
<file path=[Content_Types].xml><?xml version="1.0" encoding="utf-8"?>
<Types xmlns="http://schemas.openxmlformats.org/package/2006/content-types">
  <Default Extension="xml" ContentType="application/xml"/>
  <Default Extension="jpg" ContentType="image/jpeg"/>
  <Default Extension="tiff" ContentType="image/tiff"/>
  <Default Extension="emf" ContentType="image/x-emf"/>
  <Default Extension="jpeg" ContentType="image/jpeg"/>
  <Default Extension="rels" ContentType="application/vnd.openxmlformats-package.relationships+xml"/>
  <Default Extension="vml" ContentType="application/vnd.openxmlformats-officedocument.vmlDrawing"/>
  <Default Extension="gif" ContentType="image/gif"/>
  <Default Extension="png" ContentType="image/png"/>
  <Default Extension="bin" ContentType="application/vnd.openxmlformats-officedocument.oleObjec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05" r:id="rId1"/>
  </p:sldMasterIdLst>
  <p:notesMasterIdLst>
    <p:notesMasterId r:id="rId87"/>
  </p:notesMasterIdLst>
  <p:sldIdLst>
    <p:sldId id="264" r:id="rId2"/>
    <p:sldId id="289" r:id="rId3"/>
    <p:sldId id="371" r:id="rId4"/>
    <p:sldId id="363" r:id="rId5"/>
    <p:sldId id="365" r:id="rId6"/>
    <p:sldId id="364" r:id="rId7"/>
    <p:sldId id="366" r:id="rId8"/>
    <p:sldId id="369" r:id="rId9"/>
    <p:sldId id="367" r:id="rId10"/>
    <p:sldId id="368" r:id="rId11"/>
    <p:sldId id="372" r:id="rId12"/>
    <p:sldId id="306" r:id="rId13"/>
    <p:sldId id="314" r:id="rId14"/>
    <p:sldId id="279" r:id="rId15"/>
    <p:sldId id="294" r:id="rId16"/>
    <p:sldId id="282" r:id="rId17"/>
    <p:sldId id="295" r:id="rId18"/>
    <p:sldId id="283" r:id="rId19"/>
    <p:sldId id="292" r:id="rId20"/>
    <p:sldId id="293" r:id="rId21"/>
    <p:sldId id="373" r:id="rId22"/>
    <p:sldId id="374" r:id="rId23"/>
    <p:sldId id="347" r:id="rId24"/>
    <p:sldId id="383" r:id="rId25"/>
    <p:sldId id="384" r:id="rId26"/>
    <p:sldId id="361" r:id="rId27"/>
    <p:sldId id="362" r:id="rId28"/>
    <p:sldId id="348" r:id="rId29"/>
    <p:sldId id="382" r:id="rId30"/>
    <p:sldId id="385" r:id="rId31"/>
    <p:sldId id="389" r:id="rId32"/>
    <p:sldId id="390" r:id="rId33"/>
    <p:sldId id="391" r:id="rId34"/>
    <p:sldId id="392" r:id="rId35"/>
    <p:sldId id="387" r:id="rId36"/>
    <p:sldId id="394" r:id="rId37"/>
    <p:sldId id="302" r:id="rId38"/>
    <p:sldId id="303" r:id="rId39"/>
    <p:sldId id="304" r:id="rId40"/>
    <p:sldId id="305" r:id="rId41"/>
    <p:sldId id="307" r:id="rId42"/>
    <p:sldId id="308" r:id="rId43"/>
    <p:sldId id="319" r:id="rId44"/>
    <p:sldId id="375" r:id="rId45"/>
    <p:sldId id="320" r:id="rId46"/>
    <p:sldId id="321" r:id="rId47"/>
    <p:sldId id="322" r:id="rId48"/>
    <p:sldId id="315" r:id="rId49"/>
    <p:sldId id="359" r:id="rId50"/>
    <p:sldId id="350" r:id="rId51"/>
    <p:sldId id="298" r:id="rId52"/>
    <p:sldId id="318" r:id="rId53"/>
    <p:sldId id="353" r:id="rId54"/>
    <p:sldId id="354" r:id="rId55"/>
    <p:sldId id="323" r:id="rId56"/>
    <p:sldId id="324" r:id="rId57"/>
    <p:sldId id="325" r:id="rId58"/>
    <p:sldId id="331" r:id="rId59"/>
    <p:sldId id="332" r:id="rId60"/>
    <p:sldId id="333" r:id="rId61"/>
    <p:sldId id="327" r:id="rId62"/>
    <p:sldId id="326" r:id="rId63"/>
    <p:sldId id="334" r:id="rId64"/>
    <p:sldId id="342" r:id="rId65"/>
    <p:sldId id="335" r:id="rId66"/>
    <p:sldId id="336" r:id="rId67"/>
    <p:sldId id="337" r:id="rId68"/>
    <p:sldId id="338" r:id="rId69"/>
    <p:sldId id="339" r:id="rId70"/>
    <p:sldId id="340" r:id="rId71"/>
    <p:sldId id="341" r:id="rId72"/>
    <p:sldId id="265" r:id="rId73"/>
    <p:sldId id="267" r:id="rId74"/>
    <p:sldId id="268" r:id="rId75"/>
    <p:sldId id="388" r:id="rId76"/>
    <p:sldId id="270" r:id="rId77"/>
    <p:sldId id="271" r:id="rId78"/>
    <p:sldId id="272" r:id="rId79"/>
    <p:sldId id="277" r:id="rId80"/>
    <p:sldId id="376" r:id="rId81"/>
    <p:sldId id="266" r:id="rId82"/>
    <p:sldId id="380" r:id="rId83"/>
    <p:sldId id="381" r:id="rId84"/>
    <p:sldId id="395" r:id="rId85"/>
    <p:sldId id="310" r:id="rId8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9F9F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4637"/>
  </p:normalViewPr>
  <p:slideViewPr>
    <p:cSldViewPr snapToGrid="0" snapToObjects="1" showGuides="1">
      <p:cViewPr>
        <p:scale>
          <a:sx n="96" d="100"/>
          <a:sy n="96" d="100"/>
        </p:scale>
        <p:origin x="144" y="3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90" Type="http://schemas.openxmlformats.org/officeDocument/2006/relationships/theme" Target="theme/theme1.xml"/><Relationship Id="rId91"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notesMaster" Target="notesMasters/notesMaster1.xml"/><Relationship Id="rId88" Type="http://schemas.openxmlformats.org/officeDocument/2006/relationships/presProps" Target="presProps.xml"/><Relationship Id="rId89"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3.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F4787F9-A555-6A49-8F5F-5EB8A5040242}" type="datetimeFigureOut">
              <a:rPr lang="en-US" smtClean="0"/>
              <a:t>10/11/18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DC46B3B-A6E3-A041-934C-E25839EC6C49}" type="slidenum">
              <a:rPr lang="en-US" smtClean="0"/>
              <a:t>‹#›</a:t>
            </a:fld>
            <a:endParaRPr lang="en-US"/>
          </a:p>
        </p:txBody>
      </p:sp>
    </p:spTree>
    <p:extLst>
      <p:ext uri="{BB962C8B-B14F-4D97-AF65-F5344CB8AC3E}">
        <p14:creationId xmlns:p14="http://schemas.microsoft.com/office/powerpoint/2010/main" val="13219252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DC46B3B-A6E3-A041-934C-E25839EC6C49}" type="slidenum">
              <a:rPr lang="en-US" smtClean="0"/>
              <a:t>1</a:t>
            </a:fld>
            <a:endParaRPr lang="en-US"/>
          </a:p>
        </p:txBody>
      </p:sp>
    </p:spTree>
    <p:extLst>
      <p:ext uri="{BB962C8B-B14F-4D97-AF65-F5344CB8AC3E}">
        <p14:creationId xmlns:p14="http://schemas.microsoft.com/office/powerpoint/2010/main" val="18799367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a:t>
            </a:r>
            <a:r>
              <a:rPr lang="en-US" dirty="0" err="1" smtClean="0"/>
              <a:t>www.youtube.com</a:t>
            </a:r>
            <a:r>
              <a:rPr lang="en-US" dirty="0" smtClean="0"/>
              <a:t>/</a:t>
            </a:r>
            <a:r>
              <a:rPr lang="en-US" dirty="0" err="1" smtClean="0"/>
              <a:t>watch?v</a:t>
            </a:r>
            <a:r>
              <a:rPr lang="en-US" dirty="0" smtClean="0"/>
              <a:t>=PQCrX1sQSzY</a:t>
            </a:r>
            <a:endParaRPr lang="en-US" dirty="0"/>
          </a:p>
        </p:txBody>
      </p:sp>
      <p:sp>
        <p:nvSpPr>
          <p:cNvPr id="4" name="Slide Number Placeholder 3"/>
          <p:cNvSpPr>
            <a:spLocks noGrp="1"/>
          </p:cNvSpPr>
          <p:nvPr>
            <p:ph type="sldNum" sz="quarter" idx="10"/>
          </p:nvPr>
        </p:nvSpPr>
        <p:spPr/>
        <p:txBody>
          <a:bodyPr/>
          <a:lstStyle/>
          <a:p>
            <a:fld id="{D16CDD25-77F8-C146-A134-78B7D0E2DFF4}" type="slidenum">
              <a:rPr lang="en-US" smtClean="0"/>
              <a:t>16</a:t>
            </a:fld>
            <a:endParaRPr lang="en-US"/>
          </a:p>
        </p:txBody>
      </p:sp>
    </p:spTree>
    <p:extLst>
      <p:ext uri="{BB962C8B-B14F-4D97-AF65-F5344CB8AC3E}">
        <p14:creationId xmlns:p14="http://schemas.microsoft.com/office/powerpoint/2010/main" val="9425733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a:t>
            </a:r>
            <a:r>
              <a:rPr lang="en-US" dirty="0" err="1" smtClean="0"/>
              <a:t>machinelearning.apple.com</a:t>
            </a:r>
            <a:r>
              <a:rPr lang="en-US" dirty="0" smtClean="0"/>
              <a:t>/2017/08/06/</a:t>
            </a:r>
            <a:r>
              <a:rPr lang="en-US" dirty="0" err="1" smtClean="0"/>
              <a:t>siri-voices.html</a:t>
            </a:r>
            <a:endParaRPr lang="en-US" dirty="0"/>
          </a:p>
        </p:txBody>
      </p:sp>
      <p:sp>
        <p:nvSpPr>
          <p:cNvPr id="4" name="Slide Number Placeholder 3"/>
          <p:cNvSpPr>
            <a:spLocks noGrp="1"/>
          </p:cNvSpPr>
          <p:nvPr>
            <p:ph type="sldNum" sz="quarter" idx="10"/>
          </p:nvPr>
        </p:nvSpPr>
        <p:spPr/>
        <p:txBody>
          <a:bodyPr/>
          <a:lstStyle/>
          <a:p>
            <a:fld id="{D16CDD25-77F8-C146-A134-78B7D0E2DFF4}" type="slidenum">
              <a:rPr lang="en-US" smtClean="0"/>
              <a:t>18</a:t>
            </a:fld>
            <a:endParaRPr lang="en-US"/>
          </a:p>
        </p:txBody>
      </p:sp>
    </p:spTree>
    <p:extLst>
      <p:ext uri="{BB962C8B-B14F-4D97-AF65-F5344CB8AC3E}">
        <p14:creationId xmlns:p14="http://schemas.microsoft.com/office/powerpoint/2010/main" val="13350787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26</a:t>
            </a:fld>
            <a:endParaRPr lang="en-US"/>
          </a:p>
        </p:txBody>
      </p:sp>
    </p:spTree>
    <p:extLst>
      <p:ext uri="{BB962C8B-B14F-4D97-AF65-F5344CB8AC3E}">
        <p14:creationId xmlns:p14="http://schemas.microsoft.com/office/powerpoint/2010/main" val="15263517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27</a:t>
            </a:fld>
            <a:endParaRPr lang="en-US"/>
          </a:p>
        </p:txBody>
      </p:sp>
    </p:spTree>
    <p:extLst>
      <p:ext uri="{BB962C8B-B14F-4D97-AF65-F5344CB8AC3E}">
        <p14:creationId xmlns:p14="http://schemas.microsoft.com/office/powerpoint/2010/main" val="2617503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C46B3B-A6E3-A041-934C-E25839EC6C49}" type="slidenum">
              <a:rPr lang="en-US" smtClean="0"/>
              <a:t>85</a:t>
            </a:fld>
            <a:endParaRPr lang="en-US"/>
          </a:p>
        </p:txBody>
      </p:sp>
    </p:spTree>
    <p:extLst>
      <p:ext uri="{BB962C8B-B14F-4D97-AF65-F5344CB8AC3E}">
        <p14:creationId xmlns:p14="http://schemas.microsoft.com/office/powerpoint/2010/main" val="16002221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p:bgPr>
        <a:solidFill>
          <a:srgbClr val="F9F9F9"/>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14400" y="1694902"/>
            <a:ext cx="10363200" cy="1470025"/>
          </a:xfrm>
          <a:prstGeom prst="rect">
            <a:avLst/>
          </a:prstGeom>
        </p:spPr>
        <p:txBody>
          <a:bodyPr/>
          <a:lstStyle>
            <a:lvl1pPr>
              <a:defRPr sz="3400" b="0" i="0" baseline="0">
                <a:solidFill>
                  <a:srgbClr val="464646"/>
                </a:solidFill>
                <a:latin typeface="Karla" charset="0"/>
                <a:ea typeface="Karla" charset="0"/>
                <a:cs typeface="Karla" charset="0"/>
              </a:defRPr>
            </a:lvl1pPr>
          </a:lstStyle>
          <a:p>
            <a:r>
              <a:rPr lang="en-US" dirty="0" smtClean="0"/>
              <a:t>Lecture #: Lecture Title</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4FD6AAA-7C75-FB4B-8EA1-06B22787237D}" type="slidenum">
              <a:rPr lang="en-US" smtClean="0"/>
              <a:t>‹#›</a:t>
            </a:fld>
            <a:endParaRPr lang="en-US"/>
          </a:p>
        </p:txBody>
      </p:sp>
      <p:sp>
        <p:nvSpPr>
          <p:cNvPr id="7" name="TextBox 6"/>
          <p:cNvSpPr txBox="1"/>
          <p:nvPr/>
        </p:nvSpPr>
        <p:spPr>
          <a:xfrm>
            <a:off x="2082800" y="2958528"/>
            <a:ext cx="8026400" cy="954107"/>
          </a:xfrm>
          <a:prstGeom prst="rect">
            <a:avLst/>
          </a:prstGeom>
          <a:noFill/>
        </p:spPr>
        <p:txBody>
          <a:bodyPr wrap="square" rtlCol="0">
            <a:spAutoFit/>
          </a:bodyPr>
          <a:lstStyle/>
          <a:p>
            <a:pPr algn="ctr"/>
            <a:r>
              <a:rPr lang="en-US" sz="2400" b="0" i="0" dirty="0" err="1" smtClean="0">
                <a:solidFill>
                  <a:schemeClr val="tx1">
                    <a:lumMod val="75000"/>
                    <a:lumOff val="25000"/>
                  </a:schemeClr>
                </a:solidFill>
                <a:latin typeface="Karla" charset="0"/>
                <a:ea typeface="Karla" charset="0"/>
                <a:cs typeface="Karla" charset="0"/>
              </a:rPr>
              <a:t>Pavlos</a:t>
            </a:r>
            <a:r>
              <a:rPr lang="en-US" sz="2400" b="0" i="0" dirty="0" smtClean="0">
                <a:solidFill>
                  <a:schemeClr val="tx1">
                    <a:lumMod val="75000"/>
                    <a:lumOff val="25000"/>
                  </a:schemeClr>
                </a:solidFill>
                <a:latin typeface="Karla" charset="0"/>
                <a:ea typeface="Karla" charset="0"/>
                <a:cs typeface="Karla" charset="0"/>
              </a:rPr>
              <a:t> </a:t>
            </a:r>
            <a:r>
              <a:rPr lang="en-US" sz="2400" b="0" i="0" dirty="0" err="1" smtClean="0">
                <a:solidFill>
                  <a:schemeClr val="tx1">
                    <a:lumMod val="75000"/>
                    <a:lumOff val="25000"/>
                  </a:schemeClr>
                </a:solidFill>
                <a:latin typeface="Karla" charset="0"/>
                <a:ea typeface="Karla" charset="0"/>
                <a:cs typeface="Karla" charset="0"/>
              </a:rPr>
              <a:t>Protopapas</a:t>
            </a:r>
            <a:endParaRPr lang="en-US" sz="2400" b="0" i="0" dirty="0" smtClean="0">
              <a:solidFill>
                <a:schemeClr val="tx1">
                  <a:lumMod val="75000"/>
                  <a:lumOff val="25000"/>
                </a:schemeClr>
              </a:solidFill>
              <a:latin typeface="Karla" charset="0"/>
              <a:ea typeface="Karla" charset="0"/>
              <a:cs typeface="Karla" charset="0"/>
            </a:endParaRPr>
          </a:p>
          <a:p>
            <a:pPr algn="ctr"/>
            <a:r>
              <a:rPr lang="en-US" sz="1600" b="0" i="0" dirty="0" smtClean="0">
                <a:solidFill>
                  <a:schemeClr val="tx1">
                    <a:lumMod val="75000"/>
                    <a:lumOff val="25000"/>
                  </a:schemeClr>
                </a:solidFill>
                <a:latin typeface="Karla" charset="0"/>
                <a:ea typeface="Karla" charset="0"/>
                <a:cs typeface="Karla" charset="0"/>
              </a:rPr>
              <a:t>Institute for Applied</a:t>
            </a:r>
            <a:r>
              <a:rPr lang="en-US" sz="1600" b="0" i="0" baseline="0" dirty="0" smtClean="0">
                <a:solidFill>
                  <a:schemeClr val="tx1">
                    <a:lumMod val="75000"/>
                    <a:lumOff val="25000"/>
                  </a:schemeClr>
                </a:solidFill>
                <a:latin typeface="Karla" charset="0"/>
                <a:ea typeface="Karla" charset="0"/>
                <a:cs typeface="Karla" charset="0"/>
              </a:rPr>
              <a:t> Computational Science</a:t>
            </a:r>
          </a:p>
          <a:p>
            <a:pPr algn="ctr"/>
            <a:r>
              <a:rPr lang="en-US" sz="1600" b="0" i="0" baseline="0" dirty="0" smtClean="0">
                <a:solidFill>
                  <a:schemeClr val="tx1">
                    <a:lumMod val="75000"/>
                    <a:lumOff val="25000"/>
                  </a:schemeClr>
                </a:solidFill>
                <a:latin typeface="Karla" charset="0"/>
                <a:ea typeface="Karla" charset="0"/>
                <a:cs typeface="Karla" charset="0"/>
              </a:rPr>
              <a:t>Harvard</a:t>
            </a:r>
            <a:endParaRPr lang="en-US" sz="1600" b="0" i="0" dirty="0">
              <a:solidFill>
                <a:schemeClr val="tx1">
                  <a:lumMod val="75000"/>
                  <a:lumOff val="25000"/>
                </a:schemeClr>
              </a:solidFill>
              <a:latin typeface="Karla" charset="0"/>
              <a:ea typeface="Karla" charset="0"/>
              <a:cs typeface="Karla" charset="0"/>
            </a:endParaRPr>
          </a:p>
        </p:txBody>
      </p:sp>
      <p:grpSp>
        <p:nvGrpSpPr>
          <p:cNvPr id="12" name="Group 11"/>
          <p:cNvGrpSpPr>
            <a:grpSpLocks noChangeAspect="1"/>
          </p:cNvGrpSpPr>
          <p:nvPr/>
        </p:nvGrpSpPr>
        <p:grpSpPr>
          <a:xfrm>
            <a:off x="4475134" y="4428549"/>
            <a:ext cx="3154320" cy="1764795"/>
            <a:chOff x="3383860" y="4092499"/>
            <a:chExt cx="1774304" cy="1102997"/>
          </a:xfrm>
        </p:grpSpPr>
        <p:pic>
          <p:nvPicPr>
            <p:cNvPr id="13" name="Picture 12" descr="iacs.png"/>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3383860" y="4092501"/>
              <a:ext cx="874886" cy="1102995"/>
            </a:xfrm>
            <a:prstGeom prst="rect">
              <a:avLst/>
            </a:prstGeom>
          </p:spPr>
        </p:pic>
        <p:pic>
          <p:nvPicPr>
            <p:cNvPr id="14" name="Picture 13" descr="harvard.png"/>
            <p:cNvPicPr>
              <a:picLocks/>
            </p:cNvPicPr>
            <p:nvPr userDrawn="1"/>
          </p:nvPicPr>
          <p:blipFill>
            <a:blip r:embed="rId3">
              <a:extLst>
                <a:ext uri="{28A0092B-C50C-407E-A947-70E740481C1C}">
                  <a14:useLocalDpi xmlns:a14="http://schemas.microsoft.com/office/drawing/2010/main" val="0"/>
                </a:ext>
              </a:extLst>
            </a:blip>
            <a:stretch>
              <a:fillRect/>
            </a:stretch>
          </p:blipFill>
          <p:spPr>
            <a:xfrm>
              <a:off x="4283769" y="4092499"/>
              <a:ext cx="874395" cy="1102995"/>
            </a:xfrm>
            <a:prstGeom prst="rect">
              <a:avLst/>
            </a:prstGeom>
          </p:spPr>
        </p:pic>
      </p:grpSp>
    </p:spTree>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a:prstGeom prst="rect">
            <a:avLst/>
          </a:prstGeo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389717" y="612775"/>
            <a:ext cx="7315200" cy="4114800"/>
          </a:xfrm>
          <a:prstGeom prst="rect">
            <a:avLst/>
          </a:prstGeom>
        </p:spPr>
        <p:txBody>
          <a:bodyPr/>
          <a:lstStyle>
            <a:lvl1pPr marL="0" indent="0">
              <a:buNone/>
              <a:defRPr sz="3200"/>
            </a:lvl1pPr>
            <a:lvl2pPr marL="457182" indent="0">
              <a:buNone/>
              <a:defRPr sz="2800"/>
            </a:lvl2pPr>
            <a:lvl3pPr marL="914364" indent="0">
              <a:buNone/>
              <a:defRPr sz="2400"/>
            </a:lvl3pPr>
            <a:lvl4pPr marL="1371545" indent="0">
              <a:buNone/>
              <a:defRPr sz="2000"/>
            </a:lvl4pPr>
            <a:lvl5pPr marL="1828727" indent="0">
              <a:buNone/>
              <a:defRPr sz="2000"/>
            </a:lvl5pPr>
            <a:lvl6pPr marL="2285909" indent="0">
              <a:buNone/>
              <a:defRPr sz="2000"/>
            </a:lvl6pPr>
            <a:lvl7pPr marL="2743091" indent="0">
              <a:buNone/>
              <a:defRPr sz="2000"/>
            </a:lvl7pPr>
            <a:lvl8pPr marL="3200272" indent="0">
              <a:buNone/>
              <a:defRPr sz="2000"/>
            </a:lvl8pPr>
            <a:lvl9pPr marL="3657454"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2389717" y="5367338"/>
            <a:ext cx="7315200" cy="804862"/>
          </a:xfrm>
          <a:prstGeom prst="rect">
            <a:avLst/>
          </a:prstGeom>
        </p:spPr>
        <p:txBody>
          <a:bodyPr/>
          <a:lstStyle>
            <a:lvl1pPr marL="0" indent="0">
              <a:buNone/>
              <a:defRPr sz="1400"/>
            </a:lvl1pPr>
            <a:lvl2pPr marL="457182" indent="0">
              <a:buNone/>
              <a:defRPr sz="1200"/>
            </a:lvl2pPr>
            <a:lvl3pPr marL="914364" indent="0">
              <a:buNone/>
              <a:defRPr sz="1000"/>
            </a:lvl3pPr>
            <a:lvl4pPr marL="1371545" indent="0">
              <a:buNone/>
              <a:defRPr sz="900"/>
            </a:lvl4pPr>
            <a:lvl5pPr marL="1828727" indent="0">
              <a:buNone/>
              <a:defRPr sz="900"/>
            </a:lvl5pPr>
            <a:lvl6pPr marL="2285909" indent="0">
              <a:buNone/>
              <a:defRPr sz="900"/>
            </a:lvl6pPr>
            <a:lvl7pPr marL="2743091" indent="0">
              <a:buNone/>
              <a:defRPr sz="900"/>
            </a:lvl7pPr>
            <a:lvl8pPr marL="3200272" indent="0">
              <a:buNone/>
              <a:defRPr sz="900"/>
            </a:lvl8pPr>
            <a:lvl9pPr marL="3657454"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4FD6AAA-7C75-FB4B-8EA1-06B22787237D}" type="slidenum">
              <a:rPr lang="en-US" smtClean="0"/>
              <a:t>‹#›</a:t>
            </a:fld>
            <a:endParaRPr lang="en-US"/>
          </a:p>
        </p:txBody>
      </p:sp>
    </p:spTree>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596482"/>
            <a:ext cx="10972800" cy="2111143"/>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4FD6AAA-7C75-FB4B-8EA1-06B22787237D}" type="slidenum">
              <a:rPr lang="en-US" smtClean="0"/>
              <a:t>‹#›</a:t>
            </a:fld>
            <a:endParaRPr lang="en-US"/>
          </a:p>
        </p:txBody>
      </p:sp>
    </p:spTree>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1"/>
            <a:ext cx="2743200" cy="5851525"/>
          </a:xfrm>
          <a:prstGeom prst="rect">
            <a:avLst/>
          </a:prstGeo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74641"/>
            <a:ext cx="8026400" cy="5851525"/>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4FD6AAA-7C75-FB4B-8EA1-06B22787237D}" type="slidenum">
              <a:rPr lang="en-US" smtClean="0"/>
              <a:t>‹#›</a:t>
            </a:fld>
            <a:endParaRPr lang="en-US"/>
          </a:p>
        </p:txBody>
      </p:sp>
    </p:spTree>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349292" y="216531"/>
            <a:ext cx="11493416" cy="767276"/>
          </a:xfrm>
          <a:prstGeom prst="rect">
            <a:avLst/>
          </a:prstGeom>
          <a:ln>
            <a:noFill/>
          </a:ln>
        </p:spPr>
        <p:txBody>
          <a:bodyPr/>
          <a:lstStyle>
            <a:lvl1pPr algn="l">
              <a:defRPr>
                <a:solidFill>
                  <a:srgbClr val="464646"/>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833415" y="1177758"/>
            <a:ext cx="10327008" cy="2111143"/>
          </a:xfrm>
          <a:prstGeom prst="rect">
            <a:avLst/>
          </a:prstGeom>
          <a:ln>
            <a:noFill/>
          </a:ln>
        </p:spPr>
        <p:txBody>
          <a:bodyPr/>
          <a:lstStyle>
            <a:lvl1pPr marL="0" indent="0">
              <a:buNone/>
              <a:defRPr sz="2400">
                <a:solidFill>
                  <a:srgbClr val="464646"/>
                </a:solidFill>
                <a:latin typeface="Karla"/>
                <a:cs typeface="Karla"/>
              </a:defRPr>
            </a:lvl1pPr>
            <a:lvl2pPr>
              <a:defRPr sz="2000">
                <a:solidFill>
                  <a:srgbClr val="464646"/>
                </a:solidFill>
                <a:latin typeface="Karla"/>
                <a:cs typeface="Karla"/>
              </a:defRPr>
            </a:lvl2pPr>
            <a:lvl3pPr>
              <a:defRPr sz="1800">
                <a:solidFill>
                  <a:srgbClr val="464646"/>
                </a:solidFill>
                <a:latin typeface="Karla"/>
                <a:cs typeface="Karla"/>
              </a:defRPr>
            </a:lvl3pPr>
            <a:lvl4pPr>
              <a:defRPr sz="1600">
                <a:solidFill>
                  <a:srgbClr val="464646"/>
                </a:solidFill>
                <a:latin typeface="Karla"/>
                <a:cs typeface="Karla"/>
              </a:defRPr>
            </a:lvl4pPr>
            <a:lvl5pPr>
              <a:defRPr sz="1600">
                <a:solidFill>
                  <a:srgbClr val="464646"/>
                </a:solidFill>
                <a:latin typeface="Karla"/>
                <a:cs typeface="Karla"/>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11"/>
          </p:nvPr>
        </p:nvSpPr>
        <p:spPr>
          <a:xfrm>
            <a:off x="7433235" y="5267141"/>
            <a:ext cx="3860800" cy="365125"/>
          </a:xfrm>
        </p:spPr>
        <p:txBody>
          <a:bodyPr/>
          <a:lstStyle/>
          <a:p>
            <a:endParaRPr lang="en-US"/>
          </a:p>
        </p:txBody>
      </p:sp>
      <p:sp>
        <p:nvSpPr>
          <p:cNvPr id="6" name="Slide Number Placeholder 5"/>
          <p:cNvSpPr>
            <a:spLocks noGrp="1"/>
          </p:cNvSpPr>
          <p:nvPr>
            <p:ph type="sldNum" sz="quarter" idx="12"/>
          </p:nvPr>
        </p:nvSpPr>
        <p:spPr>
          <a:xfrm>
            <a:off x="8570258" y="6331054"/>
            <a:ext cx="2844800" cy="365125"/>
          </a:xfrm>
        </p:spPr>
        <p:txBody>
          <a:bodyPr/>
          <a:lstStyle>
            <a:lvl1pPr algn="r">
              <a:defRPr/>
            </a:lvl1pPr>
          </a:lstStyle>
          <a:p>
            <a:fld id="{74FD6AAA-7C75-FB4B-8EA1-06B22787237D}" type="slidenum">
              <a:rPr lang="en-US" smtClean="0"/>
              <a:t>‹#›</a:t>
            </a:fld>
            <a:endParaRPr lang="en-US"/>
          </a:p>
        </p:txBody>
      </p:sp>
      <p:grpSp>
        <p:nvGrpSpPr>
          <p:cNvPr id="9" name="Group 8"/>
          <p:cNvGrpSpPr>
            <a:grpSpLocks/>
          </p:cNvGrpSpPr>
          <p:nvPr/>
        </p:nvGrpSpPr>
        <p:grpSpPr>
          <a:xfrm>
            <a:off x="667462" y="6153741"/>
            <a:ext cx="812363" cy="461756"/>
            <a:chOff x="8442646" y="6356350"/>
            <a:chExt cx="482609" cy="274320"/>
          </a:xfrm>
        </p:grpSpPr>
        <p:pic>
          <p:nvPicPr>
            <p:cNvPr id="7" name="Picture 6"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8" name="Picture 7"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cxnSp>
        <p:nvCxnSpPr>
          <p:cNvPr id="10" name="Straight Connector 9"/>
          <p:cNvCxnSpPr/>
          <p:nvPr/>
        </p:nvCxnSpPr>
        <p:spPr>
          <a:xfrm>
            <a:off x="0" y="789856"/>
            <a:ext cx="12192000" cy="0"/>
          </a:xfrm>
          <a:prstGeom prst="line">
            <a:avLst/>
          </a:prstGeom>
          <a:ln w="9525" cmpd="sng">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10109057" y="6109785"/>
            <a:ext cx="1289135" cy="261610"/>
          </a:xfrm>
          <a:prstGeom prst="rect">
            <a:avLst/>
          </a:prstGeom>
          <a:noFill/>
        </p:spPr>
        <p:txBody>
          <a:bodyPr wrap="none" rtlCol="0">
            <a:spAutoFit/>
          </a:bodyPr>
          <a:lstStyle/>
          <a:p>
            <a:r>
              <a:rPr lang="en-US" sz="1100" cap="small" baseline="0" dirty="0" err="1" smtClean="0">
                <a:solidFill>
                  <a:schemeClr val="tx1">
                    <a:lumMod val="50000"/>
                    <a:lumOff val="50000"/>
                  </a:schemeClr>
                </a:solidFill>
                <a:latin typeface="Karla" charset="0"/>
                <a:ea typeface="Karla" charset="0"/>
                <a:cs typeface="Karla" charset="0"/>
              </a:rPr>
              <a:t>Pavlos</a:t>
            </a:r>
            <a:r>
              <a:rPr lang="en-US" sz="1100" cap="small" baseline="0" dirty="0" smtClean="0">
                <a:solidFill>
                  <a:schemeClr val="tx1">
                    <a:lumMod val="50000"/>
                    <a:lumOff val="50000"/>
                  </a:schemeClr>
                </a:solidFill>
                <a:latin typeface="Karla" charset="0"/>
                <a:ea typeface="Karla" charset="0"/>
                <a:cs typeface="Karla" charset="0"/>
              </a:rPr>
              <a:t> </a:t>
            </a:r>
            <a:r>
              <a:rPr lang="en-US" sz="1100" cap="small" baseline="0" dirty="0" err="1" smtClean="0">
                <a:solidFill>
                  <a:schemeClr val="tx1">
                    <a:lumMod val="50000"/>
                    <a:lumOff val="50000"/>
                  </a:schemeClr>
                </a:solidFill>
                <a:latin typeface="Karla" charset="0"/>
                <a:ea typeface="Karla" charset="0"/>
                <a:cs typeface="Karla" charset="0"/>
              </a:rPr>
              <a:t>Protopapas</a:t>
            </a:r>
            <a:endParaRPr lang="en-US" sz="1100" cap="small" baseline="0" dirty="0">
              <a:solidFill>
                <a:schemeClr val="tx1">
                  <a:lumMod val="50000"/>
                  <a:lumOff val="50000"/>
                </a:schemeClr>
              </a:solidFill>
              <a:latin typeface="Karla" charset="0"/>
              <a:ea typeface="Karla" charset="0"/>
              <a:cs typeface="Karla" charset="0"/>
            </a:endParaRPr>
          </a:p>
        </p:txBody>
      </p:sp>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15058" y="6153741"/>
            <a:ext cx="475488" cy="475488"/>
          </a:xfrm>
          <a:prstGeom prst="rect">
            <a:avLst/>
          </a:prstGeom>
        </p:spPr>
      </p:pic>
    </p:spTree>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Only Content ">
    <p:spTree>
      <p:nvGrpSpPr>
        <p:cNvPr id="1" name=""/>
        <p:cNvGrpSpPr/>
        <p:nvPr/>
      </p:nvGrpSpPr>
      <p:grpSpPr>
        <a:xfrm>
          <a:off x="0" y="0"/>
          <a:ext cx="0" cy="0"/>
          <a:chOff x="0" y="0"/>
          <a:chExt cx="0" cy="0"/>
        </a:xfrm>
      </p:grpSpPr>
      <p:sp>
        <p:nvSpPr>
          <p:cNvPr id="3" name="Content Placeholder 2"/>
          <p:cNvSpPr>
            <a:spLocks noGrp="1"/>
          </p:cNvSpPr>
          <p:nvPr>
            <p:ph idx="1"/>
          </p:nvPr>
        </p:nvSpPr>
        <p:spPr>
          <a:xfrm>
            <a:off x="872951" y="357487"/>
            <a:ext cx="10327008" cy="2111143"/>
          </a:xfrm>
          <a:prstGeom prst="rect">
            <a:avLst/>
          </a:prstGeom>
          <a:ln>
            <a:noFill/>
          </a:ln>
        </p:spPr>
        <p:txBody>
          <a:bodyPr/>
          <a:lstStyle>
            <a:lvl1pPr marL="0" indent="0">
              <a:buNone/>
              <a:defRPr sz="2800">
                <a:solidFill>
                  <a:srgbClr val="464646"/>
                </a:solidFill>
                <a:latin typeface="Karla"/>
                <a:cs typeface="Karla"/>
              </a:defRPr>
            </a:lvl1pPr>
            <a:lvl2pPr>
              <a:defRPr sz="2400">
                <a:solidFill>
                  <a:srgbClr val="464646"/>
                </a:solidFill>
                <a:latin typeface="Karla"/>
                <a:cs typeface="Karla"/>
              </a:defRPr>
            </a:lvl2pPr>
            <a:lvl3pPr>
              <a:defRPr sz="2000">
                <a:solidFill>
                  <a:srgbClr val="464646"/>
                </a:solidFill>
                <a:latin typeface="Karla"/>
                <a:cs typeface="Karla"/>
              </a:defRPr>
            </a:lvl3pPr>
            <a:lvl4pPr>
              <a:defRPr sz="1800">
                <a:solidFill>
                  <a:srgbClr val="464646"/>
                </a:solidFill>
                <a:latin typeface="Karla"/>
                <a:cs typeface="Karla"/>
              </a:defRPr>
            </a:lvl4pPr>
            <a:lvl5pPr>
              <a:defRPr sz="1800">
                <a:solidFill>
                  <a:srgbClr val="464646"/>
                </a:solidFill>
                <a:latin typeface="Karla"/>
                <a:cs typeface="Karla"/>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11"/>
          </p:nvPr>
        </p:nvSpPr>
        <p:spPr>
          <a:xfrm>
            <a:off x="7433235" y="5267141"/>
            <a:ext cx="3860800" cy="365125"/>
          </a:xfrm>
        </p:spPr>
        <p:txBody>
          <a:bodyPr/>
          <a:lstStyle/>
          <a:p>
            <a:endParaRPr lang="en-US"/>
          </a:p>
        </p:txBody>
      </p:sp>
      <p:sp>
        <p:nvSpPr>
          <p:cNvPr id="6" name="Slide Number Placeholder 5"/>
          <p:cNvSpPr>
            <a:spLocks noGrp="1"/>
          </p:cNvSpPr>
          <p:nvPr>
            <p:ph type="sldNum" sz="quarter" idx="12"/>
          </p:nvPr>
        </p:nvSpPr>
        <p:spPr>
          <a:xfrm>
            <a:off x="8570258" y="6331054"/>
            <a:ext cx="2844800" cy="365125"/>
          </a:xfrm>
        </p:spPr>
        <p:txBody>
          <a:bodyPr/>
          <a:lstStyle>
            <a:lvl1pPr algn="r">
              <a:defRPr/>
            </a:lvl1pPr>
          </a:lstStyle>
          <a:p>
            <a:fld id="{74FD6AAA-7C75-FB4B-8EA1-06B22787237D}" type="slidenum">
              <a:rPr lang="en-US" smtClean="0"/>
              <a:t>‹#›</a:t>
            </a:fld>
            <a:endParaRPr lang="en-US"/>
          </a:p>
        </p:txBody>
      </p:sp>
      <p:grpSp>
        <p:nvGrpSpPr>
          <p:cNvPr id="9" name="Group 8"/>
          <p:cNvGrpSpPr>
            <a:grpSpLocks/>
          </p:cNvGrpSpPr>
          <p:nvPr/>
        </p:nvGrpSpPr>
        <p:grpSpPr>
          <a:xfrm>
            <a:off x="667462" y="6153741"/>
            <a:ext cx="812363" cy="461756"/>
            <a:chOff x="8442646" y="6356350"/>
            <a:chExt cx="482609" cy="274320"/>
          </a:xfrm>
        </p:grpSpPr>
        <p:pic>
          <p:nvPicPr>
            <p:cNvPr id="7" name="Picture 6"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8" name="Picture 7"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
        <p:nvSpPr>
          <p:cNvPr id="14" name="TextBox 13"/>
          <p:cNvSpPr txBox="1"/>
          <p:nvPr/>
        </p:nvSpPr>
        <p:spPr>
          <a:xfrm>
            <a:off x="10109057" y="6109785"/>
            <a:ext cx="1289135" cy="261610"/>
          </a:xfrm>
          <a:prstGeom prst="rect">
            <a:avLst/>
          </a:prstGeom>
          <a:noFill/>
        </p:spPr>
        <p:txBody>
          <a:bodyPr wrap="none" rtlCol="0">
            <a:spAutoFit/>
          </a:bodyPr>
          <a:lstStyle/>
          <a:p>
            <a:r>
              <a:rPr lang="en-US" sz="1100" cap="small" baseline="0" dirty="0" err="1" smtClean="0">
                <a:solidFill>
                  <a:schemeClr val="tx1">
                    <a:lumMod val="50000"/>
                    <a:lumOff val="50000"/>
                  </a:schemeClr>
                </a:solidFill>
                <a:latin typeface="Karla" charset="0"/>
                <a:ea typeface="Karla" charset="0"/>
                <a:cs typeface="Karla" charset="0"/>
              </a:rPr>
              <a:t>Pavlos</a:t>
            </a:r>
            <a:r>
              <a:rPr lang="en-US" sz="1100" cap="small" baseline="0" dirty="0" smtClean="0">
                <a:solidFill>
                  <a:schemeClr val="tx1">
                    <a:lumMod val="50000"/>
                    <a:lumOff val="50000"/>
                  </a:schemeClr>
                </a:solidFill>
                <a:latin typeface="Karla" charset="0"/>
                <a:ea typeface="Karla" charset="0"/>
                <a:cs typeface="Karla" charset="0"/>
              </a:rPr>
              <a:t> </a:t>
            </a:r>
            <a:r>
              <a:rPr lang="en-US" sz="1100" cap="small" baseline="0" dirty="0" err="1" smtClean="0">
                <a:solidFill>
                  <a:schemeClr val="tx1">
                    <a:lumMod val="50000"/>
                    <a:lumOff val="50000"/>
                  </a:schemeClr>
                </a:solidFill>
                <a:latin typeface="Karla" charset="0"/>
                <a:ea typeface="Karla" charset="0"/>
                <a:cs typeface="Karla" charset="0"/>
              </a:rPr>
              <a:t>Protopapas</a:t>
            </a:r>
            <a:endParaRPr lang="en-US" sz="1100" cap="small" baseline="0" dirty="0">
              <a:solidFill>
                <a:schemeClr val="tx1">
                  <a:lumMod val="50000"/>
                  <a:lumOff val="50000"/>
                </a:schemeClr>
              </a:solidFill>
              <a:latin typeface="Karla" charset="0"/>
              <a:ea typeface="Karla" charset="0"/>
              <a:cs typeface="Karla" charset="0"/>
            </a:endParaRPr>
          </a:p>
        </p:txBody>
      </p:sp>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15058" y="6164169"/>
            <a:ext cx="475488" cy="475488"/>
          </a:xfrm>
          <a:prstGeom prst="rect">
            <a:avLst/>
          </a:prstGeom>
        </p:spPr>
      </p:pic>
    </p:spTree>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6"/>
          </a:xfrm>
          <a:prstGeom prst="rect">
            <a:avLst/>
          </a:prstGeo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963084" y="2906713"/>
            <a:ext cx="10363200" cy="1500187"/>
          </a:xfrm>
          <a:prstGeom prst="rect">
            <a:avLst/>
          </a:prstGeom>
        </p:spPr>
        <p:txBody>
          <a:bodyPr anchor="b"/>
          <a:lstStyle>
            <a:lvl1pPr marL="0" indent="0">
              <a:buNone/>
              <a:defRPr sz="2000">
                <a:solidFill>
                  <a:schemeClr val="tx1">
                    <a:tint val="75000"/>
                  </a:schemeClr>
                </a:solidFill>
              </a:defRPr>
            </a:lvl1pPr>
            <a:lvl2pPr marL="457182" indent="0">
              <a:buNone/>
              <a:defRPr sz="1800">
                <a:solidFill>
                  <a:schemeClr val="tx1">
                    <a:tint val="75000"/>
                  </a:schemeClr>
                </a:solidFill>
              </a:defRPr>
            </a:lvl2pPr>
            <a:lvl3pPr marL="914364" indent="0">
              <a:buNone/>
              <a:defRPr sz="1600">
                <a:solidFill>
                  <a:schemeClr val="tx1">
                    <a:tint val="75000"/>
                  </a:schemeClr>
                </a:solidFill>
              </a:defRPr>
            </a:lvl3pPr>
            <a:lvl4pPr marL="1371545" indent="0">
              <a:buNone/>
              <a:defRPr sz="1400">
                <a:solidFill>
                  <a:schemeClr val="tx1">
                    <a:tint val="75000"/>
                  </a:schemeClr>
                </a:solidFill>
              </a:defRPr>
            </a:lvl4pPr>
            <a:lvl5pPr marL="1828727" indent="0">
              <a:buNone/>
              <a:defRPr sz="1400">
                <a:solidFill>
                  <a:schemeClr val="tx1">
                    <a:tint val="75000"/>
                  </a:schemeClr>
                </a:solidFill>
              </a:defRPr>
            </a:lvl5pPr>
            <a:lvl6pPr marL="2285909" indent="0">
              <a:buNone/>
              <a:defRPr sz="1400">
                <a:solidFill>
                  <a:schemeClr val="tx1">
                    <a:tint val="75000"/>
                  </a:schemeClr>
                </a:solidFill>
              </a:defRPr>
            </a:lvl6pPr>
            <a:lvl7pPr marL="2743091" indent="0">
              <a:buNone/>
              <a:defRPr sz="1400">
                <a:solidFill>
                  <a:schemeClr val="tx1">
                    <a:tint val="75000"/>
                  </a:schemeClr>
                </a:solidFill>
              </a:defRPr>
            </a:lvl7pPr>
            <a:lvl8pPr marL="3200272" indent="0">
              <a:buNone/>
              <a:defRPr sz="1400">
                <a:solidFill>
                  <a:schemeClr val="tx1">
                    <a:tint val="75000"/>
                  </a:schemeClr>
                </a:solidFill>
              </a:defRPr>
            </a:lvl8pPr>
            <a:lvl9pPr marL="3657454"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4FD6AAA-7C75-FB4B-8EA1-06B22787237D}" type="slidenum">
              <a:rPr lang="en-US" smtClean="0"/>
              <a:t>‹#›</a:t>
            </a:fld>
            <a:endParaRPr lang="en-US"/>
          </a:p>
        </p:txBody>
      </p:sp>
    </p:spTree>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4FD6AAA-7C75-FB4B-8EA1-06B22787237D}" type="slidenum">
              <a:rPr lang="en-US" smtClean="0"/>
              <a:t>‹#›</a:t>
            </a:fld>
            <a:endParaRPr lang="en-US"/>
          </a:p>
        </p:txBody>
      </p:sp>
      <p:grpSp>
        <p:nvGrpSpPr>
          <p:cNvPr id="8" name="Group 7"/>
          <p:cNvGrpSpPr>
            <a:grpSpLocks/>
          </p:cNvGrpSpPr>
          <p:nvPr/>
        </p:nvGrpSpPr>
        <p:grpSpPr>
          <a:xfrm>
            <a:off x="667462" y="6153741"/>
            <a:ext cx="812363" cy="461756"/>
            <a:chOff x="8442646" y="6356350"/>
            <a:chExt cx="482609" cy="274320"/>
          </a:xfrm>
        </p:grpSpPr>
        <p:pic>
          <p:nvPicPr>
            <p:cNvPr id="9" name="Picture 8"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0" name="Picture 9"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
        <p:nvSpPr>
          <p:cNvPr id="11" name="TextBox 10"/>
          <p:cNvSpPr txBox="1"/>
          <p:nvPr/>
        </p:nvSpPr>
        <p:spPr>
          <a:xfrm>
            <a:off x="10109057" y="6109785"/>
            <a:ext cx="1289135" cy="261610"/>
          </a:xfrm>
          <a:prstGeom prst="rect">
            <a:avLst/>
          </a:prstGeom>
          <a:noFill/>
        </p:spPr>
        <p:txBody>
          <a:bodyPr wrap="none" rtlCol="0">
            <a:spAutoFit/>
          </a:bodyPr>
          <a:lstStyle/>
          <a:p>
            <a:r>
              <a:rPr lang="en-US" sz="1100" cap="small" baseline="0" dirty="0" err="1" smtClean="0">
                <a:solidFill>
                  <a:schemeClr val="tx1">
                    <a:lumMod val="50000"/>
                    <a:lumOff val="50000"/>
                  </a:schemeClr>
                </a:solidFill>
                <a:latin typeface="Karla" charset="0"/>
                <a:ea typeface="Karla" charset="0"/>
                <a:cs typeface="Karla" charset="0"/>
              </a:rPr>
              <a:t>Pavlos</a:t>
            </a:r>
            <a:r>
              <a:rPr lang="en-US" sz="1100" cap="small" baseline="0" dirty="0" smtClean="0">
                <a:solidFill>
                  <a:schemeClr val="tx1">
                    <a:lumMod val="50000"/>
                    <a:lumOff val="50000"/>
                  </a:schemeClr>
                </a:solidFill>
                <a:latin typeface="Karla" charset="0"/>
                <a:ea typeface="Karla" charset="0"/>
                <a:cs typeface="Karla" charset="0"/>
              </a:rPr>
              <a:t> </a:t>
            </a:r>
            <a:r>
              <a:rPr lang="en-US" sz="1100" cap="small" baseline="0" dirty="0" err="1" smtClean="0">
                <a:solidFill>
                  <a:schemeClr val="tx1">
                    <a:lumMod val="50000"/>
                    <a:lumOff val="50000"/>
                  </a:schemeClr>
                </a:solidFill>
                <a:latin typeface="Karla" charset="0"/>
                <a:ea typeface="Karla" charset="0"/>
                <a:cs typeface="Karla" charset="0"/>
              </a:rPr>
              <a:t>Protopapas</a:t>
            </a:r>
            <a:endParaRPr lang="en-US" sz="1100" cap="small" baseline="0" dirty="0">
              <a:solidFill>
                <a:schemeClr val="tx1">
                  <a:lumMod val="50000"/>
                  <a:lumOff val="50000"/>
                </a:schemeClr>
              </a:solidFill>
              <a:latin typeface="Karla" charset="0"/>
              <a:ea typeface="Karla" charset="0"/>
              <a:cs typeface="Karla" charset="0"/>
            </a:endParaRPr>
          </a:p>
        </p:txBody>
      </p:sp>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15058" y="6153741"/>
            <a:ext cx="475488" cy="475488"/>
          </a:xfrm>
          <a:prstGeom prst="rect">
            <a:avLst/>
          </a:prstGeom>
        </p:spPr>
      </p:pic>
    </p:spTree>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600" y="1535114"/>
            <a:ext cx="5386917" cy="639762"/>
          </a:xfrm>
          <a:prstGeom prst="rect">
            <a:avLst/>
          </a:prstGeo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0" y="2174875"/>
            <a:ext cx="5386917"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3370" y="1535114"/>
            <a:ext cx="5389033" cy="639762"/>
          </a:xfrm>
          <a:prstGeom prst="rect">
            <a:avLst/>
          </a:prstGeo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3370" y="2174875"/>
            <a:ext cx="5389033"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a:xfrm>
            <a:off x="8629160" y="6371395"/>
            <a:ext cx="2844800" cy="365125"/>
          </a:xfrm>
        </p:spPr>
        <p:txBody>
          <a:bodyPr/>
          <a:lstStyle/>
          <a:p>
            <a:fld id="{74FD6AAA-7C75-FB4B-8EA1-06B22787237D}" type="slidenum">
              <a:rPr lang="en-US" smtClean="0"/>
              <a:t>‹#›</a:t>
            </a:fld>
            <a:endParaRPr lang="en-US"/>
          </a:p>
        </p:txBody>
      </p:sp>
      <p:grpSp>
        <p:nvGrpSpPr>
          <p:cNvPr id="10" name="Group 9"/>
          <p:cNvGrpSpPr>
            <a:grpSpLocks/>
          </p:cNvGrpSpPr>
          <p:nvPr/>
        </p:nvGrpSpPr>
        <p:grpSpPr>
          <a:xfrm>
            <a:off x="667462" y="6153741"/>
            <a:ext cx="812363" cy="461756"/>
            <a:chOff x="8442646" y="6356350"/>
            <a:chExt cx="482609" cy="274320"/>
          </a:xfrm>
        </p:grpSpPr>
        <p:pic>
          <p:nvPicPr>
            <p:cNvPr id="11" name="Picture 10"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2" name="Picture 11"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
        <p:nvSpPr>
          <p:cNvPr id="13" name="TextBox 12"/>
          <p:cNvSpPr txBox="1"/>
          <p:nvPr/>
        </p:nvSpPr>
        <p:spPr>
          <a:xfrm>
            <a:off x="10109057" y="6109785"/>
            <a:ext cx="1289135" cy="261610"/>
          </a:xfrm>
          <a:prstGeom prst="rect">
            <a:avLst/>
          </a:prstGeom>
          <a:noFill/>
        </p:spPr>
        <p:txBody>
          <a:bodyPr wrap="none" rtlCol="0">
            <a:spAutoFit/>
          </a:bodyPr>
          <a:lstStyle/>
          <a:p>
            <a:r>
              <a:rPr lang="en-US" sz="1100" cap="small" baseline="0" dirty="0" err="1" smtClean="0">
                <a:solidFill>
                  <a:schemeClr val="tx1">
                    <a:lumMod val="50000"/>
                    <a:lumOff val="50000"/>
                  </a:schemeClr>
                </a:solidFill>
                <a:latin typeface="Karla" charset="0"/>
                <a:ea typeface="Karla" charset="0"/>
                <a:cs typeface="Karla" charset="0"/>
              </a:rPr>
              <a:t>Pavlos</a:t>
            </a:r>
            <a:r>
              <a:rPr lang="en-US" sz="1100" cap="small" baseline="0" dirty="0" smtClean="0">
                <a:solidFill>
                  <a:schemeClr val="tx1">
                    <a:lumMod val="50000"/>
                    <a:lumOff val="50000"/>
                  </a:schemeClr>
                </a:solidFill>
                <a:latin typeface="Karla" charset="0"/>
                <a:ea typeface="Karla" charset="0"/>
                <a:cs typeface="Karla" charset="0"/>
              </a:rPr>
              <a:t> </a:t>
            </a:r>
            <a:r>
              <a:rPr lang="en-US" sz="1100" cap="small" baseline="0" dirty="0" err="1" smtClean="0">
                <a:solidFill>
                  <a:schemeClr val="tx1">
                    <a:lumMod val="50000"/>
                    <a:lumOff val="50000"/>
                  </a:schemeClr>
                </a:solidFill>
                <a:latin typeface="Karla" charset="0"/>
                <a:ea typeface="Karla" charset="0"/>
                <a:cs typeface="Karla" charset="0"/>
              </a:rPr>
              <a:t>Protopapas</a:t>
            </a:r>
            <a:endParaRPr lang="en-US" sz="1100" cap="small" baseline="0" dirty="0">
              <a:solidFill>
                <a:schemeClr val="tx1">
                  <a:lumMod val="50000"/>
                  <a:lumOff val="50000"/>
                </a:schemeClr>
              </a:solidFill>
              <a:latin typeface="Karla" charset="0"/>
              <a:ea typeface="Karla" charset="0"/>
              <a:cs typeface="Karla" charset="0"/>
            </a:endParaRPr>
          </a:p>
        </p:txBody>
      </p:sp>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15058" y="6153741"/>
            <a:ext cx="475488" cy="475488"/>
          </a:xfrm>
          <a:prstGeom prst="rect">
            <a:avLst/>
          </a:prstGeom>
        </p:spPr>
      </p:pic>
    </p:spTree>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Section Title">
    <p:spTree>
      <p:nvGrpSpPr>
        <p:cNvPr id="1" name=""/>
        <p:cNvGrpSpPr/>
        <p:nvPr/>
      </p:nvGrpSpPr>
      <p:grpSpPr>
        <a:xfrm>
          <a:off x="0" y="0"/>
          <a:ext cx="0" cy="0"/>
          <a:chOff x="0" y="0"/>
          <a:chExt cx="0" cy="0"/>
        </a:xfrm>
      </p:grpSpPr>
      <p:sp>
        <p:nvSpPr>
          <p:cNvPr id="2" name="Title 1"/>
          <p:cNvSpPr>
            <a:spLocks noGrp="1"/>
          </p:cNvSpPr>
          <p:nvPr>
            <p:ph type="title"/>
          </p:nvPr>
        </p:nvSpPr>
        <p:spPr>
          <a:xfrm>
            <a:off x="609600" y="2067608"/>
            <a:ext cx="10972800" cy="767276"/>
          </a:xfrm>
          <a:prstGeom prst="rect">
            <a:avLst/>
          </a:prstGeom>
        </p:spPr>
        <p:txBody>
          <a:bodyPr/>
          <a:lstStyle>
            <a:lvl1pPr>
              <a:defRPr sz="3600"/>
            </a:lvl1p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a:xfrm>
            <a:off x="8588819" y="6371395"/>
            <a:ext cx="2844800" cy="365125"/>
          </a:xfrm>
        </p:spPr>
        <p:txBody>
          <a:bodyPr/>
          <a:lstStyle/>
          <a:p>
            <a:fld id="{74FD6AAA-7C75-FB4B-8EA1-06B22787237D}" type="slidenum">
              <a:rPr lang="en-US" smtClean="0"/>
              <a:t>‹#›</a:t>
            </a:fld>
            <a:endParaRPr lang="en-US"/>
          </a:p>
        </p:txBody>
      </p:sp>
      <p:grpSp>
        <p:nvGrpSpPr>
          <p:cNvPr id="6" name="Group 5"/>
          <p:cNvGrpSpPr>
            <a:grpSpLocks/>
          </p:cNvGrpSpPr>
          <p:nvPr/>
        </p:nvGrpSpPr>
        <p:grpSpPr>
          <a:xfrm>
            <a:off x="667462" y="6153741"/>
            <a:ext cx="812363" cy="461756"/>
            <a:chOff x="8442646" y="6356350"/>
            <a:chExt cx="482609" cy="274320"/>
          </a:xfrm>
        </p:grpSpPr>
        <p:pic>
          <p:nvPicPr>
            <p:cNvPr id="7" name="Picture 6"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8" name="Picture 7"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
        <p:nvSpPr>
          <p:cNvPr id="9" name="TextBox 8"/>
          <p:cNvSpPr txBox="1"/>
          <p:nvPr/>
        </p:nvSpPr>
        <p:spPr>
          <a:xfrm>
            <a:off x="10109057" y="6109785"/>
            <a:ext cx="1289135" cy="261610"/>
          </a:xfrm>
          <a:prstGeom prst="rect">
            <a:avLst/>
          </a:prstGeom>
          <a:noFill/>
        </p:spPr>
        <p:txBody>
          <a:bodyPr wrap="none" rtlCol="0">
            <a:spAutoFit/>
          </a:bodyPr>
          <a:lstStyle/>
          <a:p>
            <a:r>
              <a:rPr lang="en-US" sz="1100" cap="small" baseline="0" dirty="0" err="1" smtClean="0">
                <a:solidFill>
                  <a:schemeClr val="tx1">
                    <a:lumMod val="50000"/>
                    <a:lumOff val="50000"/>
                  </a:schemeClr>
                </a:solidFill>
                <a:latin typeface="Karla" charset="0"/>
                <a:ea typeface="Karla" charset="0"/>
                <a:cs typeface="Karla" charset="0"/>
              </a:rPr>
              <a:t>Pavlos</a:t>
            </a:r>
            <a:r>
              <a:rPr lang="en-US" sz="1100" cap="small" baseline="0" dirty="0" smtClean="0">
                <a:solidFill>
                  <a:schemeClr val="tx1">
                    <a:lumMod val="50000"/>
                    <a:lumOff val="50000"/>
                  </a:schemeClr>
                </a:solidFill>
                <a:latin typeface="Karla" charset="0"/>
                <a:ea typeface="Karla" charset="0"/>
                <a:cs typeface="Karla" charset="0"/>
              </a:rPr>
              <a:t> </a:t>
            </a:r>
            <a:r>
              <a:rPr lang="en-US" sz="1100" cap="small" baseline="0" dirty="0" err="1" smtClean="0">
                <a:solidFill>
                  <a:schemeClr val="tx1">
                    <a:lumMod val="50000"/>
                    <a:lumOff val="50000"/>
                  </a:schemeClr>
                </a:solidFill>
                <a:latin typeface="Karla" charset="0"/>
                <a:ea typeface="Karla" charset="0"/>
                <a:cs typeface="Karla" charset="0"/>
              </a:rPr>
              <a:t>Protopapas</a:t>
            </a:r>
            <a:endParaRPr lang="en-US" sz="1100" cap="small" baseline="0" dirty="0">
              <a:solidFill>
                <a:schemeClr val="tx1">
                  <a:lumMod val="50000"/>
                  <a:lumOff val="50000"/>
                </a:schemeClr>
              </a:solidFill>
              <a:latin typeface="Karla" charset="0"/>
              <a:ea typeface="Karla" charset="0"/>
              <a:cs typeface="Karla" charset="0"/>
            </a:endParaRPr>
          </a:p>
        </p:txBody>
      </p:sp>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15058" y="6153741"/>
            <a:ext cx="475488" cy="475488"/>
          </a:xfrm>
          <a:prstGeom prst="rect">
            <a:avLst/>
          </a:prstGeom>
        </p:spPr>
      </p:pic>
    </p:spTree>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4FD6AAA-7C75-FB4B-8EA1-06B22787237D}" type="slidenum">
              <a:rPr lang="en-US" smtClean="0"/>
              <a:t>‹#›</a:t>
            </a:fld>
            <a:endParaRPr lang="en-US"/>
          </a:p>
        </p:txBody>
      </p:sp>
      <p:grpSp>
        <p:nvGrpSpPr>
          <p:cNvPr id="5" name="Group 4"/>
          <p:cNvGrpSpPr>
            <a:grpSpLocks/>
          </p:cNvGrpSpPr>
          <p:nvPr/>
        </p:nvGrpSpPr>
        <p:grpSpPr>
          <a:xfrm>
            <a:off x="667462" y="6153741"/>
            <a:ext cx="812363" cy="461756"/>
            <a:chOff x="8442646" y="6356350"/>
            <a:chExt cx="482609" cy="274320"/>
          </a:xfrm>
        </p:grpSpPr>
        <p:pic>
          <p:nvPicPr>
            <p:cNvPr id="6" name="Picture 5"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7" name="Picture 6"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
        <p:nvSpPr>
          <p:cNvPr id="8" name="TextBox 7"/>
          <p:cNvSpPr txBox="1"/>
          <p:nvPr/>
        </p:nvSpPr>
        <p:spPr>
          <a:xfrm>
            <a:off x="10109057" y="6109785"/>
            <a:ext cx="1289135" cy="261610"/>
          </a:xfrm>
          <a:prstGeom prst="rect">
            <a:avLst/>
          </a:prstGeom>
          <a:noFill/>
        </p:spPr>
        <p:txBody>
          <a:bodyPr wrap="none" rtlCol="0">
            <a:spAutoFit/>
          </a:bodyPr>
          <a:lstStyle/>
          <a:p>
            <a:r>
              <a:rPr lang="en-US" sz="1100" cap="small" baseline="0" dirty="0" err="1" smtClean="0">
                <a:solidFill>
                  <a:schemeClr val="tx1">
                    <a:lumMod val="50000"/>
                    <a:lumOff val="50000"/>
                  </a:schemeClr>
                </a:solidFill>
                <a:latin typeface="Karla" charset="0"/>
                <a:ea typeface="Karla" charset="0"/>
                <a:cs typeface="Karla" charset="0"/>
              </a:rPr>
              <a:t>Pavlos</a:t>
            </a:r>
            <a:r>
              <a:rPr lang="en-US" sz="1100" cap="small" baseline="0" dirty="0" smtClean="0">
                <a:solidFill>
                  <a:schemeClr val="tx1">
                    <a:lumMod val="50000"/>
                    <a:lumOff val="50000"/>
                  </a:schemeClr>
                </a:solidFill>
                <a:latin typeface="Karla" charset="0"/>
                <a:ea typeface="Karla" charset="0"/>
                <a:cs typeface="Karla" charset="0"/>
              </a:rPr>
              <a:t> </a:t>
            </a:r>
            <a:r>
              <a:rPr lang="en-US" sz="1100" cap="small" baseline="0" dirty="0" err="1" smtClean="0">
                <a:solidFill>
                  <a:schemeClr val="tx1">
                    <a:lumMod val="50000"/>
                    <a:lumOff val="50000"/>
                  </a:schemeClr>
                </a:solidFill>
                <a:latin typeface="Karla" charset="0"/>
                <a:ea typeface="Karla" charset="0"/>
                <a:cs typeface="Karla" charset="0"/>
              </a:rPr>
              <a:t>Protopapas</a:t>
            </a:r>
            <a:endParaRPr lang="en-US" sz="1100" cap="small" baseline="0" dirty="0">
              <a:solidFill>
                <a:schemeClr val="tx1">
                  <a:lumMod val="50000"/>
                  <a:lumOff val="50000"/>
                </a:schemeClr>
              </a:solidFill>
              <a:latin typeface="Karla" charset="0"/>
              <a:ea typeface="Karla" charset="0"/>
              <a:cs typeface="Karla" charset="0"/>
            </a:endParaRPr>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15058" y="6153741"/>
            <a:ext cx="475488" cy="475488"/>
          </a:xfrm>
          <a:prstGeom prst="rect">
            <a:avLst/>
          </a:prstGeom>
        </p:spPr>
      </p:pic>
    </p:spTree>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1"/>
            <a:ext cx="4011084" cy="1162050"/>
          </a:xfrm>
          <a:prstGeom prst="rect">
            <a:avLst/>
          </a:prstGeo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4766733" y="273053"/>
            <a:ext cx="681566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603" y="1435103"/>
            <a:ext cx="4011084" cy="4691063"/>
          </a:xfrm>
          <a:prstGeom prst="rect">
            <a:avLst/>
          </a:prstGeom>
        </p:spPr>
        <p:txBody>
          <a:bodyPr/>
          <a:lstStyle>
            <a:lvl1pPr marL="0" indent="0">
              <a:buNone/>
              <a:defRPr sz="1400"/>
            </a:lvl1pPr>
            <a:lvl2pPr marL="457182" indent="0">
              <a:buNone/>
              <a:defRPr sz="1200"/>
            </a:lvl2pPr>
            <a:lvl3pPr marL="914364" indent="0">
              <a:buNone/>
              <a:defRPr sz="1000"/>
            </a:lvl3pPr>
            <a:lvl4pPr marL="1371545" indent="0">
              <a:buNone/>
              <a:defRPr sz="900"/>
            </a:lvl4pPr>
            <a:lvl5pPr marL="1828727" indent="0">
              <a:buNone/>
              <a:defRPr sz="900"/>
            </a:lvl5pPr>
            <a:lvl6pPr marL="2285909" indent="0">
              <a:buNone/>
              <a:defRPr sz="900"/>
            </a:lvl6pPr>
            <a:lvl7pPr marL="2743091" indent="0">
              <a:buNone/>
              <a:defRPr sz="900"/>
            </a:lvl7pPr>
            <a:lvl8pPr marL="3200272" indent="0">
              <a:buNone/>
              <a:defRPr sz="900"/>
            </a:lvl8pPr>
            <a:lvl9pPr marL="3657454"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4FD6AAA-7C75-FB4B-8EA1-06B22787237D}" type="slidenum">
              <a:rPr lang="en-US" smtClean="0"/>
              <a:t>‹#›</a:t>
            </a:fld>
            <a:endParaRPr lang="en-US"/>
          </a:p>
        </p:txBody>
      </p:sp>
    </p:spTree>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9F9F9"/>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4FD6AAA-7C75-FB4B-8EA1-06B22787237D}" type="slidenum">
              <a:rPr lang="en-US" smtClean="0"/>
              <a:t>‹#›</a:t>
            </a:fld>
            <a:endParaRPr lang="en-US"/>
          </a:p>
        </p:txBody>
      </p:sp>
    </p:spTree>
    <p:extLst>
      <p:ext uri="{BB962C8B-B14F-4D97-AF65-F5344CB8AC3E}">
        <p14:creationId xmlns:p14="http://schemas.microsoft.com/office/powerpoint/2010/main" val="928584615"/>
      </p:ext>
    </p:extLst>
  </p:cSld>
  <p:clrMap bg1="lt1" tx1="dk1" bg2="lt2" tx2="dk2" accent1="accent1" accent2="accent2" accent3="accent3" accent4="accent4" accent5="accent5" accent6="accent6" hlink="hlink" folHlink="folHlink"/>
  <p:sldLayoutIdLst>
    <p:sldLayoutId id="2147483806" r:id="rId1"/>
    <p:sldLayoutId id="2147483807" r:id="rId2"/>
    <p:sldLayoutId id="2147483808" r:id="rId3"/>
    <p:sldLayoutId id="2147483809" r:id="rId4"/>
    <p:sldLayoutId id="2147483810" r:id="rId5"/>
    <p:sldLayoutId id="2147483811" r:id="rId6"/>
    <p:sldLayoutId id="2147483812" r:id="rId7"/>
    <p:sldLayoutId id="2147483813" r:id="rId8"/>
    <p:sldLayoutId id="2147483814" r:id="rId9"/>
    <p:sldLayoutId id="2147483815" r:id="rId10"/>
    <p:sldLayoutId id="2147483816" r:id="rId11"/>
    <p:sldLayoutId id="2147483817" r:id="rId12"/>
  </p:sldLayoutIdLst>
  <p:hf hdr="0" ftr="0" dt="0"/>
  <p:txStyles>
    <p:titleStyle>
      <a:lvl1pPr algn="ctr" defTabSz="457182" rtl="0" eaLnBrk="1" latinLnBrk="0" hangingPunct="1">
        <a:spcBef>
          <a:spcPct val="0"/>
        </a:spcBef>
        <a:buNone/>
        <a:defRPr sz="3200" kern="1200" baseline="0">
          <a:solidFill>
            <a:schemeClr val="tx1"/>
          </a:solidFill>
          <a:latin typeface="Karla"/>
          <a:ea typeface="+mj-ea"/>
          <a:cs typeface="Karla"/>
        </a:defRPr>
      </a:lvl1pPr>
    </p:titleStyle>
    <p:bodyStyle>
      <a:lvl1pPr marL="342887" indent="-342887" algn="l" defTabSz="457182" rtl="0" eaLnBrk="1" latinLnBrk="0" hangingPunct="1">
        <a:spcBef>
          <a:spcPct val="20000"/>
        </a:spcBef>
        <a:buFont typeface="Arial"/>
        <a:buChar char="•"/>
        <a:defRPr sz="3200" kern="1200">
          <a:solidFill>
            <a:schemeClr val="tx1"/>
          </a:solidFill>
          <a:latin typeface="+mn-lt"/>
          <a:ea typeface="+mn-ea"/>
          <a:cs typeface="+mn-cs"/>
        </a:defRPr>
      </a:lvl1pPr>
      <a:lvl2pPr marL="742920" indent="-285738" algn="l" defTabSz="457182" rtl="0" eaLnBrk="1" latinLnBrk="0" hangingPunct="1">
        <a:spcBef>
          <a:spcPct val="20000"/>
        </a:spcBef>
        <a:buFont typeface="Arial"/>
        <a:buChar char="–"/>
        <a:defRPr sz="2800" kern="1200">
          <a:solidFill>
            <a:schemeClr val="tx1"/>
          </a:solidFill>
          <a:latin typeface="+mn-lt"/>
          <a:ea typeface="+mn-ea"/>
          <a:cs typeface="+mn-cs"/>
        </a:defRPr>
      </a:lvl2pPr>
      <a:lvl3pPr marL="1142954" indent="-228590" algn="l" defTabSz="457182" rtl="0" eaLnBrk="1" latinLnBrk="0" hangingPunct="1">
        <a:spcBef>
          <a:spcPct val="20000"/>
        </a:spcBef>
        <a:buFont typeface="Arial"/>
        <a:buChar char="•"/>
        <a:defRPr sz="2400" kern="1200">
          <a:solidFill>
            <a:schemeClr val="tx1"/>
          </a:solidFill>
          <a:latin typeface="+mn-lt"/>
          <a:ea typeface="+mn-ea"/>
          <a:cs typeface="+mn-cs"/>
        </a:defRPr>
      </a:lvl3pPr>
      <a:lvl4pPr marL="1600136" indent="-228590" algn="l" defTabSz="457182" rtl="0" eaLnBrk="1" latinLnBrk="0" hangingPunct="1">
        <a:spcBef>
          <a:spcPct val="20000"/>
        </a:spcBef>
        <a:buFont typeface="Arial"/>
        <a:buChar char="–"/>
        <a:defRPr sz="2000" kern="1200">
          <a:solidFill>
            <a:schemeClr val="tx1"/>
          </a:solidFill>
          <a:latin typeface="+mn-lt"/>
          <a:ea typeface="+mn-ea"/>
          <a:cs typeface="+mn-cs"/>
        </a:defRPr>
      </a:lvl4pPr>
      <a:lvl5pPr marL="2057317" indent="-228590" algn="l" defTabSz="457182" rtl="0" eaLnBrk="1" latinLnBrk="0" hangingPunct="1">
        <a:spcBef>
          <a:spcPct val="20000"/>
        </a:spcBef>
        <a:buFont typeface="Arial"/>
        <a:buChar char="»"/>
        <a:defRPr sz="2000" kern="1200">
          <a:solidFill>
            <a:schemeClr val="tx1"/>
          </a:solidFill>
          <a:latin typeface="+mn-lt"/>
          <a:ea typeface="+mn-ea"/>
          <a:cs typeface="+mn-cs"/>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2" rtl="0" eaLnBrk="1" latinLnBrk="0" hangingPunct="1">
        <a:defRPr sz="1800" kern="1200">
          <a:solidFill>
            <a:schemeClr val="tx1"/>
          </a:solidFill>
          <a:latin typeface="+mn-lt"/>
          <a:ea typeface="+mn-ea"/>
          <a:cs typeface="+mn-cs"/>
        </a:defRPr>
      </a:lvl1pPr>
      <a:lvl2pPr marL="457182" algn="l" defTabSz="457182" rtl="0" eaLnBrk="1" latinLnBrk="0" hangingPunct="1">
        <a:defRPr sz="1800" kern="1200">
          <a:solidFill>
            <a:schemeClr val="tx1"/>
          </a:solidFill>
          <a:latin typeface="+mn-lt"/>
          <a:ea typeface="+mn-ea"/>
          <a:cs typeface="+mn-cs"/>
        </a:defRPr>
      </a:lvl2pPr>
      <a:lvl3pPr marL="914364" algn="l" defTabSz="457182" rtl="0" eaLnBrk="1" latinLnBrk="0" hangingPunct="1">
        <a:defRPr sz="1800" kern="1200">
          <a:solidFill>
            <a:schemeClr val="tx1"/>
          </a:solidFill>
          <a:latin typeface="+mn-lt"/>
          <a:ea typeface="+mn-ea"/>
          <a:cs typeface="+mn-cs"/>
        </a:defRPr>
      </a:lvl3pPr>
      <a:lvl4pPr marL="1371545" algn="l" defTabSz="457182" rtl="0" eaLnBrk="1" latinLnBrk="0" hangingPunct="1">
        <a:defRPr sz="1800" kern="1200">
          <a:solidFill>
            <a:schemeClr val="tx1"/>
          </a:solidFill>
          <a:latin typeface="+mn-lt"/>
          <a:ea typeface="+mn-ea"/>
          <a:cs typeface="+mn-cs"/>
        </a:defRPr>
      </a:lvl4pPr>
      <a:lvl5pPr marL="1828727" algn="l" defTabSz="457182" rtl="0" eaLnBrk="1" latinLnBrk="0" hangingPunct="1">
        <a:defRPr sz="1800" kern="1200">
          <a:solidFill>
            <a:schemeClr val="tx1"/>
          </a:solidFill>
          <a:latin typeface="+mn-lt"/>
          <a:ea typeface="+mn-ea"/>
          <a:cs typeface="+mn-cs"/>
        </a:defRPr>
      </a:lvl5pPr>
      <a:lvl6pPr marL="2285909" algn="l" defTabSz="457182" rtl="0" eaLnBrk="1" latinLnBrk="0" hangingPunct="1">
        <a:defRPr sz="1800" kern="1200">
          <a:solidFill>
            <a:schemeClr val="tx1"/>
          </a:solidFill>
          <a:latin typeface="+mn-lt"/>
          <a:ea typeface="+mn-ea"/>
          <a:cs typeface="+mn-cs"/>
        </a:defRPr>
      </a:lvl6pPr>
      <a:lvl7pPr marL="2743091" algn="l" defTabSz="457182" rtl="0" eaLnBrk="1" latinLnBrk="0" hangingPunct="1">
        <a:defRPr sz="1800" kern="1200">
          <a:solidFill>
            <a:schemeClr val="tx1"/>
          </a:solidFill>
          <a:latin typeface="+mn-lt"/>
          <a:ea typeface="+mn-ea"/>
          <a:cs typeface="+mn-cs"/>
        </a:defRPr>
      </a:lvl7pPr>
      <a:lvl8pPr marL="3200272" algn="l" defTabSz="457182" rtl="0" eaLnBrk="1" latinLnBrk="0" hangingPunct="1">
        <a:defRPr sz="1800" kern="1200">
          <a:solidFill>
            <a:schemeClr val="tx1"/>
          </a:solidFill>
          <a:latin typeface="+mn-lt"/>
          <a:ea typeface="+mn-ea"/>
          <a:cs typeface="+mn-cs"/>
        </a:defRPr>
      </a:lvl8pPr>
      <a:lvl9pPr marL="3657454" algn="l" defTabSz="457182"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27.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 Id="rId3" Type="http://schemas.openxmlformats.org/officeDocument/2006/relationships/image" Target="../media/image15.em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emf"/><Relationship Id="rId3" Type="http://schemas.openxmlformats.org/officeDocument/2006/relationships/image" Target="../media/image18.gi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emf"/><Relationship Id="rId3" Type="http://schemas.openxmlformats.org/officeDocument/2006/relationships/image" Target="../media/image19.gi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 Id="rId3" Type="http://schemas.openxmlformats.org/officeDocument/2006/relationships/image" Target="../media/image21.tif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 Id="rId3" Type="http://schemas.openxmlformats.org/officeDocument/2006/relationships/image" Target="../media/image22.png"/></Relationships>
</file>

<file path=ppt/slides/_rels/slide37.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00.png"/><Relationship Id="rId6" Type="http://schemas.openxmlformats.org/officeDocument/2006/relationships/image" Target="../media/image21.png"/><Relationship Id="rId7" Type="http://schemas.openxmlformats.org/officeDocument/2006/relationships/image" Target="../media/image23.png"/><Relationship Id="rId8" Type="http://schemas.openxmlformats.org/officeDocument/2006/relationships/image" Target="../media/image24.png"/><Relationship Id="rId9" Type="http://schemas.openxmlformats.org/officeDocument/2006/relationships/image" Target="../media/image25.png"/><Relationship Id="rId1" Type="http://schemas.openxmlformats.org/officeDocument/2006/relationships/slideLayout" Target="../slideLayouts/slideLayout2.xml"/><Relationship Id="rId2" Type="http://schemas.openxmlformats.org/officeDocument/2006/relationships/image" Target="../media/image120.png"/></Relationships>
</file>

<file path=ppt/slides/_rels/slide38.xml.rels><?xml version="1.0" encoding="UTF-8" standalone="yes"?>
<Relationships xmlns="http://schemas.openxmlformats.org/package/2006/relationships"><Relationship Id="rId3" Type="http://schemas.openxmlformats.org/officeDocument/2006/relationships/image" Target="../media/image240.png"/><Relationship Id="rId4" Type="http://schemas.openxmlformats.org/officeDocument/2006/relationships/image" Target="../media/image250.png"/><Relationship Id="rId5" Type="http://schemas.openxmlformats.org/officeDocument/2006/relationships/image" Target="../media/image26.png"/><Relationship Id="rId6" Type="http://schemas.openxmlformats.org/officeDocument/2006/relationships/image" Target="../media/image27.png"/><Relationship Id="rId1" Type="http://schemas.openxmlformats.org/officeDocument/2006/relationships/slideLayout" Target="../slideLayouts/slideLayout2.xml"/><Relationship Id="rId2" Type="http://schemas.openxmlformats.org/officeDocument/2006/relationships/image" Target="../media/image230.png"/></Relationships>
</file>

<file path=ppt/slides/_rels/slide39.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0.png"/><Relationship Id="rId5" Type="http://schemas.openxmlformats.org/officeDocument/2006/relationships/image" Target="../media/image26.png"/><Relationship Id="rId6"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png"/></Relationships>
</file>

<file path=ppt/slides/_rels/slide41.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image" Target="../media/image35.png"/><Relationship Id="rId1" Type="http://schemas.openxmlformats.org/officeDocument/2006/relationships/slideLayout" Target="../slideLayouts/slideLayout2.xml"/><Relationship Id="rId2" Type="http://schemas.openxmlformats.org/officeDocument/2006/relationships/image" Target="../media/image3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7.png"/><Relationship Id="rId4" Type="http://schemas.openxmlformats.org/officeDocument/2006/relationships/image" Target="../media/image36.png"/><Relationship Id="rId1" Type="http://schemas.openxmlformats.org/officeDocument/2006/relationships/slideLayout" Target="../slideLayouts/slideLayout2.xml"/><Relationship Id="rId2" Type="http://schemas.openxmlformats.org/officeDocument/2006/relationships/image" Target="../media/image310.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png"/><Relationship Id="rId3" Type="http://schemas.openxmlformats.org/officeDocument/2006/relationships/image" Target="../media/image350.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40.emf"/><Relationship Id="rId4" Type="http://schemas.openxmlformats.org/officeDocument/2006/relationships/image" Target="../media/image41.emf"/><Relationship Id="rId5" Type="http://schemas.openxmlformats.org/officeDocument/2006/relationships/image" Target="../media/image42.emf"/><Relationship Id="rId1" Type="http://schemas.openxmlformats.org/officeDocument/2006/relationships/slideLayout" Target="../slideLayouts/slideLayout2.xml"/><Relationship Id="rId2" Type="http://schemas.openxmlformats.org/officeDocument/2006/relationships/image" Target="../media/image39.e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1.png"/><Relationship Id="rId6" Type="http://schemas.openxmlformats.org/officeDocument/2006/relationships/image" Target="../media/image42.png"/><Relationship Id="rId7" Type="http://schemas.openxmlformats.org/officeDocument/2006/relationships/image" Target="../media/image43.png"/><Relationship Id="rId8" Type="http://schemas.openxmlformats.org/officeDocument/2006/relationships/oleObject" Target="../embeddings/oleObject1.bin"/><Relationship Id="rId9" Type="http://schemas.openxmlformats.org/officeDocument/2006/relationships/image" Target="../media/image43.emf"/><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5.png"/><Relationship Id="rId4" Type="http://schemas.openxmlformats.org/officeDocument/2006/relationships/image" Target="../media/image46.png"/><Relationship Id="rId5" Type="http://schemas.openxmlformats.org/officeDocument/2006/relationships/image" Target="../media/image47.png"/><Relationship Id="rId1" Type="http://schemas.openxmlformats.org/officeDocument/2006/relationships/slideLayout" Target="../slideLayouts/slideLayout2.xml"/><Relationship Id="rId2" Type="http://schemas.openxmlformats.org/officeDocument/2006/relationships/image" Target="../media/image44.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48.png"/><Relationship Id="rId3" Type="http://schemas.openxmlformats.org/officeDocument/2006/relationships/image" Target="../media/image510.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49.png"/><Relationship Id="rId3" Type="http://schemas.openxmlformats.org/officeDocument/2006/relationships/image" Target="../media/image450.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hyperlink" Target="http://www.cs.bham.ac.uk/~jxb/NN/l8.pdf" TargetMode="External"/><Relationship Id="rId4" Type="http://schemas.openxmlformats.org/officeDocument/2006/relationships/image" Target="../media/image50.png"/><Relationship Id="rId1" Type="http://schemas.openxmlformats.org/officeDocument/2006/relationships/slideLayout" Target="../slideLayouts/slideLayout2.xml"/><Relationship Id="rId2" Type="http://schemas.openxmlformats.org/officeDocument/2006/relationships/hyperlink" Target="http://www.bioinfo.org.cn/~wangchao/maa/Numerical_Optimization.pdf" TargetMode="Externa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tiff"/></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png"/><Relationship Id="rId3" Type="http://schemas.openxmlformats.org/officeDocument/2006/relationships/image" Target="../media/image52.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1" Type="http://schemas.openxmlformats.org/officeDocument/2006/relationships/image" Target="../media/image62.png"/><Relationship Id="rId12" Type="http://schemas.openxmlformats.org/officeDocument/2006/relationships/image" Target="../media/image63.png"/><Relationship Id="rId13" Type="http://schemas.openxmlformats.org/officeDocument/2006/relationships/image" Target="../media/image64.png"/><Relationship Id="rId1" Type="http://schemas.openxmlformats.org/officeDocument/2006/relationships/slideLayout" Target="../slideLayouts/slideLayout2.xml"/><Relationship Id="rId2" Type="http://schemas.openxmlformats.org/officeDocument/2006/relationships/image" Target="../media/image53.png"/><Relationship Id="rId3" Type="http://schemas.openxmlformats.org/officeDocument/2006/relationships/image" Target="../media/image54.png"/><Relationship Id="rId4" Type="http://schemas.openxmlformats.org/officeDocument/2006/relationships/image" Target="../media/image55.png"/><Relationship Id="rId5" Type="http://schemas.openxmlformats.org/officeDocument/2006/relationships/image" Target="../media/image56.png"/><Relationship Id="rId6" Type="http://schemas.openxmlformats.org/officeDocument/2006/relationships/image" Target="../media/image57.png"/><Relationship Id="rId7" Type="http://schemas.openxmlformats.org/officeDocument/2006/relationships/image" Target="../media/image58.png"/><Relationship Id="rId8" Type="http://schemas.openxmlformats.org/officeDocument/2006/relationships/image" Target="../media/image59.png"/><Relationship Id="rId9" Type="http://schemas.openxmlformats.org/officeDocument/2006/relationships/image" Target="../media/image60.png"/><Relationship Id="rId10" Type="http://schemas.openxmlformats.org/officeDocument/2006/relationships/image" Target="../media/image61.png"/></Relationships>
</file>

<file path=ppt/slides/_rels/slide73.xml.rels><?xml version="1.0" encoding="UTF-8" standalone="yes"?>
<Relationships xmlns="http://schemas.openxmlformats.org/package/2006/relationships"><Relationship Id="rId11" Type="http://schemas.openxmlformats.org/officeDocument/2006/relationships/image" Target="../media/image78.png"/><Relationship Id="rId12" Type="http://schemas.openxmlformats.org/officeDocument/2006/relationships/image" Target="../media/image79.png"/><Relationship Id="rId13" Type="http://schemas.openxmlformats.org/officeDocument/2006/relationships/image" Target="../media/image80.png"/><Relationship Id="rId1" Type="http://schemas.openxmlformats.org/officeDocument/2006/relationships/slideLayout" Target="../slideLayouts/slideLayout2.xml"/><Relationship Id="rId2" Type="http://schemas.openxmlformats.org/officeDocument/2006/relationships/image" Target="../media/image65.png"/><Relationship Id="rId3" Type="http://schemas.openxmlformats.org/officeDocument/2006/relationships/image" Target="../media/image62.png"/><Relationship Id="rId4" Type="http://schemas.openxmlformats.org/officeDocument/2006/relationships/image" Target="../media/image66.png"/><Relationship Id="rId5" Type="http://schemas.openxmlformats.org/officeDocument/2006/relationships/image" Target="../media/image67.png"/><Relationship Id="rId6" Type="http://schemas.openxmlformats.org/officeDocument/2006/relationships/image" Target="../media/image73.png"/><Relationship Id="rId7" Type="http://schemas.openxmlformats.org/officeDocument/2006/relationships/image" Target="../media/image74.png"/><Relationship Id="rId8" Type="http://schemas.openxmlformats.org/officeDocument/2006/relationships/image" Target="../media/image75.png"/><Relationship Id="rId9" Type="http://schemas.openxmlformats.org/officeDocument/2006/relationships/image" Target="../media/image76.png"/><Relationship Id="rId10" Type="http://schemas.openxmlformats.org/officeDocument/2006/relationships/image" Target="../media/image77.png"/></Relationships>
</file>

<file path=ppt/slides/_rels/slide74.xml.rels><?xml version="1.0" encoding="UTF-8" standalone="yes"?>
<Relationships xmlns="http://schemas.openxmlformats.org/package/2006/relationships"><Relationship Id="rId3" Type="http://schemas.openxmlformats.org/officeDocument/2006/relationships/image" Target="../media/image62.png"/><Relationship Id="rId4" Type="http://schemas.openxmlformats.org/officeDocument/2006/relationships/image" Target="../media/image82.png"/><Relationship Id="rId5" Type="http://schemas.openxmlformats.org/officeDocument/2006/relationships/image" Target="../media/image83.png"/><Relationship Id="rId6" Type="http://schemas.openxmlformats.org/officeDocument/2006/relationships/image" Target="../media/image84.png"/><Relationship Id="rId7" Type="http://schemas.openxmlformats.org/officeDocument/2006/relationships/image" Target="../media/image85.png"/><Relationship Id="rId1" Type="http://schemas.openxmlformats.org/officeDocument/2006/relationships/slideLayout" Target="../slideLayouts/slideLayout2.xml"/><Relationship Id="rId2" Type="http://schemas.openxmlformats.org/officeDocument/2006/relationships/image" Target="../media/image81.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 Id="rId3" Type="http://schemas.openxmlformats.org/officeDocument/2006/relationships/image" Target="../media/image68.png"/></Relationships>
</file>

<file path=ppt/slides/_rels/slide76.xml.rels><?xml version="1.0" encoding="UTF-8" standalone="yes"?>
<Relationships xmlns="http://schemas.openxmlformats.org/package/2006/relationships"><Relationship Id="rId3" Type="http://schemas.openxmlformats.org/officeDocument/2006/relationships/image" Target="../media/image88.png"/><Relationship Id="rId4" Type="http://schemas.openxmlformats.org/officeDocument/2006/relationships/image" Target="../media/image89.png"/><Relationship Id="rId5" Type="http://schemas.openxmlformats.org/officeDocument/2006/relationships/image" Target="../media/image69.png"/><Relationship Id="rId6" Type="http://schemas.openxmlformats.org/officeDocument/2006/relationships/image" Target="../media/image68.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91.png"/><Relationship Id="rId5" Type="http://schemas.openxmlformats.org/officeDocument/2006/relationships/image" Target="../media/image93.png"/><Relationship Id="rId6" Type="http://schemas.openxmlformats.org/officeDocument/2006/relationships/image" Target="../media/image94.png"/><Relationship Id="rId7" Type="http://schemas.openxmlformats.org/officeDocument/2006/relationships/image" Target="../media/image70.png"/><Relationship Id="rId8" Type="http://schemas.openxmlformats.org/officeDocument/2006/relationships/image" Target="../media/image71.png"/><Relationship Id="rId1" Type="http://schemas.openxmlformats.org/officeDocument/2006/relationships/slideLayout" Target="../slideLayouts/slideLayout2.xml"/><Relationship Id="rId2" Type="http://schemas.openxmlformats.org/officeDocument/2006/relationships/image" Target="../media/image90.png"/></Relationships>
</file>

<file path=ppt/slides/_rels/slide78.xml.rels><?xml version="1.0" encoding="UTF-8" standalone="yes"?>
<Relationships xmlns="http://schemas.openxmlformats.org/package/2006/relationships"><Relationship Id="rId11" Type="http://schemas.openxmlformats.org/officeDocument/2006/relationships/image" Target="../media/image102.png"/><Relationship Id="rId12" Type="http://schemas.openxmlformats.org/officeDocument/2006/relationships/image" Target="../media/image103.png"/><Relationship Id="rId13" Type="http://schemas.openxmlformats.org/officeDocument/2006/relationships/image" Target="../media/image72.png"/><Relationship Id="rId14" Type="http://schemas.openxmlformats.org/officeDocument/2006/relationships/image" Target="../media/image86.png"/><Relationship Id="rId15" Type="http://schemas.openxmlformats.org/officeDocument/2006/relationships/image" Target="../media/image87.png"/><Relationship Id="rId1" Type="http://schemas.openxmlformats.org/officeDocument/2006/relationships/slideLayout" Target="../slideLayouts/slideLayout2.xml"/><Relationship Id="rId2" Type="http://schemas.openxmlformats.org/officeDocument/2006/relationships/image" Target="../media/image96.png"/><Relationship Id="rId3" Type="http://schemas.openxmlformats.org/officeDocument/2006/relationships/image" Target="../media/image97.png"/><Relationship Id="rId4" Type="http://schemas.openxmlformats.org/officeDocument/2006/relationships/image" Target="../media/image88.png"/><Relationship Id="rId5" Type="http://schemas.openxmlformats.org/officeDocument/2006/relationships/image" Target="../media/image90.png"/><Relationship Id="rId6" Type="http://schemas.openxmlformats.org/officeDocument/2006/relationships/image" Target="../media/image93.png"/><Relationship Id="rId10" Type="http://schemas.openxmlformats.org/officeDocument/2006/relationships/image" Target="../media/image101.png"/></Relationships>
</file>

<file path=ppt/slides/_rels/slide79.xml.rels><?xml version="1.0" encoding="UTF-8" standalone="yes"?>
<Relationships xmlns="http://schemas.openxmlformats.org/package/2006/relationships"><Relationship Id="rId11" Type="http://schemas.openxmlformats.org/officeDocument/2006/relationships/image" Target="../media/image480.png"/><Relationship Id="rId12" Type="http://schemas.openxmlformats.org/officeDocument/2006/relationships/image" Target="../media/image86.png"/><Relationship Id="rId13" Type="http://schemas.openxmlformats.org/officeDocument/2006/relationships/image" Target="../media/image87.png"/><Relationship Id="rId14" Type="http://schemas.openxmlformats.org/officeDocument/2006/relationships/image" Target="../media/image72.png"/><Relationship Id="rId15" Type="http://schemas.openxmlformats.org/officeDocument/2006/relationships/image" Target="../media/image92.png"/><Relationship Id="rId1" Type="http://schemas.openxmlformats.org/officeDocument/2006/relationships/slideLayout" Target="../slideLayouts/slideLayout2.xml"/><Relationship Id="rId2" Type="http://schemas.openxmlformats.org/officeDocument/2006/relationships/image" Target="../media/image88.png"/><Relationship Id="rId3" Type="http://schemas.openxmlformats.org/officeDocument/2006/relationships/image" Target="../media/image96.png"/><Relationship Id="rId4" Type="http://schemas.openxmlformats.org/officeDocument/2006/relationships/image" Target="../media/image90.png"/><Relationship Id="rId5" Type="http://schemas.openxmlformats.org/officeDocument/2006/relationships/image" Target="../media/image93.png"/><Relationship Id="rId8" Type="http://schemas.openxmlformats.org/officeDocument/2006/relationships/image" Target="../media/image104.png"/><Relationship Id="rId9" Type="http://schemas.openxmlformats.org/officeDocument/2006/relationships/image" Target="../media/image102.png"/><Relationship Id="rId10" Type="http://schemas.openxmlformats.org/officeDocument/2006/relationships/image" Target="../media/image10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62.png"/><Relationship Id="rId4" Type="http://schemas.openxmlformats.org/officeDocument/2006/relationships/image" Target="../media/image66.png"/><Relationship Id="rId5" Type="http://schemas.openxmlformats.org/officeDocument/2006/relationships/image" Target="../media/image67.png"/><Relationship Id="rId6" Type="http://schemas.openxmlformats.org/officeDocument/2006/relationships/image" Target="../media/image680.png"/><Relationship Id="rId7" Type="http://schemas.openxmlformats.org/officeDocument/2006/relationships/image" Target="../media/image690.png"/><Relationship Id="rId8" Type="http://schemas.openxmlformats.org/officeDocument/2006/relationships/image" Target="../media/image700.png"/><Relationship Id="rId1" Type="http://schemas.openxmlformats.org/officeDocument/2006/relationships/slideLayout" Target="../slideLayouts/slideLayout2.xml"/><Relationship Id="rId2" Type="http://schemas.openxmlformats.org/officeDocument/2006/relationships/image" Target="../media/image65.png"/></Relationships>
</file>

<file path=ppt/slides/_rels/slide82.xml.rels><?xml version="1.0" encoding="UTF-8" standalone="yes"?>
<Relationships xmlns="http://schemas.openxmlformats.org/package/2006/relationships"><Relationship Id="rId3" Type="http://schemas.openxmlformats.org/officeDocument/2006/relationships/image" Target="../media/image98.png"/><Relationship Id="rId4" Type="http://schemas.openxmlformats.org/officeDocument/2006/relationships/image" Target="../media/image99.png"/><Relationship Id="rId1" Type="http://schemas.openxmlformats.org/officeDocument/2006/relationships/slideLayout" Target="../slideLayouts/slideLayout2.xml"/><Relationship Id="rId2" Type="http://schemas.openxmlformats.org/officeDocument/2006/relationships/image" Target="../media/image95.png"/></Relationships>
</file>

<file path=ppt/slides/_rels/slide83.xml.rels><?xml version="1.0" encoding="UTF-8" standalone="yes"?>
<Relationships xmlns="http://schemas.openxmlformats.org/package/2006/relationships"><Relationship Id="rId11" Type="http://schemas.openxmlformats.org/officeDocument/2006/relationships/image" Target="../media/image451.png"/><Relationship Id="rId12" Type="http://schemas.openxmlformats.org/officeDocument/2006/relationships/image" Target="../media/image460.png"/><Relationship Id="rId1" Type="http://schemas.openxmlformats.org/officeDocument/2006/relationships/slideLayout" Target="../slideLayouts/slideLayout8.xml"/><Relationship Id="rId2" Type="http://schemas.openxmlformats.org/officeDocument/2006/relationships/image" Target="../media/image39.png"/><Relationship Id="rId3" Type="http://schemas.openxmlformats.org/officeDocument/2006/relationships/image" Target="../media/image710.png"/><Relationship Id="rId4" Type="http://schemas.openxmlformats.org/officeDocument/2006/relationships/image" Target="../media/image870.png"/><Relationship Id="rId5" Type="http://schemas.openxmlformats.org/officeDocument/2006/relationships/image" Target="../media/image920.png"/><Relationship Id="rId6" Type="http://schemas.openxmlformats.org/officeDocument/2006/relationships/image" Target="../media/image100.png"/><Relationship Id="rId7" Type="http://schemas.openxmlformats.org/officeDocument/2006/relationships/image" Target="../media/image110.png"/><Relationship Id="rId8" Type="http://schemas.openxmlformats.org/officeDocument/2006/relationships/image" Target="../media/image160.png"/><Relationship Id="rId9" Type="http://schemas.openxmlformats.org/officeDocument/2006/relationships/image" Target="../media/image40.png"/><Relationship Id="rId10" Type="http://schemas.openxmlformats.org/officeDocument/2006/relationships/image" Target="../media/image440.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70.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NUL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Lecture 1:  Perceptron and Back Propagation</a:t>
            </a:r>
            <a:endParaRPr lang="en-US" dirty="0"/>
          </a:p>
        </p:txBody>
      </p:sp>
      <p:sp>
        <p:nvSpPr>
          <p:cNvPr id="3" name="Slide Number Placeholder 2"/>
          <p:cNvSpPr>
            <a:spLocks noGrp="1"/>
          </p:cNvSpPr>
          <p:nvPr>
            <p:ph type="sldNum" sz="quarter" idx="12"/>
          </p:nvPr>
        </p:nvSpPr>
        <p:spPr/>
        <p:txBody>
          <a:bodyPr/>
          <a:lstStyle/>
          <a:p>
            <a:fld id="{74FD6AAA-7C75-FB4B-8EA1-06B22787237D}" type="slidenum">
              <a:rPr lang="en-US" smtClean="0"/>
              <a:t>1</a:t>
            </a:fld>
            <a:endParaRPr lang="en-US"/>
          </a:p>
        </p:txBody>
      </p:sp>
      <p:sp>
        <p:nvSpPr>
          <p:cNvPr id="4" name="Rectangle 3"/>
          <p:cNvSpPr/>
          <p:nvPr/>
        </p:nvSpPr>
        <p:spPr>
          <a:xfrm>
            <a:off x="5977217" y="3244334"/>
            <a:ext cx="237566" cy="369332"/>
          </a:xfrm>
          <a:prstGeom prst="rect">
            <a:avLst/>
          </a:prstGeom>
        </p:spPr>
        <p:txBody>
          <a:bodyPr wrap="none">
            <a:spAutoFit/>
          </a:bodyPr>
          <a:lstStyle/>
          <a:p>
            <a:r>
              <a:rPr lang="sk-SK" b="0" dirty="0" smtClean="0">
                <a:effectLst/>
              </a:rPr>
              <a:t> </a:t>
            </a:r>
            <a:endParaRPr lang="en-US" dirty="0"/>
          </a:p>
        </p:txBody>
      </p:sp>
    </p:spTree>
    <p:extLst>
      <p:ext uri="{BB962C8B-B14F-4D97-AF65-F5344CB8AC3E}">
        <p14:creationId xmlns:p14="http://schemas.microsoft.com/office/powerpoint/2010/main" val="179712347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Policies	</a:t>
            </a:r>
            <a:endParaRPr lang="en-US" dirty="0"/>
          </a:p>
        </p:txBody>
      </p:sp>
      <p:sp>
        <p:nvSpPr>
          <p:cNvPr id="3" name="Content Placeholder 2"/>
          <p:cNvSpPr>
            <a:spLocks noGrp="1"/>
          </p:cNvSpPr>
          <p:nvPr>
            <p:ph idx="1"/>
          </p:nvPr>
        </p:nvSpPr>
        <p:spPr/>
        <p:txBody>
          <a:bodyPr/>
          <a:lstStyle/>
          <a:p>
            <a:r>
              <a:rPr lang="en-US" dirty="0" smtClean="0"/>
              <a:t>NOT </a:t>
            </a:r>
            <a:r>
              <a:rPr lang="en-US" dirty="0"/>
              <a:t>ACCEPTABLE​: </a:t>
            </a:r>
            <a:endParaRPr lang="en-US" dirty="0" smtClean="0"/>
          </a:p>
          <a:p>
            <a:r>
              <a:rPr lang="en-US" dirty="0" smtClean="0"/>
              <a:t>➔ </a:t>
            </a:r>
            <a:r>
              <a:rPr lang="en-US" dirty="0"/>
              <a:t>Accessing a solution to some problem prior to submitting your own. </a:t>
            </a:r>
            <a:endParaRPr lang="en-US" dirty="0" smtClean="0"/>
          </a:p>
          <a:p>
            <a:r>
              <a:rPr lang="en-US" dirty="0" smtClean="0"/>
              <a:t>➔ </a:t>
            </a:r>
            <a:r>
              <a:rPr lang="en-US" dirty="0"/>
              <a:t>Failing to cite the origins of code or techniques that you discover outside of the course’s own lessons and integrate into your own work. </a:t>
            </a:r>
            <a:endParaRPr lang="en-US" dirty="0" smtClean="0"/>
          </a:p>
          <a:p>
            <a:r>
              <a:rPr lang="en-US" dirty="0" smtClean="0"/>
              <a:t>➔ </a:t>
            </a:r>
            <a:r>
              <a:rPr lang="en-US" dirty="0"/>
              <a:t>Paying or offering to pay an individual for work that you may submit as your own</a:t>
            </a:r>
            <a:r>
              <a:rPr lang="en-US" dirty="0" smtClean="0"/>
              <a:t>.</a:t>
            </a:r>
          </a:p>
          <a:p>
            <a:r>
              <a:rPr lang="en-US" dirty="0" smtClean="0"/>
              <a:t>➔ </a:t>
            </a:r>
            <a:r>
              <a:rPr lang="en-US" dirty="0"/>
              <a:t>Providing or making available solutions to problem sets to individuals who might take this course in the future. </a:t>
            </a:r>
            <a:endParaRPr lang="en-US" dirty="0" smtClean="0"/>
          </a:p>
          <a:p>
            <a:r>
              <a:rPr lang="en-US" dirty="0" smtClean="0"/>
              <a:t>➔ </a:t>
            </a:r>
            <a:r>
              <a:rPr lang="en-US" dirty="0"/>
              <a:t>Searching for or soliciting outright solutions to problem sets online or elsewhere. </a:t>
            </a:r>
            <a:endParaRPr lang="en-US" dirty="0" smtClean="0"/>
          </a:p>
          <a:p>
            <a:r>
              <a:rPr lang="en-US" dirty="0" smtClean="0">
                <a:solidFill>
                  <a:srgbClr val="C00000"/>
                </a:solidFill>
              </a:rPr>
              <a:t>➔ </a:t>
            </a:r>
            <a:r>
              <a:rPr lang="en-US" b="1" dirty="0">
                <a:solidFill>
                  <a:srgbClr val="C00000"/>
                </a:solidFill>
              </a:rPr>
              <a:t>Splitting a problem set’s workload with another individual and combining your work</a:t>
            </a:r>
            <a:r>
              <a:rPr lang="en-US" dirty="0">
                <a:solidFill>
                  <a:srgbClr val="C00000"/>
                </a:solidFill>
              </a:rPr>
              <a:t>.</a:t>
            </a:r>
          </a:p>
        </p:txBody>
      </p:sp>
      <p:sp>
        <p:nvSpPr>
          <p:cNvPr id="4" name="Slide Number Placeholder 3"/>
          <p:cNvSpPr>
            <a:spLocks noGrp="1"/>
          </p:cNvSpPr>
          <p:nvPr>
            <p:ph type="sldNum" sz="quarter" idx="12"/>
          </p:nvPr>
        </p:nvSpPr>
        <p:spPr/>
        <p:txBody>
          <a:bodyPr/>
          <a:lstStyle/>
          <a:p>
            <a:fld id="{74FD6AAA-7C75-FB4B-8EA1-06B22787237D}" type="slidenum">
              <a:rPr lang="en-US" smtClean="0"/>
              <a:t>10</a:t>
            </a:fld>
            <a:endParaRPr lang="en-US" dirty="0"/>
          </a:p>
        </p:txBody>
      </p:sp>
    </p:spTree>
    <p:extLst>
      <p:ext uri="{BB962C8B-B14F-4D97-AF65-F5344CB8AC3E}">
        <p14:creationId xmlns:p14="http://schemas.microsoft.com/office/powerpoint/2010/main" val="27201352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a:xfrm>
            <a:off x="833415" y="983807"/>
            <a:ext cx="10327008" cy="2111143"/>
          </a:xfrm>
        </p:spPr>
        <p:txBody>
          <a:bodyPr/>
          <a:lstStyle/>
          <a:p>
            <a:pPr marL="514350" indent="-514350">
              <a:spcAft>
                <a:spcPts val="1200"/>
              </a:spcAft>
              <a:buFont typeface="+mj-lt"/>
              <a:buAutoNum type="arabicPeriod"/>
            </a:pPr>
            <a:r>
              <a:rPr lang="en-US" dirty="0" smtClean="0"/>
              <a:t>Description of the course </a:t>
            </a:r>
          </a:p>
          <a:p>
            <a:pPr marL="514350" indent="-514350">
              <a:spcAft>
                <a:spcPts val="1200"/>
              </a:spcAft>
              <a:buFont typeface="+mj-lt"/>
              <a:buAutoNum type="arabicPeriod"/>
            </a:pPr>
            <a:r>
              <a:rPr lang="en-US" b="1" dirty="0" smtClean="0"/>
              <a:t>Introduction </a:t>
            </a:r>
            <a:r>
              <a:rPr lang="en-US" b="1" dirty="0" smtClean="0"/>
              <a:t>to Artificial Neural Networks </a:t>
            </a:r>
          </a:p>
          <a:p>
            <a:pPr marL="514350" indent="-514350">
              <a:spcAft>
                <a:spcPts val="1200"/>
              </a:spcAft>
              <a:buFont typeface="+mj-lt"/>
              <a:buAutoNum type="arabicPeriod"/>
            </a:pPr>
            <a:r>
              <a:rPr lang="en-US" dirty="0" smtClean="0"/>
              <a:t>Review </a:t>
            </a:r>
            <a:r>
              <a:rPr lang="en-US" dirty="0"/>
              <a:t>of Classification and Logistic Regression </a:t>
            </a:r>
            <a:endParaRPr lang="en-US" dirty="0" smtClean="0"/>
          </a:p>
          <a:p>
            <a:pPr marL="514350" indent="-514350">
              <a:spcAft>
                <a:spcPts val="1200"/>
              </a:spcAft>
              <a:buFont typeface="+mj-lt"/>
              <a:buAutoNum type="arabicPeriod"/>
            </a:pPr>
            <a:r>
              <a:rPr lang="en-US" dirty="0" smtClean="0"/>
              <a:t>Introduction to Optimization </a:t>
            </a:r>
          </a:p>
          <a:p>
            <a:pPr marL="1200120" lvl="1" indent="-457200">
              <a:spcAft>
                <a:spcPts val="1200"/>
              </a:spcAft>
            </a:pPr>
            <a:r>
              <a:rPr lang="en-US" dirty="0"/>
              <a:t>	</a:t>
            </a:r>
            <a:r>
              <a:rPr lang="en-US" sz="2600" dirty="0" smtClean="0"/>
              <a:t>Gradient Descent </a:t>
            </a:r>
          </a:p>
          <a:p>
            <a:pPr marL="1257270" lvl="1" indent="-514350">
              <a:spcAft>
                <a:spcPts val="1200"/>
              </a:spcAft>
            </a:pPr>
            <a:r>
              <a:rPr lang="en-US" sz="2600" dirty="0"/>
              <a:t>	</a:t>
            </a:r>
            <a:r>
              <a:rPr lang="en-US" sz="2600" dirty="0" smtClean="0"/>
              <a:t>Stochastic Gradient Descent </a:t>
            </a:r>
          </a:p>
          <a:p>
            <a:pPr marL="514350" indent="-514350">
              <a:spcAft>
                <a:spcPts val="1200"/>
              </a:spcAft>
              <a:buFont typeface="+mj-lt"/>
              <a:buAutoNum type="arabicPeriod"/>
            </a:pPr>
            <a:r>
              <a:rPr lang="en-US" dirty="0" smtClean="0"/>
              <a:t>Back Propagation </a:t>
            </a:r>
          </a:p>
          <a:p>
            <a:pPr marL="514350" indent="-514350">
              <a:spcAft>
                <a:spcPts val="1200"/>
              </a:spcAft>
              <a:buFont typeface="+mj-lt"/>
              <a:buAutoNum type="arabicPeriod"/>
            </a:pPr>
            <a:r>
              <a:rPr lang="en-US" dirty="0" smtClean="0"/>
              <a:t>Single Neuron Network (‘Perceptron’)  </a:t>
            </a:r>
          </a:p>
          <a:p>
            <a:pPr marL="514350" indent="-514350">
              <a:spcAft>
                <a:spcPts val="1200"/>
              </a:spcAft>
              <a:buFont typeface="+mj-lt"/>
              <a:buAutoNum type="arabicPeriod"/>
            </a:pPr>
            <a:r>
              <a:rPr lang="en-US" dirty="0" smtClean="0"/>
              <a:t>Multi-Layer Perceptron </a:t>
            </a:r>
          </a:p>
          <a:p>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11</a:t>
            </a:fld>
            <a:endParaRPr lang="en-US"/>
          </a:p>
        </p:txBody>
      </p:sp>
    </p:spTree>
    <p:extLst>
      <p:ext uri="{BB962C8B-B14F-4D97-AF65-F5344CB8AC3E}">
        <p14:creationId xmlns:p14="http://schemas.microsoft.com/office/powerpoint/2010/main" val="1198826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Watch this!</a:t>
            </a:r>
            <a:endParaRPr lang="en-US" dirty="0"/>
          </a:p>
        </p:txBody>
      </p:sp>
      <p:sp>
        <p:nvSpPr>
          <p:cNvPr id="3" name="Content Placeholder 2"/>
          <p:cNvSpPr>
            <a:spLocks noGrp="1"/>
          </p:cNvSpPr>
          <p:nvPr>
            <p:ph idx="1"/>
          </p:nvPr>
        </p:nvSpPr>
        <p:spPr/>
        <p:txBody>
          <a:bodyPr/>
          <a:lstStyle/>
          <a:p>
            <a:r>
              <a:rPr lang="en-US" dirty="0"/>
              <a:t>http://</a:t>
            </a:r>
            <a:r>
              <a:rPr lang="en-US" dirty="0" err="1"/>
              <a:t>video.arstechnica.com</a:t>
            </a:r>
            <a:r>
              <a:rPr lang="en-US" dirty="0"/>
              <a:t>/watch/</a:t>
            </a:r>
            <a:r>
              <a:rPr lang="en-US" dirty="0" err="1"/>
              <a:t>sunspring</a:t>
            </a:r>
            <a:r>
              <a:rPr lang="en-US" dirty="0"/>
              <a:t>-sci-fi-short-film</a:t>
            </a:r>
          </a:p>
        </p:txBody>
      </p:sp>
    </p:spTree>
    <p:extLst>
      <p:ext uri="{BB962C8B-B14F-4D97-AF65-F5344CB8AC3E}">
        <p14:creationId xmlns:p14="http://schemas.microsoft.com/office/powerpoint/2010/main" val="37332233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Artificial Neural Networks</a:t>
            </a:r>
            <a:endParaRPr lang="en-US" dirty="0"/>
          </a:p>
        </p:txBody>
      </p:sp>
      <p:sp>
        <p:nvSpPr>
          <p:cNvPr id="3" name="Slide Number Placeholder 2"/>
          <p:cNvSpPr>
            <a:spLocks noGrp="1"/>
          </p:cNvSpPr>
          <p:nvPr>
            <p:ph type="sldNum" sz="quarter" idx="12"/>
          </p:nvPr>
        </p:nvSpPr>
        <p:spPr/>
        <p:txBody>
          <a:bodyPr/>
          <a:lstStyle/>
          <a:p>
            <a:fld id="{74FD6AAA-7C75-FB4B-8EA1-06B22787237D}" type="slidenum">
              <a:rPr lang="en-US" smtClean="0"/>
              <a:t>13</a:t>
            </a:fld>
            <a:endParaRPr lang="en-US"/>
          </a:p>
        </p:txBody>
      </p:sp>
    </p:spTree>
    <p:extLst>
      <p:ext uri="{BB962C8B-B14F-4D97-AF65-F5344CB8AC3E}">
        <p14:creationId xmlns:p14="http://schemas.microsoft.com/office/powerpoint/2010/main" val="43230782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Today’s news</a:t>
            </a:r>
            <a:endParaRPr lang="en-US" dirty="0"/>
          </a:p>
        </p:txBody>
      </p:sp>
      <p:sp>
        <p:nvSpPr>
          <p:cNvPr id="3" name="Slide Number Placeholder 2"/>
          <p:cNvSpPr>
            <a:spLocks noGrp="1"/>
          </p:cNvSpPr>
          <p:nvPr>
            <p:ph type="sldNum" sz="quarter" idx="12"/>
          </p:nvPr>
        </p:nvSpPr>
        <p:spPr/>
        <p:txBody>
          <a:bodyPr/>
          <a:lstStyle/>
          <a:p>
            <a:fld id="{74FD6AAA-7C75-FB4B-8EA1-06B22787237D}" type="slidenum">
              <a:rPr lang="en-US" smtClean="0"/>
              <a:t>14</a:t>
            </a:fld>
            <a:endParaRPr lang="en-US"/>
          </a:p>
        </p:txBody>
      </p:sp>
      <p:pic>
        <p:nvPicPr>
          <p:cNvPr id="5"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42434" y="872959"/>
            <a:ext cx="3707131" cy="5918773"/>
          </a:xfrm>
          <a:prstGeom prst="rect">
            <a:avLst/>
          </a:prstGeom>
          <a:ln>
            <a:noFill/>
          </a:ln>
        </p:spPr>
      </p:pic>
    </p:spTree>
    <p:extLst>
      <p:ext uri="{BB962C8B-B14F-4D97-AF65-F5344CB8AC3E}">
        <p14:creationId xmlns:p14="http://schemas.microsoft.com/office/powerpoint/2010/main" val="148841749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Today’s news</a:t>
            </a:r>
            <a:endParaRPr lang="en-US" dirty="0"/>
          </a:p>
        </p:txBody>
      </p:sp>
      <p:sp>
        <p:nvSpPr>
          <p:cNvPr id="3" name="Slide Number Placeholder 2"/>
          <p:cNvSpPr>
            <a:spLocks noGrp="1"/>
          </p:cNvSpPr>
          <p:nvPr>
            <p:ph type="sldNum" sz="quarter" idx="12"/>
          </p:nvPr>
        </p:nvSpPr>
        <p:spPr/>
        <p:txBody>
          <a:bodyPr/>
          <a:lstStyle/>
          <a:p>
            <a:fld id="{74FD6AAA-7C75-FB4B-8EA1-06B22787237D}" type="slidenum">
              <a:rPr lang="en-US" smtClean="0"/>
              <a:t>15</a:t>
            </a:fld>
            <a:endParaRPr lang="en-US"/>
          </a:p>
        </p:txBody>
      </p:sp>
      <p:pic>
        <p:nvPicPr>
          <p:cNvPr id="5"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33054" y="983807"/>
            <a:ext cx="3527729" cy="5680242"/>
          </a:xfrm>
          <a:prstGeom prst="rect">
            <a:avLst/>
          </a:prstGeom>
        </p:spPr>
      </p:pic>
    </p:spTree>
    <p:extLst>
      <p:ext uri="{BB962C8B-B14F-4D97-AF65-F5344CB8AC3E}">
        <p14:creationId xmlns:p14="http://schemas.microsoft.com/office/powerpoint/2010/main" val="181827606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AlphaGo</a:t>
            </a:r>
            <a:r>
              <a:rPr lang="en-US" dirty="0" smtClean="0"/>
              <a:t> (2015)</a:t>
            </a:r>
            <a:endParaRPr lang="en-US" dirty="0"/>
          </a:p>
        </p:txBody>
      </p:sp>
      <p:sp>
        <p:nvSpPr>
          <p:cNvPr id="4" name="Content Placeholder 3"/>
          <p:cNvSpPr>
            <a:spLocks noGrp="1"/>
          </p:cNvSpPr>
          <p:nvPr>
            <p:ph idx="1"/>
          </p:nvPr>
        </p:nvSpPr>
        <p:spPr/>
        <p:txBody>
          <a:bodyPr>
            <a:normAutofit/>
          </a:bodyPr>
          <a:lstStyle/>
          <a:p>
            <a:pPr algn="ctr"/>
            <a:r>
              <a:rPr lang="en-US" dirty="0" smtClean="0"/>
              <a:t>First program to beat a professional Go player</a:t>
            </a:r>
            <a:endParaRPr lang="en-US" dirty="0"/>
          </a:p>
        </p:txBody>
      </p:sp>
      <p:sp>
        <p:nvSpPr>
          <p:cNvPr id="5" name="Slide Number Placeholder 4"/>
          <p:cNvSpPr>
            <a:spLocks noGrp="1"/>
          </p:cNvSpPr>
          <p:nvPr>
            <p:ph type="sldNum" sz="quarter" idx="12"/>
          </p:nvPr>
        </p:nvSpPr>
        <p:spPr/>
        <p:txBody>
          <a:bodyPr/>
          <a:lstStyle/>
          <a:p>
            <a:fld id="{74FD6AAA-7C75-FB4B-8EA1-06B22787237D}" type="slidenum">
              <a:rPr lang="en-US" smtClean="0"/>
              <a:t>16</a:t>
            </a:fld>
            <a:endParaRPr lang="en-US"/>
          </a:p>
        </p:txBody>
      </p:sp>
      <p:pic>
        <p:nvPicPr>
          <p:cNvPr id="6" name="Picture 5"/>
          <p:cNvPicPr>
            <a:picLocks noChangeAspect="1"/>
          </p:cNvPicPr>
          <p:nvPr/>
        </p:nvPicPr>
        <p:blipFill>
          <a:blip r:embed="rId3"/>
          <a:stretch>
            <a:fillRect/>
          </a:stretch>
        </p:blipFill>
        <p:spPr>
          <a:xfrm>
            <a:off x="2554223" y="1959618"/>
            <a:ext cx="6973149" cy="3929117"/>
          </a:xfrm>
          <a:prstGeom prst="rect">
            <a:avLst/>
          </a:prstGeom>
        </p:spPr>
      </p:pic>
    </p:spTree>
    <p:extLst>
      <p:ext uri="{BB962C8B-B14F-4D97-AF65-F5344CB8AC3E}">
        <p14:creationId xmlns:p14="http://schemas.microsoft.com/office/powerpoint/2010/main" val="186873867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AlphaZero</a:t>
            </a:r>
            <a:r>
              <a:rPr lang="en-US" dirty="0"/>
              <a:t> (2017)</a:t>
            </a:r>
          </a:p>
        </p:txBody>
      </p:sp>
      <p:sp>
        <p:nvSpPr>
          <p:cNvPr id="3" name="Slide Number Placeholder 2"/>
          <p:cNvSpPr>
            <a:spLocks noGrp="1"/>
          </p:cNvSpPr>
          <p:nvPr>
            <p:ph type="sldNum" sz="quarter" idx="12"/>
          </p:nvPr>
        </p:nvSpPr>
        <p:spPr/>
        <p:txBody>
          <a:bodyPr/>
          <a:lstStyle/>
          <a:p>
            <a:fld id="{74FD6AAA-7C75-FB4B-8EA1-06B22787237D}" type="slidenum">
              <a:rPr lang="en-US" smtClean="0"/>
              <a:t>17</a:t>
            </a:fld>
            <a:endParaRPr lang="en-US"/>
          </a:p>
        </p:txBody>
      </p:sp>
      <p:pic>
        <p:nvPicPr>
          <p:cNvPr id="6" name="Picture 5"/>
          <p:cNvPicPr>
            <a:picLocks noChangeAspect="1"/>
          </p:cNvPicPr>
          <p:nvPr/>
        </p:nvPicPr>
        <p:blipFill>
          <a:blip r:embed="rId2"/>
          <a:stretch>
            <a:fillRect/>
          </a:stretch>
        </p:blipFill>
        <p:spPr>
          <a:xfrm>
            <a:off x="2627348" y="1204738"/>
            <a:ext cx="6937304" cy="4975130"/>
          </a:xfrm>
          <a:prstGeom prst="rect">
            <a:avLst/>
          </a:prstGeom>
        </p:spPr>
      </p:pic>
    </p:spTree>
    <p:extLst>
      <p:ext uri="{BB962C8B-B14F-4D97-AF65-F5344CB8AC3E}">
        <p14:creationId xmlns:p14="http://schemas.microsoft.com/office/powerpoint/2010/main" val="89044423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smtClean="0"/>
              <a:t>iOS</a:t>
            </a:r>
            <a:r>
              <a:rPr lang="en-US" dirty="0" smtClean="0"/>
              <a:t> Speech Synthesis (2016-)</a:t>
            </a:r>
            <a:endParaRPr lang="en-US" dirty="0"/>
          </a:p>
        </p:txBody>
      </p:sp>
      <p:sp>
        <p:nvSpPr>
          <p:cNvPr id="4" name="Content Placeholder 3"/>
          <p:cNvSpPr>
            <a:spLocks noGrp="1"/>
          </p:cNvSpPr>
          <p:nvPr>
            <p:ph idx="1"/>
          </p:nvPr>
        </p:nvSpPr>
        <p:spPr/>
        <p:txBody>
          <a:bodyPr/>
          <a:lstStyle/>
          <a:p>
            <a:pPr algn="ctr"/>
            <a:r>
              <a:rPr lang="en-US" dirty="0" smtClean="0"/>
              <a:t>Trained from 20 hours of high quality speech</a:t>
            </a:r>
            <a:endParaRPr lang="en-US" dirty="0"/>
          </a:p>
        </p:txBody>
      </p:sp>
      <p:sp>
        <p:nvSpPr>
          <p:cNvPr id="6" name="Slide Number Placeholder 5"/>
          <p:cNvSpPr>
            <a:spLocks noGrp="1"/>
          </p:cNvSpPr>
          <p:nvPr>
            <p:ph type="sldNum" sz="quarter" idx="12"/>
          </p:nvPr>
        </p:nvSpPr>
        <p:spPr/>
        <p:txBody>
          <a:bodyPr/>
          <a:lstStyle/>
          <a:p>
            <a:fld id="{74FD6AAA-7C75-FB4B-8EA1-06B22787237D}" type="slidenum">
              <a:rPr lang="en-US" smtClean="0"/>
              <a:t>18</a:t>
            </a:fld>
            <a:endParaRPr lang="en-US"/>
          </a:p>
        </p:txBody>
      </p:sp>
      <p:sp>
        <p:nvSpPr>
          <p:cNvPr id="5" name="Rectangle 4"/>
          <p:cNvSpPr/>
          <p:nvPr/>
        </p:nvSpPr>
        <p:spPr>
          <a:xfrm>
            <a:off x="7181850" y="5686530"/>
            <a:ext cx="2190750" cy="300082"/>
          </a:xfrm>
          <a:prstGeom prst="rect">
            <a:avLst/>
          </a:prstGeom>
        </p:spPr>
        <p:txBody>
          <a:bodyPr wrap="square">
            <a:spAutoFit/>
          </a:bodyPr>
          <a:lstStyle/>
          <a:p>
            <a:r>
              <a:rPr lang="en-US" sz="1350" dirty="0" err="1">
                <a:solidFill>
                  <a:schemeClr val="bg1">
                    <a:lumMod val="50000"/>
                  </a:schemeClr>
                </a:solidFill>
              </a:rPr>
              <a:t>machinelearning.apple.com</a:t>
            </a:r>
            <a:endParaRPr lang="en-US" sz="1350" dirty="0">
              <a:solidFill>
                <a:schemeClr val="bg1">
                  <a:lumMod val="50000"/>
                </a:schemeClr>
              </a:solidFill>
            </a:endParaRPr>
          </a:p>
        </p:txBody>
      </p:sp>
      <p:pic>
        <p:nvPicPr>
          <p:cNvPr id="7" name="Picture 6"/>
          <p:cNvPicPr>
            <a:picLocks noChangeAspect="1"/>
          </p:cNvPicPr>
          <p:nvPr/>
        </p:nvPicPr>
        <p:blipFill>
          <a:blip r:embed="rId3"/>
          <a:stretch>
            <a:fillRect/>
          </a:stretch>
        </p:blipFill>
        <p:spPr>
          <a:xfrm>
            <a:off x="3429000" y="2674820"/>
            <a:ext cx="5334000" cy="2890613"/>
          </a:xfrm>
          <a:prstGeom prst="rect">
            <a:avLst/>
          </a:prstGeom>
        </p:spPr>
      </p:pic>
    </p:spTree>
    <p:extLst>
      <p:ext uri="{BB962C8B-B14F-4D97-AF65-F5344CB8AC3E}">
        <p14:creationId xmlns:p14="http://schemas.microsoft.com/office/powerpoint/2010/main" val="199091317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Historical Trends</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19</a:t>
            </a:fld>
            <a:endParaRPr lang="en-US"/>
          </a:p>
        </p:txBody>
      </p:sp>
      <p:grpSp>
        <p:nvGrpSpPr>
          <p:cNvPr id="9" name="Group 8"/>
          <p:cNvGrpSpPr/>
          <p:nvPr/>
        </p:nvGrpSpPr>
        <p:grpSpPr>
          <a:xfrm>
            <a:off x="1931430" y="1330158"/>
            <a:ext cx="8633939" cy="5255092"/>
            <a:chOff x="2667000" y="2115216"/>
            <a:chExt cx="7064219" cy="3871396"/>
          </a:xfrm>
        </p:grpSpPr>
        <p:pic>
          <p:nvPicPr>
            <p:cNvPr id="10" name="Picture 9"/>
            <p:cNvPicPr>
              <a:picLocks noChangeAspect="1"/>
            </p:cNvPicPr>
            <p:nvPr/>
          </p:nvPicPr>
          <p:blipFill>
            <a:blip r:embed="rId2"/>
            <a:stretch>
              <a:fillRect/>
            </a:stretch>
          </p:blipFill>
          <p:spPr>
            <a:xfrm>
              <a:off x="2667000" y="2115216"/>
              <a:ext cx="6858000" cy="3221621"/>
            </a:xfrm>
            <a:prstGeom prst="rect">
              <a:avLst/>
            </a:prstGeom>
          </p:spPr>
        </p:pic>
        <p:sp>
          <p:nvSpPr>
            <p:cNvPr id="11" name="Rectangle 10"/>
            <p:cNvSpPr/>
            <p:nvPr/>
          </p:nvSpPr>
          <p:spPr>
            <a:xfrm>
              <a:off x="7716717" y="5686530"/>
              <a:ext cx="2014502" cy="300082"/>
            </a:xfrm>
            <a:prstGeom prst="rect">
              <a:avLst/>
            </a:prstGeom>
          </p:spPr>
          <p:txBody>
            <a:bodyPr wrap="square">
              <a:spAutoFit/>
            </a:bodyPr>
            <a:lstStyle/>
            <a:p>
              <a:r>
                <a:rPr lang="en-US" sz="1350" dirty="0" err="1">
                  <a:solidFill>
                    <a:schemeClr val="bg1">
                      <a:lumMod val="65000"/>
                    </a:schemeClr>
                  </a:solidFill>
                </a:rPr>
                <a:t>beamandrew.github.io</a:t>
              </a:r>
              <a:r>
                <a:rPr lang="en-US" sz="1350" dirty="0">
                  <a:solidFill>
                    <a:schemeClr val="bg1">
                      <a:lumMod val="65000"/>
                    </a:schemeClr>
                  </a:solidFill>
                </a:rPr>
                <a:t>/</a:t>
              </a:r>
            </a:p>
          </p:txBody>
        </p:sp>
        <p:sp>
          <p:nvSpPr>
            <p:cNvPr id="12" name="Oval 11"/>
            <p:cNvSpPr/>
            <p:nvPr/>
          </p:nvSpPr>
          <p:spPr>
            <a:xfrm>
              <a:off x="7329239" y="2220831"/>
              <a:ext cx="741947" cy="531395"/>
            </a:xfrm>
            <a:prstGeom prst="ellipse">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grpSp>
    </p:spTree>
    <p:extLst>
      <p:ext uri="{BB962C8B-B14F-4D97-AF65-F5344CB8AC3E}">
        <p14:creationId xmlns:p14="http://schemas.microsoft.com/office/powerpoint/2010/main" val="158129886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a:xfrm>
            <a:off x="833415" y="983807"/>
            <a:ext cx="10327008" cy="2111143"/>
          </a:xfrm>
        </p:spPr>
        <p:txBody>
          <a:bodyPr/>
          <a:lstStyle/>
          <a:p>
            <a:pPr marL="514350" indent="-514350">
              <a:spcAft>
                <a:spcPts val="1200"/>
              </a:spcAft>
              <a:buFont typeface="+mj-lt"/>
              <a:buAutoNum type="arabicPeriod"/>
            </a:pPr>
            <a:r>
              <a:rPr lang="en-US" dirty="0" smtClean="0"/>
              <a:t>Description of the course </a:t>
            </a:r>
          </a:p>
          <a:p>
            <a:pPr marL="514350" indent="-514350">
              <a:spcAft>
                <a:spcPts val="1200"/>
              </a:spcAft>
              <a:buFont typeface="+mj-lt"/>
              <a:buAutoNum type="arabicPeriod"/>
            </a:pPr>
            <a:r>
              <a:rPr lang="en-US" dirty="0" smtClean="0"/>
              <a:t>Introduction </a:t>
            </a:r>
            <a:r>
              <a:rPr lang="en-US" dirty="0" smtClean="0"/>
              <a:t>to Artificial Neural Networks </a:t>
            </a:r>
          </a:p>
          <a:p>
            <a:pPr marL="514350" indent="-514350">
              <a:spcAft>
                <a:spcPts val="1200"/>
              </a:spcAft>
              <a:buFont typeface="+mj-lt"/>
              <a:buAutoNum type="arabicPeriod"/>
            </a:pPr>
            <a:r>
              <a:rPr lang="en-US" dirty="0" smtClean="0"/>
              <a:t>Review </a:t>
            </a:r>
            <a:r>
              <a:rPr lang="en-US" dirty="0"/>
              <a:t>of Classification and Logistic Regression </a:t>
            </a:r>
            <a:endParaRPr lang="en-US" dirty="0" smtClean="0"/>
          </a:p>
          <a:p>
            <a:pPr marL="514350" indent="-514350">
              <a:spcAft>
                <a:spcPts val="1200"/>
              </a:spcAft>
              <a:buFont typeface="+mj-lt"/>
              <a:buAutoNum type="arabicPeriod"/>
            </a:pPr>
            <a:r>
              <a:rPr lang="en-US" dirty="0" smtClean="0"/>
              <a:t>Introduction to Optimization </a:t>
            </a:r>
          </a:p>
          <a:p>
            <a:pPr marL="1200120" lvl="1" indent="-457200">
              <a:spcAft>
                <a:spcPts val="1200"/>
              </a:spcAft>
            </a:pPr>
            <a:r>
              <a:rPr lang="en-US" dirty="0"/>
              <a:t>	</a:t>
            </a:r>
            <a:r>
              <a:rPr lang="en-US" sz="2600" dirty="0" smtClean="0"/>
              <a:t>Gradient Descent </a:t>
            </a:r>
          </a:p>
          <a:p>
            <a:pPr marL="1257270" lvl="1" indent="-514350">
              <a:spcAft>
                <a:spcPts val="1200"/>
              </a:spcAft>
            </a:pPr>
            <a:r>
              <a:rPr lang="en-US" sz="2600" dirty="0"/>
              <a:t>	</a:t>
            </a:r>
            <a:r>
              <a:rPr lang="en-US" sz="2600" dirty="0" smtClean="0"/>
              <a:t>Stochastic Gradient Descent </a:t>
            </a:r>
          </a:p>
          <a:p>
            <a:pPr marL="514350" indent="-514350">
              <a:spcAft>
                <a:spcPts val="1200"/>
              </a:spcAft>
              <a:buFont typeface="+mj-lt"/>
              <a:buAutoNum type="arabicPeriod"/>
            </a:pPr>
            <a:r>
              <a:rPr lang="en-US" dirty="0" smtClean="0"/>
              <a:t>Back Propagation </a:t>
            </a:r>
          </a:p>
          <a:p>
            <a:pPr marL="514350" indent="-514350">
              <a:spcAft>
                <a:spcPts val="1200"/>
              </a:spcAft>
              <a:buFont typeface="+mj-lt"/>
              <a:buAutoNum type="arabicPeriod"/>
            </a:pPr>
            <a:r>
              <a:rPr lang="en-US" dirty="0" smtClean="0"/>
              <a:t>Single Neuron Network (‘Perceptron’)  </a:t>
            </a:r>
          </a:p>
          <a:p>
            <a:pPr marL="514350" indent="-514350">
              <a:spcAft>
                <a:spcPts val="1200"/>
              </a:spcAft>
              <a:buFont typeface="+mj-lt"/>
              <a:buAutoNum type="arabicPeriod"/>
            </a:pPr>
            <a:r>
              <a:rPr lang="en-US" dirty="0" smtClean="0"/>
              <a:t>Multi-Layer Perceptron </a:t>
            </a:r>
          </a:p>
          <a:p>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2</a:t>
            </a:fld>
            <a:endParaRPr lang="en-US"/>
          </a:p>
        </p:txBody>
      </p:sp>
    </p:spTree>
    <p:extLst>
      <p:ext uri="{BB962C8B-B14F-4D97-AF65-F5344CB8AC3E}">
        <p14:creationId xmlns:p14="http://schemas.microsoft.com/office/powerpoint/2010/main" val="956143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Historical Trends</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20</a:t>
            </a:fld>
            <a:endParaRPr lang="en-US"/>
          </a:p>
        </p:txBody>
      </p:sp>
      <p:sp>
        <p:nvSpPr>
          <p:cNvPr id="11" name="TextBox 10"/>
          <p:cNvSpPr txBox="1"/>
          <p:nvPr/>
        </p:nvSpPr>
        <p:spPr>
          <a:xfrm>
            <a:off x="2043531" y="1329132"/>
            <a:ext cx="8144542" cy="732473"/>
          </a:xfrm>
          <a:prstGeom prst="rect">
            <a:avLst/>
          </a:prstGeom>
          <a:noFill/>
        </p:spPr>
        <p:txBody>
          <a:bodyPr wrap="square" rtlCol="0">
            <a:spAutoFit/>
          </a:bodyPr>
          <a:lstStyle/>
          <a:p>
            <a:pPr algn="ctr"/>
            <a:r>
              <a:rPr lang="en-US" sz="2100" dirty="0" err="1"/>
              <a:t>ArXiv</a:t>
            </a:r>
            <a:r>
              <a:rPr lang="en-US" sz="2100" dirty="0"/>
              <a:t> papers on deep learning: 2012-2017</a:t>
            </a:r>
          </a:p>
        </p:txBody>
      </p:sp>
      <p:grpSp>
        <p:nvGrpSpPr>
          <p:cNvPr id="7" name="Group 6"/>
          <p:cNvGrpSpPr/>
          <p:nvPr/>
        </p:nvGrpSpPr>
        <p:grpSpPr>
          <a:xfrm>
            <a:off x="1591056" y="1329131"/>
            <a:ext cx="9049491" cy="4632757"/>
            <a:chOff x="2667000" y="2114550"/>
            <a:chExt cx="6858000" cy="2627949"/>
          </a:xfrm>
        </p:grpSpPr>
        <p:pic>
          <p:nvPicPr>
            <p:cNvPr id="8" name="Picture 7"/>
            <p:cNvPicPr>
              <a:picLocks noChangeAspect="1"/>
            </p:cNvPicPr>
            <p:nvPr/>
          </p:nvPicPr>
          <p:blipFill>
            <a:blip r:embed="rId2"/>
            <a:stretch>
              <a:fillRect/>
            </a:stretch>
          </p:blipFill>
          <p:spPr>
            <a:xfrm>
              <a:off x="2667000" y="2676526"/>
              <a:ext cx="6858000" cy="2065973"/>
            </a:xfrm>
            <a:prstGeom prst="rect">
              <a:avLst/>
            </a:prstGeom>
          </p:spPr>
        </p:pic>
        <p:sp>
          <p:nvSpPr>
            <p:cNvPr id="12" name="TextBox 11"/>
            <p:cNvSpPr txBox="1"/>
            <p:nvPr/>
          </p:nvSpPr>
          <p:spPr>
            <a:xfrm>
              <a:off x="3009900" y="2114550"/>
              <a:ext cx="6172200" cy="415498"/>
            </a:xfrm>
            <a:prstGeom prst="rect">
              <a:avLst/>
            </a:prstGeom>
            <a:noFill/>
          </p:spPr>
          <p:txBody>
            <a:bodyPr wrap="square" rtlCol="0">
              <a:spAutoFit/>
            </a:bodyPr>
            <a:lstStyle/>
            <a:p>
              <a:pPr algn="ctr"/>
              <a:r>
                <a:rPr lang="en-US" sz="2100" dirty="0" err="1"/>
                <a:t>ArXiv</a:t>
              </a:r>
              <a:r>
                <a:rPr lang="en-US" sz="2100" dirty="0"/>
                <a:t> papers on deep learning: 2012-2017</a:t>
              </a:r>
            </a:p>
          </p:txBody>
        </p:sp>
      </p:grpSp>
    </p:spTree>
    <p:extLst>
      <p:ext uri="{BB962C8B-B14F-4D97-AF65-F5344CB8AC3E}">
        <p14:creationId xmlns:p14="http://schemas.microsoft.com/office/powerpoint/2010/main" val="109548507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a:xfrm>
            <a:off x="833415" y="983807"/>
            <a:ext cx="10327008" cy="2111143"/>
          </a:xfrm>
        </p:spPr>
        <p:txBody>
          <a:bodyPr/>
          <a:lstStyle/>
          <a:p>
            <a:pPr marL="514350" indent="-514350">
              <a:spcAft>
                <a:spcPts val="1200"/>
              </a:spcAft>
              <a:buFont typeface="+mj-lt"/>
              <a:buAutoNum type="arabicPeriod"/>
            </a:pPr>
            <a:r>
              <a:rPr lang="en-US" dirty="0" smtClean="0"/>
              <a:t>Description of the course </a:t>
            </a:r>
          </a:p>
          <a:p>
            <a:pPr marL="514350" indent="-514350">
              <a:spcAft>
                <a:spcPts val="1200"/>
              </a:spcAft>
              <a:buFont typeface="+mj-lt"/>
              <a:buAutoNum type="arabicPeriod"/>
            </a:pPr>
            <a:r>
              <a:rPr lang="en-US" dirty="0" smtClean="0"/>
              <a:t>Introduction </a:t>
            </a:r>
            <a:r>
              <a:rPr lang="en-US" dirty="0" smtClean="0"/>
              <a:t>to Artificial Neural Networks </a:t>
            </a:r>
          </a:p>
          <a:p>
            <a:pPr marL="514350" indent="-514350">
              <a:spcAft>
                <a:spcPts val="1200"/>
              </a:spcAft>
              <a:buFont typeface="+mj-lt"/>
              <a:buAutoNum type="arabicPeriod"/>
            </a:pPr>
            <a:r>
              <a:rPr lang="en-US" b="1" dirty="0" smtClean="0"/>
              <a:t>Review </a:t>
            </a:r>
            <a:r>
              <a:rPr lang="en-US" b="1" dirty="0"/>
              <a:t>of </a:t>
            </a:r>
            <a:r>
              <a:rPr lang="en-US" b="1" dirty="0" smtClean="0"/>
              <a:t>Machine Leaning. Classification </a:t>
            </a:r>
            <a:r>
              <a:rPr lang="en-US" b="1" dirty="0"/>
              <a:t>and Logistic Regression </a:t>
            </a:r>
            <a:endParaRPr lang="en-US" b="1" dirty="0" smtClean="0"/>
          </a:p>
          <a:p>
            <a:pPr marL="514350" indent="-514350">
              <a:spcAft>
                <a:spcPts val="1200"/>
              </a:spcAft>
              <a:buFont typeface="+mj-lt"/>
              <a:buAutoNum type="arabicPeriod"/>
            </a:pPr>
            <a:r>
              <a:rPr lang="en-US" dirty="0" smtClean="0"/>
              <a:t>Introduction to Optimization </a:t>
            </a:r>
          </a:p>
          <a:p>
            <a:pPr marL="1200120" lvl="1" indent="-457200">
              <a:spcAft>
                <a:spcPts val="1200"/>
              </a:spcAft>
            </a:pPr>
            <a:r>
              <a:rPr lang="en-US" dirty="0"/>
              <a:t>	</a:t>
            </a:r>
            <a:r>
              <a:rPr lang="en-US" sz="2600" dirty="0" smtClean="0"/>
              <a:t>Gradient Descent </a:t>
            </a:r>
          </a:p>
          <a:p>
            <a:pPr marL="1257270" lvl="1" indent="-514350">
              <a:spcAft>
                <a:spcPts val="1200"/>
              </a:spcAft>
            </a:pPr>
            <a:r>
              <a:rPr lang="en-US" sz="2600" dirty="0"/>
              <a:t>	</a:t>
            </a:r>
            <a:r>
              <a:rPr lang="en-US" sz="2600" dirty="0" smtClean="0"/>
              <a:t>Stochastic Gradient Descent </a:t>
            </a:r>
          </a:p>
          <a:p>
            <a:pPr marL="514350" indent="-514350">
              <a:spcAft>
                <a:spcPts val="1200"/>
              </a:spcAft>
              <a:buFont typeface="+mj-lt"/>
              <a:buAutoNum type="arabicPeriod"/>
            </a:pPr>
            <a:r>
              <a:rPr lang="en-US" dirty="0" smtClean="0"/>
              <a:t>Back Propagation </a:t>
            </a:r>
          </a:p>
          <a:p>
            <a:pPr marL="514350" indent="-514350">
              <a:spcAft>
                <a:spcPts val="1200"/>
              </a:spcAft>
              <a:buFont typeface="+mj-lt"/>
              <a:buAutoNum type="arabicPeriod"/>
            </a:pPr>
            <a:r>
              <a:rPr lang="en-US" dirty="0" smtClean="0"/>
              <a:t>Single Neuron Network (‘Perceptron’)  </a:t>
            </a:r>
          </a:p>
          <a:p>
            <a:pPr marL="514350" indent="-514350">
              <a:spcAft>
                <a:spcPts val="1200"/>
              </a:spcAft>
              <a:buFont typeface="+mj-lt"/>
              <a:buAutoNum type="arabicPeriod"/>
            </a:pPr>
            <a:r>
              <a:rPr lang="en-US" dirty="0" smtClean="0"/>
              <a:t>Multi-Layer Perceptron </a:t>
            </a:r>
          </a:p>
          <a:p>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21</a:t>
            </a:fld>
            <a:endParaRPr lang="en-US"/>
          </a:p>
        </p:txBody>
      </p:sp>
    </p:spTree>
    <p:extLst>
      <p:ext uri="{BB962C8B-B14F-4D97-AF65-F5344CB8AC3E}">
        <p14:creationId xmlns:p14="http://schemas.microsoft.com/office/powerpoint/2010/main" val="210102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Machine Learning</a:t>
            </a:r>
            <a:endParaRPr lang="en-US" dirty="0"/>
          </a:p>
        </p:txBody>
      </p:sp>
      <p:sp>
        <p:nvSpPr>
          <p:cNvPr id="3" name="Slide Number Placeholder 2"/>
          <p:cNvSpPr>
            <a:spLocks noGrp="1"/>
          </p:cNvSpPr>
          <p:nvPr>
            <p:ph type="sldNum" sz="quarter" idx="12"/>
          </p:nvPr>
        </p:nvSpPr>
        <p:spPr/>
        <p:txBody>
          <a:bodyPr/>
          <a:lstStyle/>
          <a:p>
            <a:fld id="{74FD6AAA-7C75-FB4B-8EA1-06B22787237D}" type="slidenum">
              <a:rPr lang="en-US" smtClean="0"/>
              <a:t>22</a:t>
            </a:fld>
            <a:endParaRPr lang="en-US"/>
          </a:p>
        </p:txBody>
      </p:sp>
    </p:spTree>
    <p:extLst>
      <p:ext uri="{BB962C8B-B14F-4D97-AF65-F5344CB8AC3E}">
        <p14:creationId xmlns:p14="http://schemas.microsoft.com/office/powerpoint/2010/main" val="1073245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Classification and Logistic Regression</a:t>
            </a:r>
            <a:endParaRPr lang="en-US" dirty="0"/>
          </a:p>
        </p:txBody>
      </p:sp>
      <p:sp>
        <p:nvSpPr>
          <p:cNvPr id="3" name="Slide Number Placeholder 2"/>
          <p:cNvSpPr>
            <a:spLocks noGrp="1"/>
          </p:cNvSpPr>
          <p:nvPr>
            <p:ph type="sldNum" sz="quarter" idx="12"/>
          </p:nvPr>
        </p:nvSpPr>
        <p:spPr/>
        <p:txBody>
          <a:bodyPr/>
          <a:lstStyle/>
          <a:p>
            <a:fld id="{74FD6AAA-7C75-FB4B-8EA1-06B22787237D}" type="slidenum">
              <a:rPr lang="en-US" smtClean="0"/>
              <a:t>23</a:t>
            </a:fld>
            <a:endParaRPr lang="en-US"/>
          </a:p>
        </p:txBody>
      </p:sp>
    </p:spTree>
    <p:extLst>
      <p:ext uri="{BB962C8B-B14F-4D97-AF65-F5344CB8AC3E}">
        <p14:creationId xmlns:p14="http://schemas.microsoft.com/office/powerpoint/2010/main" val="7748724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Classification</a:t>
            </a:r>
          </a:p>
        </p:txBody>
      </p:sp>
      <p:sp>
        <p:nvSpPr>
          <p:cNvPr id="3" name="Content Placeholder 2"/>
          <p:cNvSpPr>
            <a:spLocks noGrp="1"/>
          </p:cNvSpPr>
          <p:nvPr>
            <p:ph idx="1"/>
          </p:nvPr>
        </p:nvSpPr>
        <p:spPr>
          <a:xfrm>
            <a:off x="777996" y="1482558"/>
            <a:ext cx="10794879" cy="2111143"/>
          </a:xfrm>
        </p:spPr>
        <p:txBody>
          <a:bodyPr/>
          <a:lstStyle/>
          <a:p>
            <a:pPr>
              <a:spcAft>
                <a:spcPts val="1800"/>
              </a:spcAft>
            </a:pPr>
            <a:r>
              <a:rPr lang="en-US" dirty="0"/>
              <a:t>M</a:t>
            </a:r>
            <a:r>
              <a:rPr lang="en-US" sz="2400" dirty="0" smtClean="0"/>
              <a:t>ethods that are centered around modeling and prediction of a </a:t>
            </a:r>
            <a:r>
              <a:rPr lang="en-US" sz="2400" b="1" dirty="0" smtClean="0"/>
              <a:t>quantitative</a:t>
            </a:r>
            <a:r>
              <a:rPr lang="en-US" sz="2400" dirty="0" smtClean="0"/>
              <a:t> response variable (ex, number of taxi pickups, number of bike rentals, </a:t>
            </a:r>
            <a:r>
              <a:rPr lang="en-US" sz="2400" dirty="0" err="1" smtClean="0"/>
              <a:t>etc</a:t>
            </a:r>
            <a:r>
              <a:rPr lang="en-US" sz="2400" dirty="0" smtClean="0"/>
              <a:t>) are called </a:t>
            </a:r>
            <a:r>
              <a:rPr lang="en-US" sz="2400" b="1" dirty="0" smtClean="0"/>
              <a:t>regressions</a:t>
            </a:r>
            <a:r>
              <a:rPr lang="en-US" sz="2400" dirty="0" smtClean="0"/>
              <a:t> (and Ridge, LASSO, </a:t>
            </a:r>
            <a:r>
              <a:rPr lang="en-US" sz="2400" dirty="0" err="1" smtClean="0"/>
              <a:t>etc</a:t>
            </a:r>
            <a:r>
              <a:rPr lang="en-US" sz="2400" dirty="0" smtClean="0"/>
              <a:t>).</a:t>
            </a:r>
          </a:p>
          <a:p>
            <a:pPr>
              <a:spcAft>
                <a:spcPts val="1800"/>
              </a:spcAft>
            </a:pPr>
            <a:r>
              <a:rPr lang="en-US" sz="2400" dirty="0" smtClean="0"/>
              <a:t>When the response variable is </a:t>
            </a:r>
            <a:r>
              <a:rPr lang="en-US" sz="2400" b="1" dirty="0" smtClean="0"/>
              <a:t>categorical</a:t>
            </a:r>
            <a:r>
              <a:rPr lang="en-US" sz="2400" dirty="0" smtClean="0"/>
              <a:t>, then the problem is no longer called a regression problem but is instead labeled as a </a:t>
            </a:r>
            <a:r>
              <a:rPr lang="en-US" sz="2400" b="1" dirty="0" smtClean="0">
                <a:solidFill>
                  <a:schemeClr val="accent2">
                    <a:lumMod val="75000"/>
                  </a:schemeClr>
                </a:solidFill>
              </a:rPr>
              <a:t>classification problem</a:t>
            </a:r>
            <a:r>
              <a:rPr lang="en-US" sz="2400" dirty="0" smtClean="0"/>
              <a:t>.		</a:t>
            </a:r>
          </a:p>
          <a:p>
            <a:pPr>
              <a:spcAft>
                <a:spcPts val="1800"/>
              </a:spcAft>
            </a:pPr>
            <a:r>
              <a:rPr lang="en-US" sz="2400" dirty="0" smtClean="0"/>
              <a:t>The </a:t>
            </a:r>
            <a:r>
              <a:rPr lang="en-US" sz="2400" dirty="0"/>
              <a:t>goal is to attempt to classify each observation into a category (aka, class or cluster) defined by </a:t>
            </a:r>
            <a:r>
              <a:rPr lang="en-US" sz="2400" i="1" dirty="0"/>
              <a:t>Y</a:t>
            </a:r>
            <a:r>
              <a:rPr lang="en-US" sz="2400" dirty="0"/>
              <a:t>, based on a set of predictor variables </a:t>
            </a:r>
            <a:r>
              <a:rPr lang="en-US" sz="2400" i="1" dirty="0"/>
              <a:t>X</a:t>
            </a:r>
            <a:r>
              <a:rPr lang="en-US" sz="2400" dirty="0"/>
              <a:t>.	</a:t>
            </a:r>
          </a:p>
        </p:txBody>
      </p:sp>
    </p:spTree>
    <p:extLst>
      <p:ext uri="{BB962C8B-B14F-4D97-AF65-F5344CB8AC3E}">
        <p14:creationId xmlns:p14="http://schemas.microsoft.com/office/powerpoint/2010/main" val="238368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Typical Classification Examples</a:t>
            </a:r>
          </a:p>
        </p:txBody>
      </p:sp>
      <p:sp>
        <p:nvSpPr>
          <p:cNvPr id="3" name="Content Placeholder 2"/>
          <p:cNvSpPr>
            <a:spLocks noGrp="1"/>
          </p:cNvSpPr>
          <p:nvPr>
            <p:ph idx="1"/>
          </p:nvPr>
        </p:nvSpPr>
        <p:spPr>
          <a:xfrm>
            <a:off x="847268" y="1454849"/>
            <a:ext cx="10707421" cy="2111143"/>
          </a:xfrm>
        </p:spPr>
        <p:txBody>
          <a:bodyPr/>
          <a:lstStyle/>
          <a:p>
            <a:pPr>
              <a:spcAft>
                <a:spcPts val="1200"/>
              </a:spcAft>
            </a:pPr>
            <a:r>
              <a:rPr lang="en-US" sz="2400" dirty="0"/>
              <a:t>The motivating examples for this lecture(s), </a:t>
            </a:r>
            <a:r>
              <a:rPr lang="en-US" sz="2400" dirty="0" err="1"/>
              <a:t>homeworks</a:t>
            </a:r>
            <a:r>
              <a:rPr lang="en-US" sz="2400" dirty="0"/>
              <a:t> and </a:t>
            </a:r>
            <a:r>
              <a:rPr lang="en-US" sz="2400" dirty="0" smtClean="0"/>
              <a:t>labs </a:t>
            </a:r>
            <a:r>
              <a:rPr lang="en-US" sz="2400" dirty="0"/>
              <a:t>are based on </a:t>
            </a:r>
            <a:r>
              <a:rPr lang="en-US" sz="2400" dirty="0" smtClean="0"/>
              <a:t>classification.  </a:t>
            </a:r>
            <a:r>
              <a:rPr lang="en-US" sz="2400" dirty="0"/>
              <a:t>Classification problems are common in </a:t>
            </a:r>
            <a:r>
              <a:rPr lang="en-US" sz="2400" dirty="0" smtClean="0"/>
              <a:t>these domains:</a:t>
            </a:r>
            <a:endParaRPr lang="en-US" sz="2400" dirty="0"/>
          </a:p>
          <a:p>
            <a:pPr marL="342900" indent="-342900">
              <a:spcAft>
                <a:spcPts val="1200"/>
              </a:spcAft>
              <a:buFont typeface="Arial" charset="0"/>
              <a:buChar char="•"/>
            </a:pPr>
            <a:r>
              <a:rPr lang="en-US" sz="2400" dirty="0"/>
              <a:t>Trying to determine where to set the </a:t>
            </a:r>
            <a:r>
              <a:rPr lang="en-US" sz="2400" i="1" dirty="0"/>
              <a:t>cut-off</a:t>
            </a:r>
            <a:r>
              <a:rPr lang="en-US" sz="2400" dirty="0"/>
              <a:t> for some diagnostic test (pregnancy tests, prostate or breast cancer screening tests, etc...)</a:t>
            </a:r>
          </a:p>
          <a:p>
            <a:pPr marL="342900" indent="-342900">
              <a:spcAft>
                <a:spcPts val="1200"/>
              </a:spcAft>
              <a:buFont typeface="Arial" charset="0"/>
              <a:buChar char="•"/>
            </a:pPr>
            <a:r>
              <a:rPr lang="en-US" sz="2400" dirty="0"/>
              <a:t> Trying to determine if cancer has gone into remission based on treatment and various other indicators</a:t>
            </a:r>
          </a:p>
          <a:p>
            <a:pPr marL="342900" indent="-342900">
              <a:spcAft>
                <a:spcPts val="1200"/>
              </a:spcAft>
              <a:buFont typeface="Arial" charset="0"/>
              <a:buChar char="•"/>
            </a:pPr>
            <a:r>
              <a:rPr lang="en-US" sz="2400" dirty="0"/>
              <a:t>Trying to classify patients into types or classes of disease based on various genomic markers</a:t>
            </a:r>
          </a:p>
        </p:txBody>
      </p:sp>
    </p:spTree>
    <p:extLst>
      <p:ext uri="{BB962C8B-B14F-4D97-AF65-F5344CB8AC3E}">
        <p14:creationId xmlns:p14="http://schemas.microsoft.com/office/powerpoint/2010/main" val="1199201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Response</a:t>
            </a:r>
            <a:r>
              <a:rPr lang="en-US" dirty="0" smtClean="0">
                <a:solidFill>
                  <a:srgbClr val="C00000"/>
                </a:solidFill>
                <a:latin typeface="Karla" charset="0"/>
                <a:ea typeface="Karla" charset="0"/>
                <a:cs typeface="Karla" charset="0"/>
              </a:rPr>
              <a:t> </a:t>
            </a:r>
            <a:r>
              <a:rPr lang="en-US" dirty="0"/>
              <a:t>vs. Predictor Variables</a:t>
            </a:r>
          </a:p>
        </p:txBody>
      </p:sp>
      <p:graphicFrame>
        <p:nvGraphicFramePr>
          <p:cNvPr id="5" name="Content Placeholder 4"/>
          <p:cNvGraphicFramePr>
            <a:graphicFrameLocks noGrp="1"/>
          </p:cNvGraphicFramePr>
          <p:nvPr>
            <p:ph idx="1"/>
            <p:extLst/>
          </p:nvPr>
        </p:nvGraphicFramePr>
        <p:xfrm>
          <a:off x="3171125" y="3168091"/>
          <a:ext cx="5769068" cy="2194560"/>
        </p:xfrm>
        <a:graphic>
          <a:graphicData uri="http://schemas.openxmlformats.org/drawingml/2006/table">
            <a:tbl>
              <a:tblPr firstRow="1" bandRow="1">
                <a:tableStyleId>{9D7B26C5-4107-4FEC-AEDC-1716B250A1EF}</a:tableStyleId>
              </a:tblPr>
              <a:tblGrid>
                <a:gridCol w="1442267">
                  <a:extLst>
                    <a:ext uri="{9D8B030D-6E8A-4147-A177-3AD203B41FA5}">
                      <a16:colId xmlns:a16="http://schemas.microsoft.com/office/drawing/2014/main" xmlns="" val="20000"/>
                    </a:ext>
                  </a:extLst>
                </a:gridCol>
                <a:gridCol w="1442267">
                  <a:extLst>
                    <a:ext uri="{9D8B030D-6E8A-4147-A177-3AD203B41FA5}">
                      <a16:colId xmlns:a16="http://schemas.microsoft.com/office/drawing/2014/main" xmlns="" val="20001"/>
                    </a:ext>
                  </a:extLst>
                </a:gridCol>
                <a:gridCol w="1916345">
                  <a:extLst>
                    <a:ext uri="{9D8B030D-6E8A-4147-A177-3AD203B41FA5}">
                      <a16:colId xmlns:a16="http://schemas.microsoft.com/office/drawing/2014/main" xmlns="" val="20002"/>
                    </a:ext>
                  </a:extLst>
                </a:gridCol>
                <a:gridCol w="968189">
                  <a:extLst>
                    <a:ext uri="{9D8B030D-6E8A-4147-A177-3AD203B41FA5}">
                      <a16:colId xmlns:a16="http://schemas.microsoft.com/office/drawing/2014/main" xmlns="" val="20003"/>
                    </a:ext>
                  </a:extLst>
                </a:gridCol>
              </a:tblGrid>
              <a:tr h="300000">
                <a:tc>
                  <a:txBody>
                    <a:bodyPr/>
                    <a:lstStyle/>
                    <a:p>
                      <a:r>
                        <a:rPr dirty="0">
                          <a:solidFill>
                            <a:srgbClr val="002060"/>
                          </a:solidFill>
                        </a:rPr>
                        <a:t>TV</a:t>
                      </a:r>
                    </a:p>
                  </a:txBody>
                  <a:tcPr/>
                </a:tc>
                <a:tc>
                  <a:txBody>
                    <a:bodyPr/>
                    <a:lstStyle/>
                    <a:p>
                      <a:r>
                        <a:rPr>
                          <a:solidFill>
                            <a:srgbClr val="002060"/>
                          </a:solidFill>
                        </a:rPr>
                        <a:t>radio</a:t>
                      </a:r>
                    </a:p>
                  </a:txBody>
                  <a:tcPr/>
                </a:tc>
                <a:tc>
                  <a:txBody>
                    <a:bodyPr/>
                    <a:lstStyle/>
                    <a:p>
                      <a:r>
                        <a:rPr dirty="0">
                          <a:solidFill>
                            <a:srgbClr val="002060"/>
                          </a:solidFill>
                        </a:rPr>
                        <a:t>newspaper</a:t>
                      </a:r>
                    </a:p>
                  </a:txBody>
                  <a:tcPr>
                    <a:solidFill>
                      <a:srgbClr val="F9F9F9"/>
                    </a:solidFill>
                  </a:tcPr>
                </a:tc>
                <a:tc>
                  <a:txBody>
                    <a:bodyPr/>
                    <a:lstStyle/>
                    <a:p>
                      <a:r>
                        <a:rPr dirty="0"/>
                        <a:t>sales</a:t>
                      </a:r>
                      <a:endParaRPr b="0" dirty="0">
                        <a:solidFill>
                          <a:schemeClr val="accent3">
                            <a:lumMod val="20000"/>
                            <a:lumOff val="80000"/>
                          </a:schemeClr>
                        </a:solidFill>
                      </a:endParaRPr>
                    </a:p>
                  </a:txBody>
                  <a:tcPr>
                    <a:solidFill>
                      <a:schemeClr val="accent2">
                        <a:alpha val="63000"/>
                      </a:schemeClr>
                    </a:solidFill>
                  </a:tcPr>
                </a:tc>
                <a:extLst>
                  <a:ext uri="{0D108BD9-81ED-4DB2-BD59-A6C34878D82A}">
                    <a16:rowId xmlns:a16="http://schemas.microsoft.com/office/drawing/2014/main" xmlns="" val="10000"/>
                  </a:ext>
                </a:extLst>
              </a:tr>
              <a:tr h="300000">
                <a:tc>
                  <a:txBody>
                    <a:bodyPr/>
                    <a:lstStyle/>
                    <a:p>
                      <a:r>
                        <a:t>230.1</a:t>
                      </a:r>
                    </a:p>
                  </a:txBody>
                  <a:tcPr/>
                </a:tc>
                <a:tc>
                  <a:txBody>
                    <a:bodyPr/>
                    <a:lstStyle/>
                    <a:p>
                      <a:r>
                        <a:t>37.8</a:t>
                      </a:r>
                    </a:p>
                  </a:txBody>
                  <a:tcPr/>
                </a:tc>
                <a:tc>
                  <a:txBody>
                    <a:bodyPr/>
                    <a:lstStyle/>
                    <a:p>
                      <a:r>
                        <a:t>69.2</a:t>
                      </a:r>
                    </a:p>
                  </a:txBody>
                  <a:tcPr/>
                </a:tc>
                <a:tc>
                  <a:txBody>
                    <a:bodyPr/>
                    <a:lstStyle/>
                    <a:p>
                      <a:r>
                        <a:t>22.1</a:t>
                      </a:r>
                    </a:p>
                  </a:txBody>
                  <a:tcPr>
                    <a:solidFill>
                      <a:schemeClr val="accent2">
                        <a:alpha val="63000"/>
                      </a:schemeClr>
                    </a:solidFill>
                  </a:tcPr>
                </a:tc>
                <a:extLst>
                  <a:ext uri="{0D108BD9-81ED-4DB2-BD59-A6C34878D82A}">
                    <a16:rowId xmlns:a16="http://schemas.microsoft.com/office/drawing/2014/main" xmlns="" val="10001"/>
                  </a:ext>
                </a:extLst>
              </a:tr>
              <a:tr h="300000">
                <a:tc>
                  <a:txBody>
                    <a:bodyPr/>
                    <a:lstStyle/>
                    <a:p>
                      <a:r>
                        <a:t>44.5</a:t>
                      </a:r>
                    </a:p>
                  </a:txBody>
                  <a:tcPr/>
                </a:tc>
                <a:tc>
                  <a:txBody>
                    <a:bodyPr/>
                    <a:lstStyle/>
                    <a:p>
                      <a:r>
                        <a:t>39.3</a:t>
                      </a:r>
                    </a:p>
                  </a:txBody>
                  <a:tcPr/>
                </a:tc>
                <a:tc>
                  <a:txBody>
                    <a:bodyPr/>
                    <a:lstStyle/>
                    <a:p>
                      <a:r>
                        <a:t>45.1</a:t>
                      </a:r>
                    </a:p>
                  </a:txBody>
                  <a:tcPr/>
                </a:tc>
                <a:tc>
                  <a:txBody>
                    <a:bodyPr/>
                    <a:lstStyle/>
                    <a:p>
                      <a:r>
                        <a:rPr dirty="0"/>
                        <a:t>10.4</a:t>
                      </a:r>
                    </a:p>
                  </a:txBody>
                  <a:tcPr>
                    <a:solidFill>
                      <a:schemeClr val="accent2">
                        <a:alpha val="63000"/>
                      </a:schemeClr>
                    </a:solidFill>
                  </a:tcPr>
                </a:tc>
                <a:extLst>
                  <a:ext uri="{0D108BD9-81ED-4DB2-BD59-A6C34878D82A}">
                    <a16:rowId xmlns:a16="http://schemas.microsoft.com/office/drawing/2014/main" xmlns="" val="10002"/>
                  </a:ext>
                </a:extLst>
              </a:tr>
              <a:tr h="300000">
                <a:tc>
                  <a:txBody>
                    <a:bodyPr/>
                    <a:lstStyle/>
                    <a:p>
                      <a:r>
                        <a:t>17.2</a:t>
                      </a:r>
                    </a:p>
                  </a:txBody>
                  <a:tcPr/>
                </a:tc>
                <a:tc>
                  <a:txBody>
                    <a:bodyPr/>
                    <a:lstStyle/>
                    <a:p>
                      <a:r>
                        <a:t>45.9</a:t>
                      </a:r>
                    </a:p>
                  </a:txBody>
                  <a:tcPr/>
                </a:tc>
                <a:tc>
                  <a:txBody>
                    <a:bodyPr/>
                    <a:lstStyle/>
                    <a:p>
                      <a:r>
                        <a:t>69.3</a:t>
                      </a:r>
                    </a:p>
                  </a:txBody>
                  <a:tcPr/>
                </a:tc>
                <a:tc>
                  <a:txBody>
                    <a:bodyPr/>
                    <a:lstStyle/>
                    <a:p>
                      <a:r>
                        <a:t>9.3</a:t>
                      </a:r>
                    </a:p>
                  </a:txBody>
                  <a:tcPr>
                    <a:solidFill>
                      <a:schemeClr val="accent2">
                        <a:alpha val="63000"/>
                      </a:schemeClr>
                    </a:solidFill>
                  </a:tcPr>
                </a:tc>
                <a:extLst>
                  <a:ext uri="{0D108BD9-81ED-4DB2-BD59-A6C34878D82A}">
                    <a16:rowId xmlns:a16="http://schemas.microsoft.com/office/drawing/2014/main" xmlns="" val="10003"/>
                  </a:ext>
                </a:extLst>
              </a:tr>
              <a:tr h="300000">
                <a:tc>
                  <a:txBody>
                    <a:bodyPr/>
                    <a:lstStyle/>
                    <a:p>
                      <a:r>
                        <a:t>151.5</a:t>
                      </a:r>
                    </a:p>
                  </a:txBody>
                  <a:tcPr/>
                </a:tc>
                <a:tc>
                  <a:txBody>
                    <a:bodyPr/>
                    <a:lstStyle/>
                    <a:p>
                      <a:r>
                        <a:t>41.3</a:t>
                      </a:r>
                    </a:p>
                  </a:txBody>
                  <a:tcPr/>
                </a:tc>
                <a:tc>
                  <a:txBody>
                    <a:bodyPr/>
                    <a:lstStyle/>
                    <a:p>
                      <a:r>
                        <a:t>58.5</a:t>
                      </a:r>
                    </a:p>
                  </a:txBody>
                  <a:tcPr/>
                </a:tc>
                <a:tc>
                  <a:txBody>
                    <a:bodyPr/>
                    <a:lstStyle/>
                    <a:p>
                      <a:r>
                        <a:t>18.5</a:t>
                      </a:r>
                    </a:p>
                  </a:txBody>
                  <a:tcPr>
                    <a:solidFill>
                      <a:schemeClr val="accent2">
                        <a:alpha val="63000"/>
                      </a:schemeClr>
                    </a:solidFill>
                  </a:tcPr>
                </a:tc>
                <a:extLst>
                  <a:ext uri="{0D108BD9-81ED-4DB2-BD59-A6C34878D82A}">
                    <a16:rowId xmlns:a16="http://schemas.microsoft.com/office/drawing/2014/main" xmlns="" val="10004"/>
                  </a:ext>
                </a:extLst>
              </a:tr>
              <a:tr h="300000">
                <a:tc>
                  <a:txBody>
                    <a:bodyPr/>
                    <a:lstStyle/>
                    <a:p>
                      <a:r>
                        <a:rPr dirty="0"/>
                        <a:t>180.8</a:t>
                      </a:r>
                    </a:p>
                  </a:txBody>
                  <a:tcPr/>
                </a:tc>
                <a:tc>
                  <a:txBody>
                    <a:bodyPr/>
                    <a:lstStyle/>
                    <a:p>
                      <a:r>
                        <a:t>10.8</a:t>
                      </a:r>
                    </a:p>
                  </a:txBody>
                  <a:tcPr/>
                </a:tc>
                <a:tc>
                  <a:txBody>
                    <a:bodyPr/>
                    <a:lstStyle/>
                    <a:p>
                      <a:r>
                        <a:t>58.4</a:t>
                      </a:r>
                    </a:p>
                  </a:txBody>
                  <a:tcPr/>
                </a:tc>
                <a:tc>
                  <a:txBody>
                    <a:bodyPr/>
                    <a:lstStyle/>
                    <a:p>
                      <a:r>
                        <a:rPr dirty="0"/>
                        <a:t>12.9</a:t>
                      </a:r>
                    </a:p>
                  </a:txBody>
                  <a:tcPr>
                    <a:solidFill>
                      <a:schemeClr val="accent2">
                        <a:alpha val="63000"/>
                      </a:schemeClr>
                    </a:solidFill>
                  </a:tcPr>
                </a:tc>
                <a:extLst>
                  <a:ext uri="{0D108BD9-81ED-4DB2-BD59-A6C34878D82A}">
                    <a16:rowId xmlns:a16="http://schemas.microsoft.com/office/drawing/2014/main" xmlns="" val="10005"/>
                  </a:ext>
                </a:extLst>
              </a:tr>
            </a:tbl>
          </a:graphicData>
        </a:graphic>
      </p:graphicFrame>
      <p:sp>
        <p:nvSpPr>
          <p:cNvPr id="4" name="Slide Number Placeholder 3"/>
          <p:cNvSpPr>
            <a:spLocks noGrp="1"/>
          </p:cNvSpPr>
          <p:nvPr>
            <p:ph type="sldNum" sz="quarter" idx="12"/>
          </p:nvPr>
        </p:nvSpPr>
        <p:spPr/>
        <p:txBody>
          <a:bodyPr/>
          <a:lstStyle/>
          <a:p>
            <a:fld id="{81B7CCDB-6D39-0547-B7B3-C80E39D6513A}" type="slidenum">
              <a:rPr lang="en-US" smtClean="0"/>
              <a:t>26</a:t>
            </a:fld>
            <a:endParaRPr lang="en-US"/>
          </a:p>
        </p:txBody>
      </p:sp>
      <p:sp>
        <p:nvSpPr>
          <p:cNvPr id="8" name="TextBox 7"/>
          <p:cNvSpPr txBox="1"/>
          <p:nvPr/>
        </p:nvSpPr>
        <p:spPr>
          <a:xfrm>
            <a:off x="9326248" y="1415568"/>
            <a:ext cx="184731" cy="369332"/>
          </a:xfrm>
          <a:prstGeom prst="rect">
            <a:avLst/>
          </a:prstGeom>
          <a:noFill/>
          <a:ln>
            <a:noFill/>
          </a:ln>
        </p:spPr>
        <p:txBody>
          <a:bodyPr wrap="none" rtlCol="0">
            <a:spAutoFit/>
          </a:bodyPr>
          <a:lstStyle/>
          <a:p>
            <a:pPr algn="ctr"/>
            <a:endParaRPr lang="en-US" dirty="0">
              <a:latin typeface="Karla" charset="0"/>
              <a:ea typeface="Karla" charset="0"/>
              <a:cs typeface="Karla" charset="0"/>
            </a:endParaRPr>
          </a:p>
        </p:txBody>
      </p:sp>
      <p:sp>
        <p:nvSpPr>
          <p:cNvPr id="9" name="Rounded Rectangular Callout 8"/>
          <p:cNvSpPr/>
          <p:nvPr/>
        </p:nvSpPr>
        <p:spPr>
          <a:xfrm>
            <a:off x="8217562" y="1359195"/>
            <a:ext cx="2312895" cy="1470212"/>
          </a:xfrm>
          <a:prstGeom prst="wedgeRoundRectCallout">
            <a:avLst>
              <a:gd name="adj1" fmla="val -36037"/>
              <a:gd name="adj2" fmla="val 69309"/>
              <a:gd name="adj3" fmla="val 16667"/>
            </a:avLst>
          </a:prstGeom>
          <a:noFill/>
          <a:ln w="15875" cap="rnd" cmpd="thickThi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p:cNvSpPr txBox="1"/>
          <p:nvPr/>
        </p:nvSpPr>
        <p:spPr>
          <a:xfrm>
            <a:off x="8238121" y="1461024"/>
            <a:ext cx="2271776" cy="1477328"/>
          </a:xfrm>
          <a:prstGeom prst="rect">
            <a:avLst/>
          </a:prstGeom>
          <a:noFill/>
        </p:spPr>
        <p:txBody>
          <a:bodyPr wrap="none" rtlCol="0">
            <a:spAutoFit/>
          </a:bodyPr>
          <a:lstStyle/>
          <a:p>
            <a:pPr algn="ctr"/>
            <a:r>
              <a:rPr lang="en-US" b="1" i="1" dirty="0">
                <a:latin typeface="Karla" charset="0"/>
                <a:ea typeface="Karla" charset="0"/>
                <a:cs typeface="Karla" charset="0"/>
              </a:rPr>
              <a:t>Y</a:t>
            </a:r>
          </a:p>
          <a:p>
            <a:pPr algn="ctr"/>
            <a:r>
              <a:rPr lang="en-US" dirty="0">
                <a:latin typeface="Karla" charset="0"/>
                <a:ea typeface="Karla" charset="0"/>
                <a:cs typeface="Karla" charset="0"/>
              </a:rPr>
              <a:t>outcome</a:t>
            </a:r>
          </a:p>
          <a:p>
            <a:pPr algn="ctr"/>
            <a:r>
              <a:rPr lang="en-US" b="1" dirty="0">
                <a:solidFill>
                  <a:srgbClr val="C00000"/>
                </a:solidFill>
                <a:latin typeface="Karla" charset="0"/>
                <a:ea typeface="Karla" charset="0"/>
                <a:cs typeface="Karla" charset="0"/>
              </a:rPr>
              <a:t>response</a:t>
            </a:r>
            <a:r>
              <a:rPr lang="en-US" dirty="0">
                <a:solidFill>
                  <a:srgbClr val="C00000"/>
                </a:solidFill>
                <a:latin typeface="Karla" charset="0"/>
                <a:ea typeface="Karla" charset="0"/>
                <a:cs typeface="Karla" charset="0"/>
              </a:rPr>
              <a:t> </a:t>
            </a:r>
            <a:r>
              <a:rPr lang="en-US" dirty="0">
                <a:latin typeface="Karla" charset="0"/>
                <a:ea typeface="Karla" charset="0"/>
                <a:cs typeface="Karla" charset="0"/>
              </a:rPr>
              <a:t>variable</a:t>
            </a:r>
          </a:p>
          <a:p>
            <a:pPr algn="ctr"/>
            <a:r>
              <a:rPr lang="en-US" dirty="0">
                <a:latin typeface="Karla" charset="0"/>
                <a:ea typeface="Karla" charset="0"/>
                <a:cs typeface="Karla" charset="0"/>
              </a:rPr>
              <a:t>dependent variable</a:t>
            </a:r>
          </a:p>
          <a:p>
            <a:pPr algn="ctr"/>
            <a:endParaRPr lang="en-US" dirty="0">
              <a:latin typeface="Karla" charset="0"/>
              <a:ea typeface="Karla" charset="0"/>
              <a:cs typeface="Karla" charset="0"/>
            </a:endParaRPr>
          </a:p>
        </p:txBody>
      </p:sp>
      <p:sp>
        <p:nvSpPr>
          <p:cNvPr id="12" name="Rounded Rectangular Callout 11"/>
          <p:cNvSpPr/>
          <p:nvPr/>
        </p:nvSpPr>
        <p:spPr>
          <a:xfrm flipH="1">
            <a:off x="1720969" y="1340843"/>
            <a:ext cx="2313901" cy="1470212"/>
          </a:xfrm>
          <a:prstGeom prst="wedgeRoundRectCallout">
            <a:avLst>
              <a:gd name="adj1" fmla="val -53797"/>
              <a:gd name="adj2" fmla="val 70007"/>
              <a:gd name="adj3" fmla="val 16667"/>
            </a:avLst>
          </a:prstGeom>
          <a:noFill/>
          <a:ln w="15875" cap="rnd" cmpd="thickThi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2"/>
          <p:cNvSpPr txBox="1"/>
          <p:nvPr/>
        </p:nvSpPr>
        <p:spPr>
          <a:xfrm>
            <a:off x="2216520" y="1433208"/>
            <a:ext cx="1322798" cy="1477328"/>
          </a:xfrm>
          <a:prstGeom prst="rect">
            <a:avLst/>
          </a:prstGeom>
          <a:noFill/>
        </p:spPr>
        <p:txBody>
          <a:bodyPr wrap="none" rtlCol="0">
            <a:spAutoFit/>
          </a:bodyPr>
          <a:lstStyle/>
          <a:p>
            <a:pPr algn="ctr"/>
            <a:r>
              <a:rPr lang="en-US" b="1" i="1" dirty="0">
                <a:latin typeface="Karla" charset="0"/>
                <a:ea typeface="Karla" charset="0"/>
                <a:cs typeface="Karla" charset="0"/>
              </a:rPr>
              <a:t>X</a:t>
            </a:r>
          </a:p>
          <a:p>
            <a:pPr algn="ctr"/>
            <a:r>
              <a:rPr lang="en-US" b="1" dirty="0">
                <a:solidFill>
                  <a:srgbClr val="C00000"/>
                </a:solidFill>
                <a:latin typeface="Karla" charset="0"/>
                <a:ea typeface="Karla" charset="0"/>
                <a:cs typeface="Karla" charset="0"/>
              </a:rPr>
              <a:t>predictors</a:t>
            </a:r>
          </a:p>
          <a:p>
            <a:pPr algn="ctr"/>
            <a:r>
              <a:rPr lang="en-US" dirty="0">
                <a:latin typeface="Karla" charset="0"/>
                <a:ea typeface="Karla" charset="0"/>
                <a:cs typeface="Karla" charset="0"/>
              </a:rPr>
              <a:t>features</a:t>
            </a:r>
          </a:p>
          <a:p>
            <a:pPr algn="ctr"/>
            <a:r>
              <a:rPr lang="en-US" dirty="0">
                <a:latin typeface="Karla" charset="0"/>
                <a:ea typeface="Karla" charset="0"/>
                <a:cs typeface="Karla" charset="0"/>
              </a:rPr>
              <a:t>covariates</a:t>
            </a:r>
          </a:p>
          <a:p>
            <a:pPr algn="ctr"/>
            <a:endParaRPr lang="en-US" dirty="0">
              <a:latin typeface="Karla" charset="0"/>
              <a:ea typeface="Karla" charset="0"/>
              <a:cs typeface="Karla" charset="0"/>
            </a:endParaRPr>
          </a:p>
        </p:txBody>
      </p:sp>
      <p:sp>
        <p:nvSpPr>
          <p:cNvPr id="3" name="Left Brace 2"/>
          <p:cNvSpPr/>
          <p:nvPr/>
        </p:nvSpPr>
        <p:spPr>
          <a:xfrm rot="16200000">
            <a:off x="5372964" y="3333750"/>
            <a:ext cx="368193" cy="4771872"/>
          </a:xfrm>
          <a:prstGeom prst="leftBrace">
            <a:avLst/>
          </a:prstGeom>
          <a:ln>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 </a:t>
            </a:r>
          </a:p>
        </p:txBody>
      </p:sp>
      <p:sp>
        <p:nvSpPr>
          <p:cNvPr id="6" name="TextBox 5"/>
          <p:cNvSpPr txBox="1"/>
          <p:nvPr/>
        </p:nvSpPr>
        <p:spPr>
          <a:xfrm>
            <a:off x="4449169" y="5950420"/>
            <a:ext cx="2156360" cy="523220"/>
          </a:xfrm>
          <a:prstGeom prst="rect">
            <a:avLst/>
          </a:prstGeom>
          <a:noFill/>
        </p:spPr>
        <p:txBody>
          <a:bodyPr wrap="none" rtlCol="0">
            <a:spAutoFit/>
          </a:bodyPr>
          <a:lstStyle/>
          <a:p>
            <a:r>
              <a:rPr lang="en-US" sz="2800" b="1" i="1" dirty="0">
                <a:latin typeface="Karla" charset="0"/>
                <a:ea typeface="Karla" charset="0"/>
                <a:cs typeface="Karla" charset="0"/>
              </a:rPr>
              <a:t>p</a:t>
            </a:r>
            <a:r>
              <a:rPr lang="en-US" sz="2800" dirty="0">
                <a:latin typeface="Karla" charset="0"/>
                <a:ea typeface="Karla" charset="0"/>
                <a:cs typeface="Karla" charset="0"/>
              </a:rPr>
              <a:t> predictors</a:t>
            </a:r>
          </a:p>
        </p:txBody>
      </p:sp>
      <p:sp>
        <p:nvSpPr>
          <p:cNvPr id="10" name="Left Brace 9"/>
          <p:cNvSpPr/>
          <p:nvPr/>
        </p:nvSpPr>
        <p:spPr>
          <a:xfrm>
            <a:off x="2606722" y="3589362"/>
            <a:ext cx="327547" cy="1705970"/>
          </a:xfrm>
          <a:prstGeom prst="leftBrace">
            <a:avLst/>
          </a:prstGeom>
          <a:ln>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 name="TextBox 13"/>
          <p:cNvSpPr txBox="1"/>
          <p:nvPr/>
        </p:nvSpPr>
        <p:spPr>
          <a:xfrm rot="16200000">
            <a:off x="759970" y="4180737"/>
            <a:ext cx="2696572" cy="523220"/>
          </a:xfrm>
          <a:prstGeom prst="rect">
            <a:avLst/>
          </a:prstGeom>
          <a:noFill/>
        </p:spPr>
        <p:txBody>
          <a:bodyPr wrap="none" rtlCol="0">
            <a:spAutoFit/>
          </a:bodyPr>
          <a:lstStyle/>
          <a:p>
            <a:r>
              <a:rPr lang="en-US" sz="2800" b="1" i="1">
                <a:latin typeface="Karla" charset="0"/>
                <a:ea typeface="Karla" charset="0"/>
                <a:cs typeface="Karla" charset="0"/>
              </a:rPr>
              <a:t>n</a:t>
            </a:r>
            <a:r>
              <a:rPr lang="en-US" sz="2800">
                <a:latin typeface="Karla" charset="0"/>
                <a:ea typeface="Karla" charset="0"/>
                <a:cs typeface="Karla" charset="0"/>
              </a:rPr>
              <a:t>  observations</a:t>
            </a:r>
            <a:endParaRPr lang="en-US" sz="2800" dirty="0">
              <a:latin typeface="Karla" charset="0"/>
              <a:ea typeface="Karla" charset="0"/>
              <a:cs typeface="Karla" charset="0"/>
            </a:endParaRPr>
          </a:p>
        </p:txBody>
      </p:sp>
    </p:spTree>
    <p:extLst>
      <p:ext uri="{BB962C8B-B14F-4D97-AF65-F5344CB8AC3E}">
        <p14:creationId xmlns:p14="http://schemas.microsoft.com/office/powerpoint/2010/main" val="90843027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Response</a:t>
            </a:r>
            <a:r>
              <a:rPr lang="en-US" dirty="0">
                <a:solidFill>
                  <a:srgbClr val="C00000"/>
                </a:solidFill>
                <a:latin typeface="Karla" charset="0"/>
                <a:ea typeface="Karla" charset="0"/>
                <a:cs typeface="Karla" charset="0"/>
              </a:rPr>
              <a:t> </a:t>
            </a:r>
            <a:r>
              <a:rPr lang="en-US" dirty="0"/>
              <a:t>vs. Predictor Variables</a:t>
            </a:r>
          </a:p>
        </p:txBody>
      </p:sp>
      <p:graphicFrame>
        <p:nvGraphicFramePr>
          <p:cNvPr id="5" name="Content Placeholder 4"/>
          <p:cNvGraphicFramePr>
            <a:graphicFrameLocks noGrp="1"/>
          </p:cNvGraphicFramePr>
          <p:nvPr>
            <p:ph idx="1"/>
            <p:extLst/>
          </p:nvPr>
        </p:nvGraphicFramePr>
        <p:xfrm>
          <a:off x="3171125" y="3168091"/>
          <a:ext cx="5769068" cy="2194560"/>
        </p:xfrm>
        <a:graphic>
          <a:graphicData uri="http://schemas.openxmlformats.org/drawingml/2006/table">
            <a:tbl>
              <a:tblPr firstRow="1" bandRow="1">
                <a:tableStyleId>{9D7B26C5-4107-4FEC-AEDC-1716B250A1EF}</a:tableStyleId>
              </a:tblPr>
              <a:tblGrid>
                <a:gridCol w="1442267">
                  <a:extLst>
                    <a:ext uri="{9D8B030D-6E8A-4147-A177-3AD203B41FA5}">
                      <a16:colId xmlns:a16="http://schemas.microsoft.com/office/drawing/2014/main" xmlns="" val="20000"/>
                    </a:ext>
                  </a:extLst>
                </a:gridCol>
                <a:gridCol w="1442267">
                  <a:extLst>
                    <a:ext uri="{9D8B030D-6E8A-4147-A177-3AD203B41FA5}">
                      <a16:colId xmlns:a16="http://schemas.microsoft.com/office/drawing/2014/main" xmlns="" val="20001"/>
                    </a:ext>
                  </a:extLst>
                </a:gridCol>
                <a:gridCol w="1916345">
                  <a:extLst>
                    <a:ext uri="{9D8B030D-6E8A-4147-A177-3AD203B41FA5}">
                      <a16:colId xmlns:a16="http://schemas.microsoft.com/office/drawing/2014/main" xmlns="" val="20002"/>
                    </a:ext>
                  </a:extLst>
                </a:gridCol>
                <a:gridCol w="968189">
                  <a:extLst>
                    <a:ext uri="{9D8B030D-6E8A-4147-A177-3AD203B41FA5}">
                      <a16:colId xmlns:a16="http://schemas.microsoft.com/office/drawing/2014/main" xmlns="" val="20003"/>
                    </a:ext>
                  </a:extLst>
                </a:gridCol>
              </a:tblGrid>
              <a:tr h="300000">
                <a:tc>
                  <a:txBody>
                    <a:bodyPr/>
                    <a:lstStyle/>
                    <a:p>
                      <a:r>
                        <a:rPr dirty="0">
                          <a:solidFill>
                            <a:srgbClr val="002060"/>
                          </a:solidFill>
                        </a:rPr>
                        <a:t>TV</a:t>
                      </a:r>
                    </a:p>
                  </a:txBody>
                  <a:tcPr/>
                </a:tc>
                <a:tc>
                  <a:txBody>
                    <a:bodyPr/>
                    <a:lstStyle/>
                    <a:p>
                      <a:r>
                        <a:rPr>
                          <a:solidFill>
                            <a:srgbClr val="002060"/>
                          </a:solidFill>
                        </a:rPr>
                        <a:t>radio</a:t>
                      </a:r>
                    </a:p>
                  </a:txBody>
                  <a:tcPr/>
                </a:tc>
                <a:tc>
                  <a:txBody>
                    <a:bodyPr/>
                    <a:lstStyle/>
                    <a:p>
                      <a:r>
                        <a:rPr dirty="0">
                          <a:solidFill>
                            <a:srgbClr val="002060"/>
                          </a:solidFill>
                        </a:rPr>
                        <a:t>newspaper</a:t>
                      </a:r>
                    </a:p>
                  </a:txBody>
                  <a:tcPr>
                    <a:solidFill>
                      <a:srgbClr val="F9F9F9"/>
                    </a:solidFill>
                  </a:tcPr>
                </a:tc>
                <a:tc>
                  <a:txBody>
                    <a:bodyPr/>
                    <a:lstStyle/>
                    <a:p>
                      <a:r>
                        <a:rPr dirty="0"/>
                        <a:t>sales</a:t>
                      </a:r>
                      <a:endParaRPr b="0" dirty="0">
                        <a:solidFill>
                          <a:schemeClr val="accent3">
                            <a:lumMod val="20000"/>
                            <a:lumOff val="80000"/>
                          </a:schemeClr>
                        </a:solidFill>
                      </a:endParaRPr>
                    </a:p>
                  </a:txBody>
                  <a:tcPr>
                    <a:solidFill>
                      <a:schemeClr val="accent2">
                        <a:alpha val="63000"/>
                      </a:schemeClr>
                    </a:solidFill>
                  </a:tcPr>
                </a:tc>
                <a:extLst>
                  <a:ext uri="{0D108BD9-81ED-4DB2-BD59-A6C34878D82A}">
                    <a16:rowId xmlns:a16="http://schemas.microsoft.com/office/drawing/2014/main" xmlns="" val="10000"/>
                  </a:ext>
                </a:extLst>
              </a:tr>
              <a:tr h="300000">
                <a:tc>
                  <a:txBody>
                    <a:bodyPr/>
                    <a:lstStyle/>
                    <a:p>
                      <a:r>
                        <a:t>230.1</a:t>
                      </a:r>
                    </a:p>
                  </a:txBody>
                  <a:tcPr/>
                </a:tc>
                <a:tc>
                  <a:txBody>
                    <a:bodyPr/>
                    <a:lstStyle/>
                    <a:p>
                      <a:r>
                        <a:t>37.8</a:t>
                      </a:r>
                    </a:p>
                  </a:txBody>
                  <a:tcPr/>
                </a:tc>
                <a:tc>
                  <a:txBody>
                    <a:bodyPr/>
                    <a:lstStyle/>
                    <a:p>
                      <a:r>
                        <a:t>69.2</a:t>
                      </a:r>
                    </a:p>
                  </a:txBody>
                  <a:tcPr/>
                </a:tc>
                <a:tc>
                  <a:txBody>
                    <a:bodyPr/>
                    <a:lstStyle/>
                    <a:p>
                      <a:r>
                        <a:t>22.1</a:t>
                      </a:r>
                    </a:p>
                  </a:txBody>
                  <a:tcPr>
                    <a:solidFill>
                      <a:schemeClr val="accent2">
                        <a:alpha val="63000"/>
                      </a:schemeClr>
                    </a:solidFill>
                  </a:tcPr>
                </a:tc>
                <a:extLst>
                  <a:ext uri="{0D108BD9-81ED-4DB2-BD59-A6C34878D82A}">
                    <a16:rowId xmlns:a16="http://schemas.microsoft.com/office/drawing/2014/main" xmlns="" val="10001"/>
                  </a:ext>
                </a:extLst>
              </a:tr>
              <a:tr h="300000">
                <a:tc>
                  <a:txBody>
                    <a:bodyPr/>
                    <a:lstStyle/>
                    <a:p>
                      <a:r>
                        <a:t>44.5</a:t>
                      </a:r>
                    </a:p>
                  </a:txBody>
                  <a:tcPr/>
                </a:tc>
                <a:tc>
                  <a:txBody>
                    <a:bodyPr/>
                    <a:lstStyle/>
                    <a:p>
                      <a:r>
                        <a:t>39.3</a:t>
                      </a:r>
                    </a:p>
                  </a:txBody>
                  <a:tcPr/>
                </a:tc>
                <a:tc>
                  <a:txBody>
                    <a:bodyPr/>
                    <a:lstStyle/>
                    <a:p>
                      <a:r>
                        <a:t>45.1</a:t>
                      </a:r>
                    </a:p>
                  </a:txBody>
                  <a:tcPr/>
                </a:tc>
                <a:tc>
                  <a:txBody>
                    <a:bodyPr/>
                    <a:lstStyle/>
                    <a:p>
                      <a:r>
                        <a:rPr dirty="0"/>
                        <a:t>10.4</a:t>
                      </a:r>
                    </a:p>
                  </a:txBody>
                  <a:tcPr>
                    <a:solidFill>
                      <a:schemeClr val="accent2">
                        <a:alpha val="63000"/>
                      </a:schemeClr>
                    </a:solidFill>
                  </a:tcPr>
                </a:tc>
                <a:extLst>
                  <a:ext uri="{0D108BD9-81ED-4DB2-BD59-A6C34878D82A}">
                    <a16:rowId xmlns:a16="http://schemas.microsoft.com/office/drawing/2014/main" xmlns="" val="10002"/>
                  </a:ext>
                </a:extLst>
              </a:tr>
              <a:tr h="300000">
                <a:tc>
                  <a:txBody>
                    <a:bodyPr/>
                    <a:lstStyle/>
                    <a:p>
                      <a:r>
                        <a:t>17.2</a:t>
                      </a:r>
                    </a:p>
                  </a:txBody>
                  <a:tcPr/>
                </a:tc>
                <a:tc>
                  <a:txBody>
                    <a:bodyPr/>
                    <a:lstStyle/>
                    <a:p>
                      <a:r>
                        <a:t>45.9</a:t>
                      </a:r>
                    </a:p>
                  </a:txBody>
                  <a:tcPr/>
                </a:tc>
                <a:tc>
                  <a:txBody>
                    <a:bodyPr/>
                    <a:lstStyle/>
                    <a:p>
                      <a:r>
                        <a:t>69.3</a:t>
                      </a:r>
                    </a:p>
                  </a:txBody>
                  <a:tcPr/>
                </a:tc>
                <a:tc>
                  <a:txBody>
                    <a:bodyPr/>
                    <a:lstStyle/>
                    <a:p>
                      <a:r>
                        <a:t>9.3</a:t>
                      </a:r>
                    </a:p>
                  </a:txBody>
                  <a:tcPr>
                    <a:solidFill>
                      <a:schemeClr val="accent2">
                        <a:alpha val="63000"/>
                      </a:schemeClr>
                    </a:solidFill>
                  </a:tcPr>
                </a:tc>
                <a:extLst>
                  <a:ext uri="{0D108BD9-81ED-4DB2-BD59-A6C34878D82A}">
                    <a16:rowId xmlns:a16="http://schemas.microsoft.com/office/drawing/2014/main" xmlns="" val="10003"/>
                  </a:ext>
                </a:extLst>
              </a:tr>
              <a:tr h="300000">
                <a:tc>
                  <a:txBody>
                    <a:bodyPr/>
                    <a:lstStyle/>
                    <a:p>
                      <a:r>
                        <a:t>151.5</a:t>
                      </a:r>
                    </a:p>
                  </a:txBody>
                  <a:tcPr/>
                </a:tc>
                <a:tc>
                  <a:txBody>
                    <a:bodyPr/>
                    <a:lstStyle/>
                    <a:p>
                      <a:r>
                        <a:t>41.3</a:t>
                      </a:r>
                    </a:p>
                  </a:txBody>
                  <a:tcPr/>
                </a:tc>
                <a:tc>
                  <a:txBody>
                    <a:bodyPr/>
                    <a:lstStyle/>
                    <a:p>
                      <a:r>
                        <a:t>58.5</a:t>
                      </a:r>
                    </a:p>
                  </a:txBody>
                  <a:tcPr/>
                </a:tc>
                <a:tc>
                  <a:txBody>
                    <a:bodyPr/>
                    <a:lstStyle/>
                    <a:p>
                      <a:r>
                        <a:t>18.5</a:t>
                      </a:r>
                    </a:p>
                  </a:txBody>
                  <a:tcPr>
                    <a:solidFill>
                      <a:schemeClr val="accent2">
                        <a:alpha val="63000"/>
                      </a:schemeClr>
                    </a:solidFill>
                  </a:tcPr>
                </a:tc>
                <a:extLst>
                  <a:ext uri="{0D108BD9-81ED-4DB2-BD59-A6C34878D82A}">
                    <a16:rowId xmlns:a16="http://schemas.microsoft.com/office/drawing/2014/main" xmlns="" val="10004"/>
                  </a:ext>
                </a:extLst>
              </a:tr>
              <a:tr h="300000">
                <a:tc>
                  <a:txBody>
                    <a:bodyPr/>
                    <a:lstStyle/>
                    <a:p>
                      <a:r>
                        <a:rPr dirty="0"/>
                        <a:t>180.8</a:t>
                      </a:r>
                    </a:p>
                  </a:txBody>
                  <a:tcPr/>
                </a:tc>
                <a:tc>
                  <a:txBody>
                    <a:bodyPr/>
                    <a:lstStyle/>
                    <a:p>
                      <a:r>
                        <a:t>10.8</a:t>
                      </a:r>
                    </a:p>
                  </a:txBody>
                  <a:tcPr/>
                </a:tc>
                <a:tc>
                  <a:txBody>
                    <a:bodyPr/>
                    <a:lstStyle/>
                    <a:p>
                      <a:r>
                        <a:t>58.4</a:t>
                      </a:r>
                    </a:p>
                  </a:txBody>
                  <a:tcPr/>
                </a:tc>
                <a:tc>
                  <a:txBody>
                    <a:bodyPr/>
                    <a:lstStyle/>
                    <a:p>
                      <a:r>
                        <a:rPr dirty="0"/>
                        <a:t>12.9</a:t>
                      </a:r>
                    </a:p>
                  </a:txBody>
                  <a:tcPr>
                    <a:solidFill>
                      <a:schemeClr val="accent2">
                        <a:alpha val="63000"/>
                      </a:schemeClr>
                    </a:solidFill>
                  </a:tcPr>
                </a:tc>
                <a:extLst>
                  <a:ext uri="{0D108BD9-81ED-4DB2-BD59-A6C34878D82A}">
                    <a16:rowId xmlns:a16="http://schemas.microsoft.com/office/drawing/2014/main" xmlns="" val="10005"/>
                  </a:ext>
                </a:extLst>
              </a:tr>
            </a:tbl>
          </a:graphicData>
        </a:graphic>
      </p:graphicFrame>
      <p:sp>
        <p:nvSpPr>
          <p:cNvPr id="4" name="Slide Number Placeholder 3"/>
          <p:cNvSpPr>
            <a:spLocks noGrp="1"/>
          </p:cNvSpPr>
          <p:nvPr>
            <p:ph type="sldNum" sz="quarter" idx="12"/>
          </p:nvPr>
        </p:nvSpPr>
        <p:spPr/>
        <p:txBody>
          <a:bodyPr/>
          <a:lstStyle/>
          <a:p>
            <a:fld id="{81B7CCDB-6D39-0547-B7B3-C80E39D6513A}" type="slidenum">
              <a:rPr lang="en-US" smtClean="0"/>
              <a:t>27</a:t>
            </a:fld>
            <a:endParaRPr lang="en-US"/>
          </a:p>
        </p:txBody>
      </p:sp>
      <p:sp>
        <p:nvSpPr>
          <p:cNvPr id="8" name="TextBox 7"/>
          <p:cNvSpPr txBox="1"/>
          <p:nvPr/>
        </p:nvSpPr>
        <p:spPr>
          <a:xfrm>
            <a:off x="9326248" y="1415568"/>
            <a:ext cx="184731" cy="369332"/>
          </a:xfrm>
          <a:prstGeom prst="rect">
            <a:avLst/>
          </a:prstGeom>
          <a:noFill/>
          <a:ln>
            <a:noFill/>
          </a:ln>
        </p:spPr>
        <p:txBody>
          <a:bodyPr wrap="none" rtlCol="0">
            <a:spAutoFit/>
          </a:bodyPr>
          <a:lstStyle/>
          <a:p>
            <a:pPr algn="ctr"/>
            <a:endParaRPr lang="en-US" dirty="0">
              <a:latin typeface="Karla" charset="0"/>
              <a:ea typeface="Karla" charset="0"/>
              <a:cs typeface="Karla" charset="0"/>
            </a:endParaRPr>
          </a:p>
        </p:txBody>
      </p:sp>
      <p:sp>
        <p:nvSpPr>
          <p:cNvPr id="9" name="Rounded Rectangular Callout 8"/>
          <p:cNvSpPr/>
          <p:nvPr/>
        </p:nvSpPr>
        <p:spPr>
          <a:xfrm>
            <a:off x="8217562" y="1359195"/>
            <a:ext cx="2312895" cy="1470212"/>
          </a:xfrm>
          <a:prstGeom prst="wedgeRoundRectCallout">
            <a:avLst>
              <a:gd name="adj1" fmla="val -36037"/>
              <a:gd name="adj2" fmla="val 69309"/>
              <a:gd name="adj3" fmla="val 16667"/>
            </a:avLst>
          </a:prstGeom>
          <a:noFill/>
          <a:ln w="15875" cap="rnd" cmpd="thickThi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p:cNvSpPr txBox="1"/>
          <p:nvPr/>
        </p:nvSpPr>
        <p:spPr>
          <a:xfrm>
            <a:off x="8238121" y="1461024"/>
            <a:ext cx="2271776" cy="1477328"/>
          </a:xfrm>
          <a:prstGeom prst="rect">
            <a:avLst/>
          </a:prstGeom>
          <a:noFill/>
        </p:spPr>
        <p:txBody>
          <a:bodyPr wrap="none" rtlCol="0">
            <a:spAutoFit/>
          </a:bodyPr>
          <a:lstStyle/>
          <a:p>
            <a:pPr algn="ctr"/>
            <a:endParaRPr lang="en-US" b="1" i="1" dirty="0">
              <a:latin typeface="Karla" charset="0"/>
              <a:ea typeface="Karla" charset="0"/>
              <a:cs typeface="Karla" charset="0"/>
            </a:endParaRPr>
          </a:p>
          <a:p>
            <a:pPr algn="ctr"/>
            <a:r>
              <a:rPr lang="en-US" dirty="0">
                <a:latin typeface="Karla" charset="0"/>
                <a:ea typeface="Karla" charset="0"/>
                <a:cs typeface="Karla" charset="0"/>
              </a:rPr>
              <a:t>outcome</a:t>
            </a:r>
          </a:p>
          <a:p>
            <a:pPr algn="ctr"/>
            <a:r>
              <a:rPr lang="en-US" b="1" dirty="0">
                <a:solidFill>
                  <a:srgbClr val="C00000"/>
                </a:solidFill>
                <a:latin typeface="Karla" charset="0"/>
                <a:ea typeface="Karla" charset="0"/>
                <a:cs typeface="Karla" charset="0"/>
              </a:rPr>
              <a:t>response</a:t>
            </a:r>
            <a:r>
              <a:rPr lang="en-US" dirty="0">
                <a:solidFill>
                  <a:srgbClr val="C00000"/>
                </a:solidFill>
                <a:latin typeface="Karla" charset="0"/>
                <a:ea typeface="Karla" charset="0"/>
                <a:cs typeface="Karla" charset="0"/>
              </a:rPr>
              <a:t> </a:t>
            </a:r>
            <a:r>
              <a:rPr lang="en-US" dirty="0">
                <a:latin typeface="Karla" charset="0"/>
                <a:ea typeface="Karla" charset="0"/>
                <a:cs typeface="Karla" charset="0"/>
              </a:rPr>
              <a:t>variable</a:t>
            </a:r>
          </a:p>
          <a:p>
            <a:pPr algn="ctr"/>
            <a:r>
              <a:rPr lang="en-US" dirty="0">
                <a:latin typeface="Karla" charset="0"/>
                <a:ea typeface="Karla" charset="0"/>
                <a:cs typeface="Karla" charset="0"/>
              </a:rPr>
              <a:t>dependent variable</a:t>
            </a:r>
          </a:p>
          <a:p>
            <a:pPr algn="ctr"/>
            <a:endParaRPr lang="en-US" dirty="0">
              <a:latin typeface="Karla" charset="0"/>
              <a:ea typeface="Karla" charset="0"/>
              <a:cs typeface="Karla" charset="0"/>
            </a:endParaRPr>
          </a:p>
        </p:txBody>
      </p:sp>
      <p:sp>
        <p:nvSpPr>
          <p:cNvPr id="12" name="Rounded Rectangular Callout 11"/>
          <p:cNvSpPr/>
          <p:nvPr/>
        </p:nvSpPr>
        <p:spPr>
          <a:xfrm flipH="1">
            <a:off x="1502229" y="1017486"/>
            <a:ext cx="2532640" cy="1793570"/>
          </a:xfrm>
          <a:prstGeom prst="wedgeRoundRectCallout">
            <a:avLst>
              <a:gd name="adj1" fmla="val -53797"/>
              <a:gd name="adj2" fmla="val 70007"/>
              <a:gd name="adj3" fmla="val 16667"/>
            </a:avLst>
          </a:prstGeom>
          <a:noFill/>
          <a:ln w="15875" cap="rnd" cmpd="thickThi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 name="TextBox 12"/>
              <p:cNvSpPr txBox="1"/>
              <p:nvPr/>
            </p:nvSpPr>
            <p:spPr>
              <a:xfrm>
                <a:off x="1586228" y="1156745"/>
                <a:ext cx="2370263" cy="1798056"/>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i="1" smtClean="0">
                          <a:latin typeface="Cambria Math" charset="0"/>
                        </a:rPr>
                        <m:t>𝑋</m:t>
                      </m:r>
                      <m:r>
                        <a:rPr lang="en-US" i="1" smtClean="0">
                          <a:latin typeface="Cambria Math" charset="0"/>
                        </a:rPr>
                        <m:t>=</m:t>
                      </m:r>
                      <m:sSub>
                        <m:sSubPr>
                          <m:ctrlPr>
                            <a:rPr lang="en-US" i="1">
                              <a:latin typeface="Cambria Math" charset="0"/>
                            </a:rPr>
                          </m:ctrlPr>
                        </m:sSubPr>
                        <m:e>
                          <m:r>
                            <a:rPr lang="en-US" i="1">
                              <a:latin typeface="Cambria Math" charset="0"/>
                            </a:rPr>
                            <m:t>𝑋</m:t>
                          </m:r>
                        </m:e>
                        <m:sub>
                          <m:r>
                            <a:rPr lang="en-US" i="1">
                              <a:latin typeface="Cambria Math" charset="0"/>
                            </a:rPr>
                            <m:t>1</m:t>
                          </m:r>
                        </m:sub>
                      </m:sSub>
                      <m:r>
                        <a:rPr lang="en-US" i="1">
                          <a:latin typeface="Cambria Math" charset="0"/>
                        </a:rPr>
                        <m:t>,…,</m:t>
                      </m:r>
                      <m:sSub>
                        <m:sSubPr>
                          <m:ctrlPr>
                            <a:rPr lang="en-US" i="1">
                              <a:latin typeface="Cambria Math" charset="0"/>
                            </a:rPr>
                          </m:ctrlPr>
                        </m:sSubPr>
                        <m:e>
                          <m:r>
                            <a:rPr lang="en-US" i="1">
                              <a:latin typeface="Cambria Math" charset="0"/>
                            </a:rPr>
                            <m:t>𝑋</m:t>
                          </m:r>
                        </m:e>
                        <m:sub>
                          <m:r>
                            <a:rPr lang="en-US" i="1">
                              <a:latin typeface="Cambria Math" charset="0"/>
                            </a:rPr>
                            <m:t>𝑝</m:t>
                          </m:r>
                        </m:sub>
                      </m:sSub>
                    </m:oMath>
                  </m:oMathPara>
                </a14:m>
                <a:endParaRPr lang="en-US" b="1" i="1" dirty="0">
                  <a:latin typeface="Karla" charset="0"/>
                  <a:ea typeface="Karla" charset="0"/>
                  <a:cs typeface="Karla" charset="0"/>
                </a:endParaRPr>
              </a:p>
              <a:p>
                <a:pPr algn="ctr"/>
                <a14:m>
                  <m:oMathPara xmlns:m="http://schemas.openxmlformats.org/officeDocument/2006/math">
                    <m:oMathParaPr>
                      <m:jc m:val="centerGroup"/>
                    </m:oMathParaPr>
                    <m:oMath xmlns:m="http://schemas.openxmlformats.org/officeDocument/2006/math">
                      <m:sSub>
                        <m:sSubPr>
                          <m:ctrlPr>
                            <a:rPr lang="en-US" i="1">
                              <a:latin typeface="Cambria Math" charset="0"/>
                            </a:rPr>
                          </m:ctrlPr>
                        </m:sSubPr>
                        <m:e>
                          <m:r>
                            <a:rPr lang="en-US" i="1">
                              <a:latin typeface="Cambria Math" charset="0"/>
                            </a:rPr>
                            <m:t>𝑋</m:t>
                          </m:r>
                        </m:e>
                        <m:sub>
                          <m:r>
                            <a:rPr lang="en-US" i="1">
                              <a:latin typeface="Cambria Math" charset="0"/>
                            </a:rPr>
                            <m:t>𝑗</m:t>
                          </m:r>
                        </m:sub>
                      </m:sSub>
                      <m:r>
                        <a:rPr lang="en-US" i="1">
                          <a:latin typeface="Cambria Math" charset="0"/>
                        </a:rPr>
                        <m:t>=</m:t>
                      </m:r>
                      <m:sSub>
                        <m:sSubPr>
                          <m:ctrlPr>
                            <a:rPr lang="en-US" i="1">
                              <a:latin typeface="Cambria Math" charset="0"/>
                            </a:rPr>
                          </m:ctrlPr>
                        </m:sSubPr>
                        <m:e>
                          <m:r>
                            <a:rPr lang="en-US" i="1">
                              <a:latin typeface="Cambria Math" charset="0"/>
                            </a:rPr>
                            <m:t>𝑥</m:t>
                          </m:r>
                        </m:e>
                        <m:sub>
                          <m:r>
                            <a:rPr lang="en-US" i="1">
                              <a:latin typeface="Cambria Math" charset="0"/>
                            </a:rPr>
                            <m:t>1</m:t>
                          </m:r>
                          <m:r>
                            <a:rPr lang="en-US" b="0" i="1" smtClean="0">
                              <a:latin typeface="Cambria Math" charset="0"/>
                            </a:rPr>
                            <m:t>𝑗</m:t>
                          </m:r>
                        </m:sub>
                      </m:sSub>
                      <m:r>
                        <a:rPr lang="en-US" i="1">
                          <a:latin typeface="Cambria Math" charset="0"/>
                        </a:rPr>
                        <m:t>,…</m:t>
                      </m:r>
                      <m:r>
                        <a:rPr lang="en-US" b="0" i="1" smtClean="0">
                          <a:latin typeface="Cambria Math" charset="0"/>
                        </a:rPr>
                        <m:t>,</m:t>
                      </m:r>
                      <m:sSub>
                        <m:sSubPr>
                          <m:ctrlPr>
                            <a:rPr lang="en-US" i="1">
                              <a:latin typeface="Cambria Math" charset="0"/>
                            </a:rPr>
                          </m:ctrlPr>
                        </m:sSubPr>
                        <m:e>
                          <m:r>
                            <a:rPr lang="en-US" i="1">
                              <a:latin typeface="Cambria Math" charset="0"/>
                            </a:rPr>
                            <m:t>𝑥</m:t>
                          </m:r>
                        </m:e>
                        <m:sub>
                          <m:r>
                            <a:rPr lang="en-US" b="0" i="1" smtClean="0">
                              <a:latin typeface="Cambria Math" charset="0"/>
                            </a:rPr>
                            <m:t>𝑖</m:t>
                          </m:r>
                          <m:r>
                            <a:rPr lang="en-US" i="1">
                              <a:latin typeface="Cambria Math" charset="0"/>
                            </a:rPr>
                            <m:t>𝑗</m:t>
                          </m:r>
                        </m:sub>
                      </m:sSub>
                      <m:r>
                        <a:rPr lang="en-US" i="1">
                          <a:latin typeface="Cambria Math" charset="0"/>
                        </a:rPr>
                        <m:t>,</m:t>
                      </m:r>
                      <m:r>
                        <a:rPr lang="en-US" b="0" i="1" smtClean="0">
                          <a:latin typeface="Cambria Math" charset="0"/>
                        </a:rPr>
                        <m:t>…,</m:t>
                      </m:r>
                      <m:sSub>
                        <m:sSubPr>
                          <m:ctrlPr>
                            <a:rPr lang="en-US" i="1">
                              <a:latin typeface="Cambria Math" charset="0"/>
                            </a:rPr>
                          </m:ctrlPr>
                        </m:sSubPr>
                        <m:e>
                          <m:r>
                            <a:rPr lang="en-US" i="1">
                              <a:latin typeface="Cambria Math" charset="0"/>
                            </a:rPr>
                            <m:t>𝑥</m:t>
                          </m:r>
                        </m:e>
                        <m:sub>
                          <m:r>
                            <a:rPr lang="en-US" b="0" i="1" smtClean="0">
                              <a:latin typeface="Cambria Math" charset="0"/>
                            </a:rPr>
                            <m:t>𝑛𝑗</m:t>
                          </m:r>
                        </m:sub>
                      </m:sSub>
                    </m:oMath>
                  </m:oMathPara>
                </a14:m>
                <a:endParaRPr lang="en-US" b="1" i="1" dirty="0">
                  <a:latin typeface="Karla" charset="0"/>
                  <a:ea typeface="Karla" charset="0"/>
                  <a:cs typeface="Karla" charset="0"/>
                </a:endParaRPr>
              </a:p>
              <a:p>
                <a:pPr algn="ctr"/>
                <a:r>
                  <a:rPr lang="en-US" b="1" dirty="0">
                    <a:solidFill>
                      <a:srgbClr val="C00000"/>
                    </a:solidFill>
                    <a:latin typeface="Karla" charset="0"/>
                    <a:ea typeface="Karla" charset="0"/>
                    <a:cs typeface="Karla" charset="0"/>
                  </a:rPr>
                  <a:t>predictors</a:t>
                </a:r>
              </a:p>
              <a:p>
                <a:pPr algn="ctr"/>
                <a:r>
                  <a:rPr lang="en-US" dirty="0">
                    <a:latin typeface="Karla" charset="0"/>
                    <a:ea typeface="Karla" charset="0"/>
                    <a:cs typeface="Karla" charset="0"/>
                  </a:rPr>
                  <a:t>features</a:t>
                </a:r>
              </a:p>
              <a:p>
                <a:pPr algn="ctr"/>
                <a:r>
                  <a:rPr lang="en-US" dirty="0">
                    <a:latin typeface="Karla" charset="0"/>
                    <a:ea typeface="Karla" charset="0"/>
                    <a:cs typeface="Karla" charset="0"/>
                  </a:rPr>
                  <a:t>covariates</a:t>
                </a:r>
              </a:p>
              <a:p>
                <a:pPr algn="ctr"/>
                <a:endParaRPr lang="en-US" dirty="0">
                  <a:latin typeface="Karla" charset="0"/>
                  <a:ea typeface="Karla" charset="0"/>
                  <a:cs typeface="Karla" charset="0"/>
                </a:endParaRPr>
              </a:p>
            </p:txBody>
          </p:sp>
        </mc:Choice>
        <mc:Fallback xmlns="">
          <p:sp>
            <p:nvSpPr>
              <p:cNvPr id="13" name="TextBox 12"/>
              <p:cNvSpPr txBox="1">
                <a:spLocks noRot="1" noChangeAspect="1" noMove="1" noResize="1" noEditPoints="1" noAdjustHandles="1" noChangeArrowheads="1" noChangeShapeType="1" noTextEdit="1"/>
              </p:cNvSpPr>
              <p:nvPr/>
            </p:nvSpPr>
            <p:spPr>
              <a:xfrm>
                <a:off x="1586228" y="1156745"/>
                <a:ext cx="2370263" cy="1798056"/>
              </a:xfrm>
              <a:prstGeom prst="rect">
                <a:avLst/>
              </a:prstGeom>
              <a:blipFill rotWithShape="0">
                <a:blip r:embed="rId3"/>
                <a:stretch>
                  <a:fillRect/>
                </a:stretch>
              </a:blipFill>
            </p:spPr>
            <p:txBody>
              <a:bodyPr/>
              <a:lstStyle/>
              <a:p>
                <a:r>
                  <a:rPr lang="en-US">
                    <a:noFill/>
                  </a:rPr>
                  <a:t> </a:t>
                </a:r>
              </a:p>
            </p:txBody>
          </p:sp>
        </mc:Fallback>
      </mc:AlternateContent>
      <p:sp>
        <p:nvSpPr>
          <p:cNvPr id="3" name="Left Brace 2"/>
          <p:cNvSpPr/>
          <p:nvPr/>
        </p:nvSpPr>
        <p:spPr>
          <a:xfrm rot="16200000">
            <a:off x="5372964" y="3333750"/>
            <a:ext cx="368193" cy="4771872"/>
          </a:xfrm>
          <a:prstGeom prst="leftBrace">
            <a:avLst/>
          </a:prstGeom>
          <a:ln>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 </a:t>
            </a:r>
          </a:p>
        </p:txBody>
      </p:sp>
      <p:sp>
        <p:nvSpPr>
          <p:cNvPr id="6" name="TextBox 5"/>
          <p:cNvSpPr txBox="1"/>
          <p:nvPr/>
        </p:nvSpPr>
        <p:spPr>
          <a:xfrm>
            <a:off x="4449169" y="5950420"/>
            <a:ext cx="2156360" cy="523220"/>
          </a:xfrm>
          <a:prstGeom prst="rect">
            <a:avLst/>
          </a:prstGeom>
          <a:noFill/>
        </p:spPr>
        <p:txBody>
          <a:bodyPr wrap="none" rtlCol="0">
            <a:spAutoFit/>
          </a:bodyPr>
          <a:lstStyle/>
          <a:p>
            <a:r>
              <a:rPr lang="en-US" sz="2800" b="1" i="1" dirty="0">
                <a:latin typeface="Karla" charset="0"/>
                <a:ea typeface="Karla" charset="0"/>
                <a:cs typeface="Karla" charset="0"/>
              </a:rPr>
              <a:t>p</a:t>
            </a:r>
            <a:r>
              <a:rPr lang="en-US" sz="2800" dirty="0">
                <a:latin typeface="Karla" charset="0"/>
                <a:ea typeface="Karla" charset="0"/>
                <a:cs typeface="Karla" charset="0"/>
              </a:rPr>
              <a:t> predictors</a:t>
            </a:r>
          </a:p>
        </p:txBody>
      </p:sp>
      <p:sp>
        <p:nvSpPr>
          <p:cNvPr id="10" name="Left Brace 9"/>
          <p:cNvSpPr/>
          <p:nvPr/>
        </p:nvSpPr>
        <p:spPr>
          <a:xfrm>
            <a:off x="2606722" y="3589362"/>
            <a:ext cx="327547" cy="1705970"/>
          </a:xfrm>
          <a:prstGeom prst="leftBrace">
            <a:avLst/>
          </a:prstGeom>
          <a:ln>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 name="TextBox 13"/>
          <p:cNvSpPr txBox="1"/>
          <p:nvPr/>
        </p:nvSpPr>
        <p:spPr>
          <a:xfrm rot="16200000">
            <a:off x="759970" y="4180737"/>
            <a:ext cx="2696572" cy="523220"/>
          </a:xfrm>
          <a:prstGeom prst="rect">
            <a:avLst/>
          </a:prstGeom>
          <a:noFill/>
        </p:spPr>
        <p:txBody>
          <a:bodyPr wrap="none" rtlCol="0">
            <a:spAutoFit/>
          </a:bodyPr>
          <a:lstStyle/>
          <a:p>
            <a:r>
              <a:rPr lang="en-US" sz="2800" b="1" i="1">
                <a:latin typeface="Karla" charset="0"/>
                <a:ea typeface="Karla" charset="0"/>
                <a:cs typeface="Karla" charset="0"/>
              </a:rPr>
              <a:t>n</a:t>
            </a:r>
            <a:r>
              <a:rPr lang="en-US" sz="2800">
                <a:latin typeface="Karla" charset="0"/>
                <a:ea typeface="Karla" charset="0"/>
                <a:cs typeface="Karla" charset="0"/>
              </a:rPr>
              <a:t>  observations</a:t>
            </a:r>
            <a:endParaRPr lang="en-US" sz="2800" dirty="0">
              <a:latin typeface="Karla" charset="0"/>
              <a:ea typeface="Karla" charset="0"/>
              <a:cs typeface="Karla" charset="0"/>
            </a:endParaRPr>
          </a:p>
        </p:txBody>
      </p:sp>
      <mc:AlternateContent xmlns:mc="http://schemas.openxmlformats.org/markup-compatibility/2006" xmlns:a14="http://schemas.microsoft.com/office/drawing/2010/main">
        <mc:Choice Requires="a14">
          <p:sp>
            <p:nvSpPr>
              <p:cNvPr id="15" name="Rectangle 14"/>
              <p:cNvSpPr/>
              <p:nvPr/>
            </p:nvSpPr>
            <p:spPr>
              <a:xfrm>
                <a:off x="8549052" y="1461024"/>
                <a:ext cx="1649914"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𝑌</m:t>
                      </m:r>
                      <m:r>
                        <a:rPr lang="en-US" i="1">
                          <a:latin typeface="Cambria Math" charset="0"/>
                        </a:rPr>
                        <m:t>=</m:t>
                      </m:r>
                      <m:sSub>
                        <m:sSubPr>
                          <m:ctrlPr>
                            <a:rPr lang="en-US" i="1">
                              <a:latin typeface="Cambria Math" charset="0"/>
                            </a:rPr>
                          </m:ctrlPr>
                        </m:sSubPr>
                        <m:e>
                          <m:r>
                            <a:rPr lang="en-US" b="0" i="1" smtClean="0">
                              <a:latin typeface="Cambria Math" charset="0"/>
                            </a:rPr>
                            <m:t>𝑦</m:t>
                          </m:r>
                        </m:e>
                        <m:sub>
                          <m:r>
                            <a:rPr lang="en-US" i="1">
                              <a:latin typeface="Cambria Math" charset="0"/>
                            </a:rPr>
                            <m:t>1</m:t>
                          </m:r>
                        </m:sub>
                      </m:sSub>
                      <m:r>
                        <a:rPr lang="en-US" i="1">
                          <a:latin typeface="Cambria Math" charset="0"/>
                        </a:rPr>
                        <m:t>,…,</m:t>
                      </m:r>
                      <m:sSub>
                        <m:sSubPr>
                          <m:ctrlPr>
                            <a:rPr lang="en-US" i="1">
                              <a:latin typeface="Cambria Math" charset="0"/>
                            </a:rPr>
                          </m:ctrlPr>
                        </m:sSubPr>
                        <m:e>
                          <m:r>
                            <a:rPr lang="en-US" b="0" i="1" smtClean="0">
                              <a:latin typeface="Cambria Math" charset="0"/>
                            </a:rPr>
                            <m:t>𝑦</m:t>
                          </m:r>
                        </m:e>
                        <m:sub>
                          <m:r>
                            <a:rPr lang="en-US" b="0" i="1" smtClean="0">
                              <a:latin typeface="Cambria Math" charset="0"/>
                            </a:rPr>
                            <m:t>𝑛</m:t>
                          </m:r>
                        </m:sub>
                      </m:sSub>
                    </m:oMath>
                  </m:oMathPara>
                </a14:m>
                <a:endParaRPr lang="en-US" dirty="0"/>
              </a:p>
            </p:txBody>
          </p:sp>
        </mc:Choice>
        <mc:Fallback xmlns="">
          <p:sp>
            <p:nvSpPr>
              <p:cNvPr id="15" name="Rectangle 14"/>
              <p:cNvSpPr>
                <a:spLocks noRot="1" noChangeAspect="1" noMove="1" noResize="1" noEditPoints="1" noAdjustHandles="1" noChangeArrowheads="1" noChangeShapeType="1" noTextEdit="1"/>
              </p:cNvSpPr>
              <p:nvPr/>
            </p:nvSpPr>
            <p:spPr>
              <a:xfrm>
                <a:off x="8549052" y="1461024"/>
                <a:ext cx="1649914" cy="369332"/>
              </a:xfrm>
              <a:prstGeom prst="rect">
                <a:avLst/>
              </a:prstGeom>
              <a:blipFill rotWithShape="0">
                <a:blip r:embed="rId4"/>
                <a:stretch>
                  <a:fillRect b="-6667"/>
                </a:stretch>
              </a:blipFill>
            </p:spPr>
            <p:txBody>
              <a:bodyPr/>
              <a:lstStyle/>
              <a:p>
                <a:r>
                  <a:rPr lang="en-US">
                    <a:noFill/>
                  </a:rPr>
                  <a:t> </a:t>
                </a:r>
              </a:p>
            </p:txBody>
          </p:sp>
        </mc:Fallback>
      </mc:AlternateContent>
    </p:spTree>
    <p:extLst>
      <p:ext uri="{BB962C8B-B14F-4D97-AF65-F5344CB8AC3E}">
        <p14:creationId xmlns:p14="http://schemas.microsoft.com/office/powerpoint/2010/main" val="170233750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Heart Data</a:t>
            </a:r>
          </a:p>
        </p:txBody>
      </p:sp>
      <p:graphicFrame>
        <p:nvGraphicFramePr>
          <p:cNvPr id="4" name="Table 3"/>
          <p:cNvGraphicFramePr>
            <a:graphicFrameLocks noGrp="1"/>
          </p:cNvGraphicFramePr>
          <p:nvPr>
            <p:extLst>
              <p:ext uri="{D42A27DB-BD31-4B8C-83A1-F6EECF244321}">
                <p14:modId xmlns:p14="http://schemas.microsoft.com/office/powerpoint/2010/main" val="1222378236"/>
              </p:ext>
            </p:extLst>
          </p:nvPr>
        </p:nvGraphicFramePr>
        <p:xfrm>
          <a:off x="807967" y="2120095"/>
          <a:ext cx="11384033" cy="3694670"/>
        </p:xfrm>
        <a:graphic>
          <a:graphicData uri="http://schemas.openxmlformats.org/drawingml/2006/table">
            <a:tbl>
              <a:tblPr firstRow="1" bandRow="1">
                <a:tableStyleId>{9D7B26C5-4107-4FEC-AEDC-1716B250A1EF}</a:tableStyleId>
              </a:tblPr>
              <a:tblGrid>
                <a:gridCol w="805837">
                  <a:extLst>
                    <a:ext uri="{9D8B030D-6E8A-4147-A177-3AD203B41FA5}">
                      <a16:colId xmlns="" xmlns:a16="http://schemas.microsoft.com/office/drawing/2014/main" val="20000"/>
                    </a:ext>
                  </a:extLst>
                </a:gridCol>
                <a:gridCol w="805837">
                  <a:extLst>
                    <a:ext uri="{9D8B030D-6E8A-4147-A177-3AD203B41FA5}">
                      <a16:colId xmlns="" xmlns:a16="http://schemas.microsoft.com/office/drawing/2014/main" val="20001"/>
                    </a:ext>
                  </a:extLst>
                </a:gridCol>
                <a:gridCol w="1392301">
                  <a:extLst>
                    <a:ext uri="{9D8B030D-6E8A-4147-A177-3AD203B41FA5}">
                      <a16:colId xmlns="" xmlns:a16="http://schemas.microsoft.com/office/drawing/2014/main" val="20002"/>
                    </a:ext>
                  </a:extLst>
                </a:gridCol>
                <a:gridCol w="812800">
                  <a:extLst>
                    <a:ext uri="{9D8B030D-6E8A-4147-A177-3AD203B41FA5}">
                      <a16:colId xmlns="" xmlns:a16="http://schemas.microsoft.com/office/drawing/2014/main" val="20003"/>
                    </a:ext>
                  </a:extLst>
                </a:gridCol>
                <a:gridCol w="709455">
                  <a:extLst>
                    <a:ext uri="{9D8B030D-6E8A-4147-A177-3AD203B41FA5}">
                      <a16:colId xmlns="" xmlns:a16="http://schemas.microsoft.com/office/drawing/2014/main" val="20004"/>
                    </a:ext>
                  </a:extLst>
                </a:gridCol>
                <a:gridCol w="512255">
                  <a:extLst>
                    <a:ext uri="{9D8B030D-6E8A-4147-A177-3AD203B41FA5}">
                      <a16:colId xmlns="" xmlns:a16="http://schemas.microsoft.com/office/drawing/2014/main" val="20005"/>
                    </a:ext>
                  </a:extLst>
                </a:gridCol>
                <a:gridCol w="922846">
                  <a:extLst>
                    <a:ext uri="{9D8B030D-6E8A-4147-A177-3AD203B41FA5}">
                      <a16:colId xmlns="" xmlns:a16="http://schemas.microsoft.com/office/drawing/2014/main" val="20006"/>
                    </a:ext>
                  </a:extLst>
                </a:gridCol>
                <a:gridCol w="841439">
                  <a:extLst>
                    <a:ext uri="{9D8B030D-6E8A-4147-A177-3AD203B41FA5}">
                      <a16:colId xmlns="" xmlns:a16="http://schemas.microsoft.com/office/drawing/2014/main" val="20007"/>
                    </a:ext>
                  </a:extLst>
                </a:gridCol>
                <a:gridCol w="751205">
                  <a:extLst>
                    <a:ext uri="{9D8B030D-6E8A-4147-A177-3AD203B41FA5}">
                      <a16:colId xmlns="" xmlns:a16="http://schemas.microsoft.com/office/drawing/2014/main" val="20008"/>
                    </a:ext>
                  </a:extLst>
                </a:gridCol>
                <a:gridCol w="933768">
                  <a:extLst>
                    <a:ext uri="{9D8B030D-6E8A-4147-A177-3AD203B41FA5}">
                      <a16:colId xmlns="" xmlns:a16="http://schemas.microsoft.com/office/drawing/2014/main" val="20009"/>
                    </a:ext>
                  </a:extLst>
                </a:gridCol>
                <a:gridCol w="695643">
                  <a:extLst>
                    <a:ext uri="{9D8B030D-6E8A-4147-A177-3AD203B41FA5}">
                      <a16:colId xmlns="" xmlns:a16="http://schemas.microsoft.com/office/drawing/2014/main" val="20010"/>
                    </a:ext>
                  </a:extLst>
                </a:gridCol>
                <a:gridCol w="502212">
                  <a:extLst>
                    <a:ext uri="{9D8B030D-6E8A-4147-A177-3AD203B41FA5}">
                      <a16:colId xmlns="" xmlns:a16="http://schemas.microsoft.com/office/drawing/2014/main" val="20011"/>
                    </a:ext>
                  </a:extLst>
                </a:gridCol>
                <a:gridCol w="1088517">
                  <a:extLst>
                    <a:ext uri="{9D8B030D-6E8A-4147-A177-3AD203B41FA5}">
                      <a16:colId xmlns="" xmlns:a16="http://schemas.microsoft.com/office/drawing/2014/main" val="20012"/>
                    </a:ext>
                  </a:extLst>
                </a:gridCol>
                <a:gridCol w="609918">
                  <a:extLst>
                    <a:ext uri="{9D8B030D-6E8A-4147-A177-3AD203B41FA5}">
                      <a16:colId xmlns="" xmlns:a16="http://schemas.microsoft.com/office/drawing/2014/main" val="20013"/>
                    </a:ext>
                  </a:extLst>
                </a:gridCol>
              </a:tblGrid>
              <a:tr h="494270">
                <a:tc>
                  <a:txBody>
                    <a:bodyPr/>
                    <a:lstStyle/>
                    <a:p>
                      <a:r>
                        <a:rPr sz="1600" dirty="0">
                          <a:solidFill>
                            <a:srgbClr val="002060"/>
                          </a:solidFill>
                        </a:rPr>
                        <a:t>Age</a:t>
                      </a:r>
                    </a:p>
                  </a:txBody>
                  <a:tcPr/>
                </a:tc>
                <a:tc>
                  <a:txBody>
                    <a:bodyPr/>
                    <a:lstStyle/>
                    <a:p>
                      <a:r>
                        <a:rPr sz="1600" dirty="0">
                          <a:solidFill>
                            <a:srgbClr val="002060"/>
                          </a:solidFill>
                        </a:rPr>
                        <a:t>Sex</a:t>
                      </a:r>
                    </a:p>
                  </a:txBody>
                  <a:tcPr/>
                </a:tc>
                <a:tc>
                  <a:txBody>
                    <a:bodyPr/>
                    <a:lstStyle/>
                    <a:p>
                      <a:r>
                        <a:rPr sz="1600" dirty="0">
                          <a:solidFill>
                            <a:srgbClr val="002060"/>
                          </a:solidFill>
                        </a:rPr>
                        <a:t>ChestPain</a:t>
                      </a:r>
                    </a:p>
                  </a:txBody>
                  <a:tcPr/>
                </a:tc>
                <a:tc>
                  <a:txBody>
                    <a:bodyPr/>
                    <a:lstStyle/>
                    <a:p>
                      <a:r>
                        <a:rPr sz="1600" dirty="0">
                          <a:solidFill>
                            <a:srgbClr val="002060"/>
                          </a:solidFill>
                        </a:rPr>
                        <a:t>RestBP</a:t>
                      </a:r>
                    </a:p>
                  </a:txBody>
                  <a:tcPr/>
                </a:tc>
                <a:tc>
                  <a:txBody>
                    <a:bodyPr/>
                    <a:lstStyle/>
                    <a:p>
                      <a:r>
                        <a:rPr sz="1600" dirty="0">
                          <a:solidFill>
                            <a:srgbClr val="002060"/>
                          </a:solidFill>
                        </a:rPr>
                        <a:t>Chol</a:t>
                      </a:r>
                    </a:p>
                  </a:txBody>
                  <a:tcPr/>
                </a:tc>
                <a:tc>
                  <a:txBody>
                    <a:bodyPr/>
                    <a:lstStyle/>
                    <a:p>
                      <a:r>
                        <a:rPr sz="1600">
                          <a:solidFill>
                            <a:srgbClr val="002060"/>
                          </a:solidFill>
                        </a:rPr>
                        <a:t>Fbs</a:t>
                      </a:r>
                    </a:p>
                  </a:txBody>
                  <a:tcPr/>
                </a:tc>
                <a:tc>
                  <a:txBody>
                    <a:bodyPr/>
                    <a:lstStyle/>
                    <a:p>
                      <a:r>
                        <a:rPr sz="1600">
                          <a:solidFill>
                            <a:srgbClr val="002060"/>
                          </a:solidFill>
                        </a:rPr>
                        <a:t>RestECG</a:t>
                      </a:r>
                    </a:p>
                  </a:txBody>
                  <a:tcPr/>
                </a:tc>
                <a:tc>
                  <a:txBody>
                    <a:bodyPr/>
                    <a:lstStyle/>
                    <a:p>
                      <a:r>
                        <a:rPr sz="1600" dirty="0">
                          <a:solidFill>
                            <a:srgbClr val="002060"/>
                          </a:solidFill>
                        </a:rPr>
                        <a:t>MaxHR</a:t>
                      </a:r>
                    </a:p>
                  </a:txBody>
                  <a:tcPr/>
                </a:tc>
                <a:tc>
                  <a:txBody>
                    <a:bodyPr/>
                    <a:lstStyle/>
                    <a:p>
                      <a:r>
                        <a:rPr sz="1600" dirty="0">
                          <a:solidFill>
                            <a:srgbClr val="002060"/>
                          </a:solidFill>
                        </a:rPr>
                        <a:t>ExAng</a:t>
                      </a:r>
                    </a:p>
                  </a:txBody>
                  <a:tcPr/>
                </a:tc>
                <a:tc>
                  <a:txBody>
                    <a:bodyPr/>
                    <a:lstStyle/>
                    <a:p>
                      <a:r>
                        <a:rPr sz="1600" dirty="0">
                          <a:solidFill>
                            <a:srgbClr val="002060"/>
                          </a:solidFill>
                        </a:rPr>
                        <a:t>Oldpeak</a:t>
                      </a:r>
                    </a:p>
                  </a:txBody>
                  <a:tcPr/>
                </a:tc>
                <a:tc>
                  <a:txBody>
                    <a:bodyPr/>
                    <a:lstStyle/>
                    <a:p>
                      <a:r>
                        <a:rPr sz="1600" dirty="0">
                          <a:solidFill>
                            <a:srgbClr val="002060"/>
                          </a:solidFill>
                        </a:rPr>
                        <a:t>Slope</a:t>
                      </a:r>
                    </a:p>
                  </a:txBody>
                  <a:tcPr/>
                </a:tc>
                <a:tc>
                  <a:txBody>
                    <a:bodyPr/>
                    <a:lstStyle/>
                    <a:p>
                      <a:r>
                        <a:rPr sz="1600" dirty="0">
                          <a:solidFill>
                            <a:srgbClr val="002060"/>
                          </a:solidFill>
                        </a:rPr>
                        <a:t>Ca</a:t>
                      </a:r>
                    </a:p>
                  </a:txBody>
                  <a:tcPr/>
                </a:tc>
                <a:tc>
                  <a:txBody>
                    <a:bodyPr/>
                    <a:lstStyle/>
                    <a:p>
                      <a:r>
                        <a:rPr sz="1600" dirty="0">
                          <a:solidFill>
                            <a:srgbClr val="002060"/>
                          </a:solidFill>
                        </a:rPr>
                        <a:t>Thal</a:t>
                      </a:r>
                    </a:p>
                  </a:txBody>
                  <a:tcPr/>
                </a:tc>
                <a:tc>
                  <a:txBody>
                    <a:bodyPr/>
                    <a:lstStyle/>
                    <a:p>
                      <a:r>
                        <a:rPr sz="1600" dirty="0"/>
                        <a:t>AHD</a:t>
                      </a:r>
                    </a:p>
                  </a:txBody>
                  <a:tcPr>
                    <a:solidFill>
                      <a:schemeClr val="accent2">
                        <a:lumMod val="60000"/>
                        <a:lumOff val="40000"/>
                      </a:schemeClr>
                    </a:solidFill>
                  </a:tcPr>
                </a:tc>
                <a:extLst>
                  <a:ext uri="{0D108BD9-81ED-4DB2-BD59-A6C34878D82A}">
                    <a16:rowId xmlns="" xmlns:a16="http://schemas.microsoft.com/office/drawing/2014/main" val="10000"/>
                  </a:ext>
                </a:extLst>
              </a:tr>
              <a:tr h="647129">
                <a:tc>
                  <a:txBody>
                    <a:bodyPr/>
                    <a:lstStyle/>
                    <a:p>
                      <a:r>
                        <a:rPr sz="1800" dirty="0"/>
                        <a:t>63</a:t>
                      </a:r>
                    </a:p>
                  </a:txBody>
                  <a:tcPr/>
                </a:tc>
                <a:tc>
                  <a:txBody>
                    <a:bodyPr/>
                    <a:lstStyle/>
                    <a:p>
                      <a:r>
                        <a:rPr sz="1800"/>
                        <a:t>1</a:t>
                      </a:r>
                    </a:p>
                  </a:txBody>
                  <a:tcPr/>
                </a:tc>
                <a:tc>
                  <a:txBody>
                    <a:bodyPr/>
                    <a:lstStyle/>
                    <a:p>
                      <a:r>
                        <a:rPr sz="1600" dirty="0"/>
                        <a:t>typical</a:t>
                      </a:r>
                    </a:p>
                  </a:txBody>
                  <a:tcPr/>
                </a:tc>
                <a:tc>
                  <a:txBody>
                    <a:bodyPr/>
                    <a:lstStyle/>
                    <a:p>
                      <a:r>
                        <a:rPr sz="1800"/>
                        <a:t>145</a:t>
                      </a:r>
                    </a:p>
                  </a:txBody>
                  <a:tcPr/>
                </a:tc>
                <a:tc>
                  <a:txBody>
                    <a:bodyPr/>
                    <a:lstStyle/>
                    <a:p>
                      <a:r>
                        <a:rPr sz="1800"/>
                        <a:t>233</a:t>
                      </a:r>
                    </a:p>
                  </a:txBody>
                  <a:tcPr/>
                </a:tc>
                <a:tc>
                  <a:txBody>
                    <a:bodyPr/>
                    <a:lstStyle/>
                    <a:p>
                      <a:r>
                        <a:rPr sz="1800"/>
                        <a:t>1</a:t>
                      </a:r>
                    </a:p>
                  </a:txBody>
                  <a:tcPr/>
                </a:tc>
                <a:tc>
                  <a:txBody>
                    <a:bodyPr/>
                    <a:lstStyle/>
                    <a:p>
                      <a:r>
                        <a:rPr sz="1800"/>
                        <a:t>2</a:t>
                      </a:r>
                    </a:p>
                  </a:txBody>
                  <a:tcPr/>
                </a:tc>
                <a:tc>
                  <a:txBody>
                    <a:bodyPr/>
                    <a:lstStyle/>
                    <a:p>
                      <a:r>
                        <a:rPr sz="1800"/>
                        <a:t>150</a:t>
                      </a:r>
                    </a:p>
                  </a:txBody>
                  <a:tcPr/>
                </a:tc>
                <a:tc>
                  <a:txBody>
                    <a:bodyPr/>
                    <a:lstStyle/>
                    <a:p>
                      <a:r>
                        <a:rPr sz="1800" dirty="0"/>
                        <a:t>0</a:t>
                      </a:r>
                    </a:p>
                  </a:txBody>
                  <a:tcPr/>
                </a:tc>
                <a:tc>
                  <a:txBody>
                    <a:bodyPr/>
                    <a:lstStyle/>
                    <a:p>
                      <a:r>
                        <a:rPr sz="1800" dirty="0"/>
                        <a:t>2.3</a:t>
                      </a:r>
                    </a:p>
                  </a:txBody>
                  <a:tcPr/>
                </a:tc>
                <a:tc>
                  <a:txBody>
                    <a:bodyPr/>
                    <a:lstStyle/>
                    <a:p>
                      <a:r>
                        <a:rPr sz="1800" dirty="0"/>
                        <a:t>3</a:t>
                      </a:r>
                    </a:p>
                  </a:txBody>
                  <a:tcPr/>
                </a:tc>
                <a:tc>
                  <a:txBody>
                    <a:bodyPr/>
                    <a:lstStyle/>
                    <a:p>
                      <a:r>
                        <a:rPr sz="1800" dirty="0"/>
                        <a:t>0.0</a:t>
                      </a:r>
                    </a:p>
                  </a:txBody>
                  <a:tcPr/>
                </a:tc>
                <a:tc>
                  <a:txBody>
                    <a:bodyPr/>
                    <a:lstStyle/>
                    <a:p>
                      <a:r>
                        <a:rPr sz="1600" dirty="0"/>
                        <a:t>fixed</a:t>
                      </a:r>
                    </a:p>
                  </a:txBody>
                  <a:tcPr/>
                </a:tc>
                <a:tc>
                  <a:txBody>
                    <a:bodyPr/>
                    <a:lstStyle/>
                    <a:p>
                      <a:r>
                        <a:rPr sz="1800"/>
                        <a:t>No</a:t>
                      </a:r>
                    </a:p>
                  </a:txBody>
                  <a:tcPr>
                    <a:solidFill>
                      <a:schemeClr val="accent2">
                        <a:lumMod val="60000"/>
                        <a:lumOff val="40000"/>
                      </a:schemeClr>
                    </a:solidFill>
                  </a:tcPr>
                </a:tc>
                <a:extLst>
                  <a:ext uri="{0D108BD9-81ED-4DB2-BD59-A6C34878D82A}">
                    <a16:rowId xmlns="" xmlns:a16="http://schemas.microsoft.com/office/drawing/2014/main" val="10001"/>
                  </a:ext>
                </a:extLst>
              </a:tr>
              <a:tr h="699758">
                <a:tc>
                  <a:txBody>
                    <a:bodyPr/>
                    <a:lstStyle/>
                    <a:p>
                      <a:r>
                        <a:rPr sz="1800"/>
                        <a:t>67</a:t>
                      </a:r>
                    </a:p>
                  </a:txBody>
                  <a:tcPr/>
                </a:tc>
                <a:tc>
                  <a:txBody>
                    <a:bodyPr/>
                    <a:lstStyle/>
                    <a:p>
                      <a:r>
                        <a:rPr sz="1800"/>
                        <a:t>1</a:t>
                      </a:r>
                    </a:p>
                  </a:txBody>
                  <a:tcPr/>
                </a:tc>
                <a:tc>
                  <a:txBody>
                    <a:bodyPr/>
                    <a:lstStyle/>
                    <a:p>
                      <a:r>
                        <a:rPr sz="1600"/>
                        <a:t>asymptomatic</a:t>
                      </a:r>
                    </a:p>
                  </a:txBody>
                  <a:tcPr/>
                </a:tc>
                <a:tc>
                  <a:txBody>
                    <a:bodyPr/>
                    <a:lstStyle/>
                    <a:p>
                      <a:r>
                        <a:rPr sz="1800" dirty="0"/>
                        <a:t>160</a:t>
                      </a:r>
                    </a:p>
                  </a:txBody>
                  <a:tcPr/>
                </a:tc>
                <a:tc>
                  <a:txBody>
                    <a:bodyPr/>
                    <a:lstStyle/>
                    <a:p>
                      <a:r>
                        <a:rPr sz="1800" dirty="0"/>
                        <a:t>286</a:t>
                      </a:r>
                    </a:p>
                  </a:txBody>
                  <a:tcPr/>
                </a:tc>
                <a:tc>
                  <a:txBody>
                    <a:bodyPr/>
                    <a:lstStyle/>
                    <a:p>
                      <a:r>
                        <a:rPr sz="1800"/>
                        <a:t>0</a:t>
                      </a:r>
                    </a:p>
                  </a:txBody>
                  <a:tcPr/>
                </a:tc>
                <a:tc>
                  <a:txBody>
                    <a:bodyPr/>
                    <a:lstStyle/>
                    <a:p>
                      <a:r>
                        <a:rPr sz="1800"/>
                        <a:t>2</a:t>
                      </a:r>
                    </a:p>
                  </a:txBody>
                  <a:tcPr/>
                </a:tc>
                <a:tc>
                  <a:txBody>
                    <a:bodyPr/>
                    <a:lstStyle/>
                    <a:p>
                      <a:r>
                        <a:rPr sz="1800"/>
                        <a:t>108</a:t>
                      </a:r>
                    </a:p>
                  </a:txBody>
                  <a:tcPr/>
                </a:tc>
                <a:tc>
                  <a:txBody>
                    <a:bodyPr/>
                    <a:lstStyle/>
                    <a:p>
                      <a:r>
                        <a:rPr sz="1800"/>
                        <a:t>1</a:t>
                      </a:r>
                    </a:p>
                  </a:txBody>
                  <a:tcPr/>
                </a:tc>
                <a:tc>
                  <a:txBody>
                    <a:bodyPr/>
                    <a:lstStyle/>
                    <a:p>
                      <a:r>
                        <a:rPr sz="1800"/>
                        <a:t>1.5</a:t>
                      </a:r>
                    </a:p>
                  </a:txBody>
                  <a:tcPr/>
                </a:tc>
                <a:tc>
                  <a:txBody>
                    <a:bodyPr/>
                    <a:lstStyle/>
                    <a:p>
                      <a:r>
                        <a:rPr sz="1800" dirty="0"/>
                        <a:t>2</a:t>
                      </a:r>
                    </a:p>
                  </a:txBody>
                  <a:tcPr/>
                </a:tc>
                <a:tc>
                  <a:txBody>
                    <a:bodyPr/>
                    <a:lstStyle/>
                    <a:p>
                      <a:r>
                        <a:rPr sz="1800"/>
                        <a:t>3.0</a:t>
                      </a:r>
                    </a:p>
                  </a:txBody>
                  <a:tcPr/>
                </a:tc>
                <a:tc>
                  <a:txBody>
                    <a:bodyPr/>
                    <a:lstStyle/>
                    <a:p>
                      <a:r>
                        <a:rPr sz="1600"/>
                        <a:t>normal</a:t>
                      </a:r>
                    </a:p>
                  </a:txBody>
                  <a:tcPr/>
                </a:tc>
                <a:tc>
                  <a:txBody>
                    <a:bodyPr/>
                    <a:lstStyle/>
                    <a:p>
                      <a:r>
                        <a:rPr sz="1800"/>
                        <a:t>Yes</a:t>
                      </a:r>
                    </a:p>
                  </a:txBody>
                  <a:tcPr>
                    <a:solidFill>
                      <a:schemeClr val="accent2">
                        <a:lumMod val="60000"/>
                        <a:lumOff val="40000"/>
                      </a:schemeClr>
                    </a:solidFill>
                  </a:tcPr>
                </a:tc>
                <a:extLst>
                  <a:ext uri="{0D108BD9-81ED-4DB2-BD59-A6C34878D82A}">
                    <a16:rowId xmlns="" xmlns:a16="http://schemas.microsoft.com/office/drawing/2014/main" val="10002"/>
                  </a:ext>
                </a:extLst>
              </a:tr>
              <a:tr h="642551">
                <a:tc>
                  <a:txBody>
                    <a:bodyPr/>
                    <a:lstStyle/>
                    <a:p>
                      <a:r>
                        <a:rPr sz="1800"/>
                        <a:t>67</a:t>
                      </a:r>
                    </a:p>
                  </a:txBody>
                  <a:tcPr/>
                </a:tc>
                <a:tc>
                  <a:txBody>
                    <a:bodyPr/>
                    <a:lstStyle/>
                    <a:p>
                      <a:r>
                        <a:rPr sz="1800"/>
                        <a:t>1</a:t>
                      </a:r>
                    </a:p>
                  </a:txBody>
                  <a:tcPr/>
                </a:tc>
                <a:tc>
                  <a:txBody>
                    <a:bodyPr/>
                    <a:lstStyle/>
                    <a:p>
                      <a:r>
                        <a:rPr sz="1600"/>
                        <a:t>asymptomatic</a:t>
                      </a:r>
                    </a:p>
                  </a:txBody>
                  <a:tcPr/>
                </a:tc>
                <a:tc>
                  <a:txBody>
                    <a:bodyPr/>
                    <a:lstStyle/>
                    <a:p>
                      <a:r>
                        <a:rPr sz="1800"/>
                        <a:t>120</a:t>
                      </a:r>
                    </a:p>
                  </a:txBody>
                  <a:tcPr/>
                </a:tc>
                <a:tc>
                  <a:txBody>
                    <a:bodyPr/>
                    <a:lstStyle/>
                    <a:p>
                      <a:r>
                        <a:rPr sz="1800"/>
                        <a:t>229</a:t>
                      </a:r>
                    </a:p>
                  </a:txBody>
                  <a:tcPr/>
                </a:tc>
                <a:tc>
                  <a:txBody>
                    <a:bodyPr/>
                    <a:lstStyle/>
                    <a:p>
                      <a:r>
                        <a:rPr sz="1800"/>
                        <a:t>0</a:t>
                      </a:r>
                    </a:p>
                  </a:txBody>
                  <a:tcPr/>
                </a:tc>
                <a:tc>
                  <a:txBody>
                    <a:bodyPr/>
                    <a:lstStyle/>
                    <a:p>
                      <a:r>
                        <a:rPr sz="1800"/>
                        <a:t>2</a:t>
                      </a:r>
                    </a:p>
                  </a:txBody>
                  <a:tcPr/>
                </a:tc>
                <a:tc>
                  <a:txBody>
                    <a:bodyPr/>
                    <a:lstStyle/>
                    <a:p>
                      <a:r>
                        <a:rPr sz="1800"/>
                        <a:t>129</a:t>
                      </a:r>
                    </a:p>
                  </a:txBody>
                  <a:tcPr/>
                </a:tc>
                <a:tc>
                  <a:txBody>
                    <a:bodyPr/>
                    <a:lstStyle/>
                    <a:p>
                      <a:r>
                        <a:rPr sz="1800"/>
                        <a:t>1</a:t>
                      </a:r>
                    </a:p>
                  </a:txBody>
                  <a:tcPr/>
                </a:tc>
                <a:tc>
                  <a:txBody>
                    <a:bodyPr/>
                    <a:lstStyle/>
                    <a:p>
                      <a:r>
                        <a:rPr sz="1800"/>
                        <a:t>2.6</a:t>
                      </a:r>
                    </a:p>
                  </a:txBody>
                  <a:tcPr/>
                </a:tc>
                <a:tc>
                  <a:txBody>
                    <a:bodyPr/>
                    <a:lstStyle/>
                    <a:p>
                      <a:r>
                        <a:rPr sz="1800" dirty="0"/>
                        <a:t>2</a:t>
                      </a:r>
                    </a:p>
                  </a:txBody>
                  <a:tcPr/>
                </a:tc>
                <a:tc>
                  <a:txBody>
                    <a:bodyPr/>
                    <a:lstStyle/>
                    <a:p>
                      <a:r>
                        <a:rPr sz="1800" dirty="0"/>
                        <a:t>2.0</a:t>
                      </a:r>
                    </a:p>
                  </a:txBody>
                  <a:tcPr/>
                </a:tc>
                <a:tc>
                  <a:txBody>
                    <a:bodyPr/>
                    <a:lstStyle/>
                    <a:p>
                      <a:r>
                        <a:rPr sz="1600"/>
                        <a:t>reversable</a:t>
                      </a:r>
                    </a:p>
                  </a:txBody>
                  <a:tcPr/>
                </a:tc>
                <a:tc>
                  <a:txBody>
                    <a:bodyPr/>
                    <a:lstStyle/>
                    <a:p>
                      <a:r>
                        <a:rPr sz="1800"/>
                        <a:t>Yes</a:t>
                      </a:r>
                    </a:p>
                  </a:txBody>
                  <a:tcPr>
                    <a:solidFill>
                      <a:schemeClr val="accent2">
                        <a:lumMod val="60000"/>
                        <a:lumOff val="40000"/>
                      </a:schemeClr>
                    </a:solidFill>
                  </a:tcPr>
                </a:tc>
                <a:extLst>
                  <a:ext uri="{0D108BD9-81ED-4DB2-BD59-A6C34878D82A}">
                    <a16:rowId xmlns="" xmlns:a16="http://schemas.microsoft.com/office/drawing/2014/main" val="10003"/>
                  </a:ext>
                </a:extLst>
              </a:tr>
              <a:tr h="617838">
                <a:tc>
                  <a:txBody>
                    <a:bodyPr/>
                    <a:lstStyle/>
                    <a:p>
                      <a:r>
                        <a:rPr sz="1800"/>
                        <a:t>37</a:t>
                      </a:r>
                    </a:p>
                  </a:txBody>
                  <a:tcPr/>
                </a:tc>
                <a:tc>
                  <a:txBody>
                    <a:bodyPr/>
                    <a:lstStyle/>
                    <a:p>
                      <a:r>
                        <a:rPr sz="1800"/>
                        <a:t>1</a:t>
                      </a:r>
                    </a:p>
                  </a:txBody>
                  <a:tcPr/>
                </a:tc>
                <a:tc>
                  <a:txBody>
                    <a:bodyPr/>
                    <a:lstStyle/>
                    <a:p>
                      <a:r>
                        <a:rPr sz="1600"/>
                        <a:t>nonanginal</a:t>
                      </a:r>
                    </a:p>
                  </a:txBody>
                  <a:tcPr/>
                </a:tc>
                <a:tc>
                  <a:txBody>
                    <a:bodyPr/>
                    <a:lstStyle/>
                    <a:p>
                      <a:r>
                        <a:rPr sz="1800"/>
                        <a:t>130</a:t>
                      </a:r>
                    </a:p>
                  </a:txBody>
                  <a:tcPr/>
                </a:tc>
                <a:tc>
                  <a:txBody>
                    <a:bodyPr/>
                    <a:lstStyle/>
                    <a:p>
                      <a:r>
                        <a:rPr sz="1800"/>
                        <a:t>250</a:t>
                      </a:r>
                    </a:p>
                  </a:txBody>
                  <a:tcPr/>
                </a:tc>
                <a:tc>
                  <a:txBody>
                    <a:bodyPr/>
                    <a:lstStyle/>
                    <a:p>
                      <a:r>
                        <a:rPr sz="1800"/>
                        <a:t>0</a:t>
                      </a:r>
                    </a:p>
                  </a:txBody>
                  <a:tcPr/>
                </a:tc>
                <a:tc>
                  <a:txBody>
                    <a:bodyPr/>
                    <a:lstStyle/>
                    <a:p>
                      <a:r>
                        <a:rPr sz="1800"/>
                        <a:t>0</a:t>
                      </a:r>
                    </a:p>
                  </a:txBody>
                  <a:tcPr/>
                </a:tc>
                <a:tc>
                  <a:txBody>
                    <a:bodyPr/>
                    <a:lstStyle/>
                    <a:p>
                      <a:r>
                        <a:rPr sz="1800"/>
                        <a:t>187</a:t>
                      </a:r>
                    </a:p>
                  </a:txBody>
                  <a:tcPr/>
                </a:tc>
                <a:tc>
                  <a:txBody>
                    <a:bodyPr/>
                    <a:lstStyle/>
                    <a:p>
                      <a:r>
                        <a:rPr sz="1800"/>
                        <a:t>0</a:t>
                      </a:r>
                    </a:p>
                  </a:txBody>
                  <a:tcPr/>
                </a:tc>
                <a:tc>
                  <a:txBody>
                    <a:bodyPr/>
                    <a:lstStyle/>
                    <a:p>
                      <a:r>
                        <a:rPr sz="1800"/>
                        <a:t>3.5</a:t>
                      </a:r>
                    </a:p>
                  </a:txBody>
                  <a:tcPr/>
                </a:tc>
                <a:tc>
                  <a:txBody>
                    <a:bodyPr/>
                    <a:lstStyle/>
                    <a:p>
                      <a:r>
                        <a:rPr sz="1800"/>
                        <a:t>3</a:t>
                      </a:r>
                    </a:p>
                  </a:txBody>
                  <a:tcPr/>
                </a:tc>
                <a:tc>
                  <a:txBody>
                    <a:bodyPr/>
                    <a:lstStyle/>
                    <a:p>
                      <a:r>
                        <a:rPr sz="1800"/>
                        <a:t>0.0</a:t>
                      </a:r>
                    </a:p>
                  </a:txBody>
                  <a:tcPr/>
                </a:tc>
                <a:tc>
                  <a:txBody>
                    <a:bodyPr/>
                    <a:lstStyle/>
                    <a:p>
                      <a:r>
                        <a:rPr sz="1600"/>
                        <a:t>normal</a:t>
                      </a:r>
                    </a:p>
                  </a:txBody>
                  <a:tcPr/>
                </a:tc>
                <a:tc>
                  <a:txBody>
                    <a:bodyPr/>
                    <a:lstStyle/>
                    <a:p>
                      <a:r>
                        <a:rPr sz="1800"/>
                        <a:t>No</a:t>
                      </a:r>
                    </a:p>
                  </a:txBody>
                  <a:tcPr>
                    <a:solidFill>
                      <a:schemeClr val="accent2">
                        <a:lumMod val="60000"/>
                        <a:lumOff val="40000"/>
                      </a:schemeClr>
                    </a:solidFill>
                  </a:tcPr>
                </a:tc>
                <a:extLst>
                  <a:ext uri="{0D108BD9-81ED-4DB2-BD59-A6C34878D82A}">
                    <a16:rowId xmlns="" xmlns:a16="http://schemas.microsoft.com/office/drawing/2014/main" val="10004"/>
                  </a:ext>
                </a:extLst>
              </a:tr>
              <a:tr h="593124">
                <a:tc>
                  <a:txBody>
                    <a:bodyPr/>
                    <a:lstStyle/>
                    <a:p>
                      <a:r>
                        <a:rPr sz="1800" dirty="0"/>
                        <a:t>41</a:t>
                      </a:r>
                    </a:p>
                  </a:txBody>
                  <a:tcPr/>
                </a:tc>
                <a:tc>
                  <a:txBody>
                    <a:bodyPr/>
                    <a:lstStyle/>
                    <a:p>
                      <a:r>
                        <a:rPr sz="1800"/>
                        <a:t>0</a:t>
                      </a:r>
                    </a:p>
                  </a:txBody>
                  <a:tcPr/>
                </a:tc>
                <a:tc>
                  <a:txBody>
                    <a:bodyPr/>
                    <a:lstStyle/>
                    <a:p>
                      <a:r>
                        <a:rPr sz="1600" dirty="0"/>
                        <a:t>nontypical</a:t>
                      </a:r>
                    </a:p>
                  </a:txBody>
                  <a:tcPr/>
                </a:tc>
                <a:tc>
                  <a:txBody>
                    <a:bodyPr/>
                    <a:lstStyle/>
                    <a:p>
                      <a:r>
                        <a:rPr sz="1800"/>
                        <a:t>130</a:t>
                      </a:r>
                    </a:p>
                  </a:txBody>
                  <a:tcPr/>
                </a:tc>
                <a:tc>
                  <a:txBody>
                    <a:bodyPr/>
                    <a:lstStyle/>
                    <a:p>
                      <a:r>
                        <a:rPr sz="1800"/>
                        <a:t>204</a:t>
                      </a:r>
                    </a:p>
                  </a:txBody>
                  <a:tcPr/>
                </a:tc>
                <a:tc>
                  <a:txBody>
                    <a:bodyPr/>
                    <a:lstStyle/>
                    <a:p>
                      <a:r>
                        <a:rPr sz="1800"/>
                        <a:t>0</a:t>
                      </a:r>
                    </a:p>
                  </a:txBody>
                  <a:tcPr/>
                </a:tc>
                <a:tc>
                  <a:txBody>
                    <a:bodyPr/>
                    <a:lstStyle/>
                    <a:p>
                      <a:r>
                        <a:rPr sz="1800"/>
                        <a:t>2</a:t>
                      </a:r>
                    </a:p>
                  </a:txBody>
                  <a:tcPr/>
                </a:tc>
                <a:tc>
                  <a:txBody>
                    <a:bodyPr/>
                    <a:lstStyle/>
                    <a:p>
                      <a:r>
                        <a:rPr sz="1800"/>
                        <a:t>172</a:t>
                      </a:r>
                    </a:p>
                  </a:txBody>
                  <a:tcPr/>
                </a:tc>
                <a:tc>
                  <a:txBody>
                    <a:bodyPr/>
                    <a:lstStyle/>
                    <a:p>
                      <a:r>
                        <a:rPr sz="1800"/>
                        <a:t>0</a:t>
                      </a:r>
                    </a:p>
                  </a:txBody>
                  <a:tcPr/>
                </a:tc>
                <a:tc>
                  <a:txBody>
                    <a:bodyPr/>
                    <a:lstStyle/>
                    <a:p>
                      <a:r>
                        <a:rPr sz="1800"/>
                        <a:t>1.4</a:t>
                      </a:r>
                    </a:p>
                  </a:txBody>
                  <a:tcPr/>
                </a:tc>
                <a:tc>
                  <a:txBody>
                    <a:bodyPr/>
                    <a:lstStyle/>
                    <a:p>
                      <a:r>
                        <a:rPr sz="1800"/>
                        <a:t>1</a:t>
                      </a:r>
                    </a:p>
                  </a:txBody>
                  <a:tcPr/>
                </a:tc>
                <a:tc>
                  <a:txBody>
                    <a:bodyPr/>
                    <a:lstStyle/>
                    <a:p>
                      <a:r>
                        <a:rPr sz="1800" dirty="0"/>
                        <a:t>0.0</a:t>
                      </a:r>
                    </a:p>
                  </a:txBody>
                  <a:tcPr/>
                </a:tc>
                <a:tc>
                  <a:txBody>
                    <a:bodyPr/>
                    <a:lstStyle/>
                    <a:p>
                      <a:r>
                        <a:rPr sz="1600" dirty="0"/>
                        <a:t>normal</a:t>
                      </a:r>
                    </a:p>
                  </a:txBody>
                  <a:tcPr/>
                </a:tc>
                <a:tc>
                  <a:txBody>
                    <a:bodyPr/>
                    <a:lstStyle/>
                    <a:p>
                      <a:r>
                        <a:rPr sz="1800" dirty="0"/>
                        <a:t>No</a:t>
                      </a:r>
                    </a:p>
                  </a:txBody>
                  <a:tcPr>
                    <a:solidFill>
                      <a:schemeClr val="accent2">
                        <a:lumMod val="60000"/>
                        <a:lumOff val="40000"/>
                      </a:schemeClr>
                    </a:solidFill>
                  </a:tcPr>
                </a:tc>
                <a:extLst>
                  <a:ext uri="{0D108BD9-81ED-4DB2-BD59-A6C34878D82A}">
                    <a16:rowId xmlns="" xmlns:a16="http://schemas.microsoft.com/office/drawing/2014/main" val="10005"/>
                  </a:ext>
                </a:extLst>
              </a:tr>
            </a:tbl>
          </a:graphicData>
        </a:graphic>
      </p:graphicFrame>
      <p:sp>
        <p:nvSpPr>
          <p:cNvPr id="5" name="Rounded Rectangular Callout 4"/>
          <p:cNvSpPr/>
          <p:nvPr/>
        </p:nvSpPr>
        <p:spPr>
          <a:xfrm>
            <a:off x="8168135" y="939355"/>
            <a:ext cx="2312895" cy="887219"/>
          </a:xfrm>
          <a:prstGeom prst="wedgeRoundRectCallout">
            <a:avLst>
              <a:gd name="adj1" fmla="val 106090"/>
              <a:gd name="adj2" fmla="val 71835"/>
              <a:gd name="adj3" fmla="val 16667"/>
            </a:avLst>
          </a:prstGeom>
          <a:noFill/>
          <a:ln w="15875" cap="rnd" cmpd="thickThi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p:cNvSpPr txBox="1"/>
          <p:nvPr/>
        </p:nvSpPr>
        <p:spPr>
          <a:xfrm>
            <a:off x="8189495" y="779535"/>
            <a:ext cx="2270173" cy="923330"/>
          </a:xfrm>
          <a:prstGeom prst="rect">
            <a:avLst/>
          </a:prstGeom>
          <a:noFill/>
        </p:spPr>
        <p:txBody>
          <a:bodyPr wrap="none" rtlCol="0">
            <a:spAutoFit/>
          </a:bodyPr>
          <a:lstStyle/>
          <a:p>
            <a:pPr algn="ctr"/>
            <a:endParaRPr lang="en-US" b="1" i="1" dirty="0">
              <a:latin typeface="Karla" charset="0"/>
              <a:ea typeface="Karla" charset="0"/>
              <a:cs typeface="Karla" charset="0"/>
            </a:endParaRPr>
          </a:p>
          <a:p>
            <a:pPr algn="ctr"/>
            <a:r>
              <a:rPr lang="en-US" b="1" dirty="0">
                <a:solidFill>
                  <a:srgbClr val="C00000"/>
                </a:solidFill>
                <a:latin typeface="Karla" charset="0"/>
                <a:ea typeface="Karla" charset="0"/>
                <a:cs typeface="Karla" charset="0"/>
              </a:rPr>
              <a:t>response</a:t>
            </a:r>
            <a:r>
              <a:rPr lang="en-US" dirty="0">
                <a:solidFill>
                  <a:srgbClr val="C00000"/>
                </a:solidFill>
                <a:latin typeface="Karla" charset="0"/>
                <a:ea typeface="Karla" charset="0"/>
                <a:cs typeface="Karla" charset="0"/>
              </a:rPr>
              <a:t> </a:t>
            </a:r>
            <a:r>
              <a:rPr lang="en-US" dirty="0">
                <a:latin typeface="Karla" charset="0"/>
                <a:ea typeface="Karla" charset="0"/>
                <a:cs typeface="Karla" charset="0"/>
              </a:rPr>
              <a:t>variable </a:t>
            </a:r>
            <a:r>
              <a:rPr lang="en-US" b="1" i="1" dirty="0">
                <a:latin typeface="Karla" charset="0"/>
                <a:ea typeface="Karla" charset="0"/>
                <a:cs typeface="Karla" charset="0"/>
              </a:rPr>
              <a:t>Y</a:t>
            </a:r>
          </a:p>
          <a:p>
            <a:pPr algn="ctr"/>
            <a:r>
              <a:rPr lang="en-US" dirty="0">
                <a:latin typeface="Karla" charset="0"/>
                <a:ea typeface="Karla" charset="0"/>
                <a:cs typeface="Karla" charset="0"/>
              </a:rPr>
              <a:t>is Yes/No</a:t>
            </a:r>
          </a:p>
        </p:txBody>
      </p:sp>
    </p:spTree>
    <p:extLst>
      <p:ext uri="{BB962C8B-B14F-4D97-AF65-F5344CB8AC3E}">
        <p14:creationId xmlns:p14="http://schemas.microsoft.com/office/powerpoint/2010/main" val="195892940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Heart Data</a:t>
            </a:r>
          </a:p>
        </p:txBody>
      </p:sp>
      <p:sp>
        <p:nvSpPr>
          <p:cNvPr id="3" name="Content Placeholder 2"/>
          <p:cNvSpPr>
            <a:spLocks noGrp="1"/>
          </p:cNvSpPr>
          <p:nvPr>
            <p:ph idx="1"/>
          </p:nvPr>
        </p:nvSpPr>
        <p:spPr>
          <a:xfrm>
            <a:off x="847270" y="1177758"/>
            <a:ext cx="10327008" cy="2111143"/>
          </a:xfrm>
        </p:spPr>
        <p:txBody>
          <a:bodyPr/>
          <a:lstStyle/>
          <a:p>
            <a:r>
              <a:rPr lang="en-US" sz="2400" dirty="0"/>
              <a:t>These data contain a binary outcome HD for 303 patients who presented with chest pain. An outcome value of:</a:t>
            </a:r>
          </a:p>
          <a:p>
            <a:pPr marL="1087438" indent="-342900">
              <a:buFont typeface="Arial" charset="0"/>
              <a:buChar char="•"/>
            </a:pPr>
            <a:r>
              <a:rPr lang="en-US" sz="2400" b="1" i="1" dirty="0"/>
              <a:t>Yes</a:t>
            </a:r>
            <a:r>
              <a:rPr lang="en-US" sz="2400" dirty="0"/>
              <a:t> indicates the presence of heart disease based on an angiographic test, </a:t>
            </a:r>
          </a:p>
          <a:p>
            <a:pPr marL="1087438" indent="-342900">
              <a:buFont typeface="Arial" charset="0"/>
              <a:buChar char="•"/>
            </a:pPr>
            <a:r>
              <a:rPr lang="en-US" sz="2400" b="1" i="1" dirty="0"/>
              <a:t>No</a:t>
            </a:r>
            <a:r>
              <a:rPr lang="en-US" sz="2400" dirty="0"/>
              <a:t> means no heart disease. </a:t>
            </a:r>
          </a:p>
          <a:p>
            <a:r>
              <a:rPr lang="en-US" sz="2400" dirty="0"/>
              <a:t>There are 13 predictors including:</a:t>
            </a:r>
          </a:p>
          <a:p>
            <a:pPr marL="800100" indent="344488">
              <a:buFont typeface="Arial" charset="0"/>
              <a:buChar char="•"/>
            </a:pPr>
            <a:r>
              <a:rPr lang="en-US" sz="2400" dirty="0"/>
              <a:t>Age</a:t>
            </a:r>
          </a:p>
          <a:p>
            <a:pPr marL="800100" indent="344488">
              <a:buFont typeface="Arial" charset="0"/>
              <a:buChar char="•"/>
            </a:pPr>
            <a:r>
              <a:rPr lang="en-US" sz="2400" dirty="0"/>
              <a:t>Sex</a:t>
            </a:r>
          </a:p>
          <a:p>
            <a:pPr marL="800100" indent="344488">
              <a:buFont typeface="Arial" charset="0"/>
              <a:buChar char="•"/>
            </a:pPr>
            <a:r>
              <a:rPr lang="en-US" sz="2400" dirty="0" err="1"/>
              <a:t>Chol</a:t>
            </a:r>
            <a:r>
              <a:rPr lang="en-US" sz="2400" dirty="0"/>
              <a:t> (a cholesterol measurement), </a:t>
            </a:r>
          </a:p>
          <a:p>
            <a:pPr marL="800100" indent="344488">
              <a:buFont typeface="Arial" charset="0"/>
              <a:buChar char="•"/>
            </a:pPr>
            <a:r>
              <a:rPr lang="en-US" sz="2400" dirty="0" err="1"/>
              <a:t>MaxHR</a:t>
            </a:r>
            <a:r>
              <a:rPr lang="en-US" sz="2400" dirty="0"/>
              <a:t> </a:t>
            </a:r>
          </a:p>
          <a:p>
            <a:pPr marL="800100" indent="344488">
              <a:buFont typeface="Arial" charset="0"/>
              <a:buChar char="•"/>
            </a:pPr>
            <a:r>
              <a:rPr lang="en-US" sz="2400" dirty="0" err="1"/>
              <a:t>RestBP</a:t>
            </a:r>
            <a:endParaRPr lang="en-US" sz="2400" dirty="0"/>
          </a:p>
          <a:p>
            <a:pPr marL="800100"/>
            <a:r>
              <a:rPr lang="en-US" sz="2400" dirty="0"/>
              <a:t>and other heart and lung function measurements. </a:t>
            </a:r>
          </a:p>
        </p:txBody>
      </p:sp>
    </p:spTree>
    <p:extLst>
      <p:ext uri="{BB962C8B-B14F-4D97-AF65-F5344CB8AC3E}">
        <p14:creationId xmlns:p14="http://schemas.microsoft.com/office/powerpoint/2010/main" val="103851475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a:xfrm>
            <a:off x="833415" y="983807"/>
            <a:ext cx="10327008" cy="2111143"/>
          </a:xfrm>
        </p:spPr>
        <p:txBody>
          <a:bodyPr/>
          <a:lstStyle/>
          <a:p>
            <a:pPr marL="514350" indent="-514350">
              <a:spcAft>
                <a:spcPts val="1200"/>
              </a:spcAft>
              <a:buFont typeface="+mj-lt"/>
              <a:buAutoNum type="arabicPeriod"/>
            </a:pPr>
            <a:r>
              <a:rPr lang="en-US" b="1" dirty="0" smtClean="0"/>
              <a:t>Description of the course </a:t>
            </a:r>
          </a:p>
          <a:p>
            <a:pPr marL="514350" indent="-514350">
              <a:spcAft>
                <a:spcPts val="1200"/>
              </a:spcAft>
              <a:buFont typeface="+mj-lt"/>
              <a:buAutoNum type="arabicPeriod"/>
            </a:pPr>
            <a:r>
              <a:rPr lang="en-US" dirty="0" smtClean="0"/>
              <a:t>Introduction </a:t>
            </a:r>
            <a:r>
              <a:rPr lang="en-US" dirty="0" smtClean="0"/>
              <a:t>to Artificial Neural Networks </a:t>
            </a:r>
          </a:p>
          <a:p>
            <a:pPr marL="514350" indent="-514350">
              <a:spcAft>
                <a:spcPts val="1200"/>
              </a:spcAft>
              <a:buFont typeface="+mj-lt"/>
              <a:buAutoNum type="arabicPeriod"/>
            </a:pPr>
            <a:r>
              <a:rPr lang="en-US" dirty="0" smtClean="0"/>
              <a:t>Review </a:t>
            </a:r>
            <a:r>
              <a:rPr lang="en-US" dirty="0"/>
              <a:t>of Classification and Logistic Regression </a:t>
            </a:r>
            <a:endParaRPr lang="en-US" dirty="0" smtClean="0"/>
          </a:p>
          <a:p>
            <a:pPr marL="514350" indent="-514350">
              <a:spcAft>
                <a:spcPts val="1200"/>
              </a:spcAft>
              <a:buFont typeface="+mj-lt"/>
              <a:buAutoNum type="arabicPeriod"/>
            </a:pPr>
            <a:r>
              <a:rPr lang="en-US" dirty="0" smtClean="0"/>
              <a:t>Introduction to Optimization </a:t>
            </a:r>
          </a:p>
          <a:p>
            <a:pPr marL="1200120" lvl="1" indent="-457200">
              <a:spcAft>
                <a:spcPts val="1200"/>
              </a:spcAft>
            </a:pPr>
            <a:r>
              <a:rPr lang="en-US" dirty="0"/>
              <a:t>	</a:t>
            </a:r>
            <a:r>
              <a:rPr lang="en-US" sz="2600" dirty="0" smtClean="0"/>
              <a:t>Gradient Descent </a:t>
            </a:r>
          </a:p>
          <a:p>
            <a:pPr marL="1257270" lvl="1" indent="-514350">
              <a:spcAft>
                <a:spcPts val="1200"/>
              </a:spcAft>
            </a:pPr>
            <a:r>
              <a:rPr lang="en-US" sz="2600" dirty="0"/>
              <a:t>	</a:t>
            </a:r>
            <a:r>
              <a:rPr lang="en-US" sz="2600" dirty="0" smtClean="0"/>
              <a:t>Stochastic Gradient Descent </a:t>
            </a:r>
          </a:p>
          <a:p>
            <a:pPr marL="514350" indent="-514350">
              <a:spcAft>
                <a:spcPts val="1200"/>
              </a:spcAft>
              <a:buFont typeface="+mj-lt"/>
              <a:buAutoNum type="arabicPeriod"/>
            </a:pPr>
            <a:r>
              <a:rPr lang="en-US" dirty="0" smtClean="0"/>
              <a:t>Single </a:t>
            </a:r>
            <a:r>
              <a:rPr lang="en-US" dirty="0" smtClean="0"/>
              <a:t>Neuron Network (‘Perceptron’)  </a:t>
            </a:r>
          </a:p>
          <a:p>
            <a:pPr marL="514350" indent="-514350">
              <a:spcAft>
                <a:spcPts val="1200"/>
              </a:spcAft>
              <a:buFont typeface="+mj-lt"/>
              <a:buAutoNum type="arabicPeriod"/>
            </a:pPr>
            <a:r>
              <a:rPr lang="en-US" dirty="0" smtClean="0"/>
              <a:t>Multi-Layer Perceptron </a:t>
            </a:r>
            <a:endParaRPr lang="en-US" dirty="0" smtClean="0"/>
          </a:p>
          <a:p>
            <a:pPr marL="514350" indent="-514350">
              <a:spcAft>
                <a:spcPts val="1200"/>
              </a:spcAft>
              <a:buFont typeface="+mj-lt"/>
              <a:buAutoNum type="arabicPeriod"/>
            </a:pPr>
            <a:r>
              <a:rPr lang="en-US" dirty="0"/>
              <a:t>Back Propagation </a:t>
            </a:r>
            <a:endParaRPr lang="en-US" dirty="0" smtClean="0"/>
          </a:p>
          <a:p>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3</a:t>
            </a:fld>
            <a:endParaRPr lang="en-US"/>
          </a:p>
        </p:txBody>
      </p:sp>
    </p:spTree>
    <p:extLst>
      <p:ext uri="{BB962C8B-B14F-4D97-AF65-F5344CB8AC3E}">
        <p14:creationId xmlns:p14="http://schemas.microsoft.com/office/powerpoint/2010/main" val="214346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Heart Data: logistic estimation</a:t>
            </a:r>
          </a:p>
        </p:txBody>
      </p:sp>
      <p:sp>
        <p:nvSpPr>
          <p:cNvPr id="3" name="Content Placeholder 2"/>
          <p:cNvSpPr>
            <a:spLocks noGrp="1"/>
          </p:cNvSpPr>
          <p:nvPr>
            <p:ph idx="1"/>
          </p:nvPr>
        </p:nvSpPr>
        <p:spPr/>
        <p:txBody>
          <a:bodyPr/>
          <a:lstStyle/>
          <a:p>
            <a:r>
              <a:rPr lang="en-US" sz="2400" dirty="0"/>
              <a:t>We'd like to predict whether or not a person has a heart disease. And we'd like to make this prediction, for now, just based on the </a:t>
            </a:r>
            <a:r>
              <a:rPr lang="en-US" sz="2400" dirty="0" err="1"/>
              <a:t>MaxHR</a:t>
            </a:r>
            <a:r>
              <a:rPr lang="en-US" sz="2400" dirty="0"/>
              <a:t>.</a:t>
            </a:r>
          </a:p>
          <a:p>
            <a:endParaRPr lang="en-US" sz="2400" dirty="0"/>
          </a:p>
          <a:p>
            <a:r>
              <a:rPr lang="en-US" sz="2400" dirty="0"/>
              <a:t>	</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53719" y="2736274"/>
            <a:ext cx="5486400" cy="3657600"/>
          </a:xfrm>
          <a:prstGeom prst="rect">
            <a:avLst/>
          </a:prstGeom>
        </p:spPr>
      </p:pic>
    </p:spTree>
    <p:extLst>
      <p:ext uri="{BB962C8B-B14F-4D97-AF65-F5344CB8AC3E}">
        <p14:creationId xmlns:p14="http://schemas.microsoft.com/office/powerpoint/2010/main" val="175405618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Logistic Regression</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r>
                  <a:rPr lang="en-US" dirty="0"/>
                  <a:t>Logistic Regression addresses the problem of estimating a probability, </a:t>
                </a:r>
                <a14:m>
                  <m:oMath xmlns:m="http://schemas.openxmlformats.org/officeDocument/2006/math">
                    <m:r>
                      <a:rPr lang="en-US" i="1">
                        <a:latin typeface="Cambria Math" charset="0"/>
                      </a:rPr>
                      <m:t>𝑃</m:t>
                    </m:r>
                    <m:d>
                      <m:dPr>
                        <m:ctrlPr>
                          <a:rPr lang="en-US" i="1">
                            <a:latin typeface="Cambria Math" charset="0"/>
                          </a:rPr>
                        </m:ctrlPr>
                      </m:dPr>
                      <m:e>
                        <m:r>
                          <a:rPr lang="en-US" i="1">
                            <a:latin typeface="Cambria Math" charset="0"/>
                          </a:rPr>
                          <m:t>𝑦</m:t>
                        </m:r>
                        <m:r>
                          <a:rPr lang="en-US" i="1">
                            <a:latin typeface="Cambria Math" charset="0"/>
                          </a:rPr>
                          <m:t>=1</m:t>
                        </m:r>
                      </m:e>
                    </m:d>
                  </m:oMath>
                </a14:m>
                <a:r>
                  <a:rPr lang="en-US" dirty="0"/>
                  <a:t>, </a:t>
                </a:r>
                <a:r>
                  <a:rPr lang="en-US" dirty="0" smtClean="0"/>
                  <a:t>given an input </a:t>
                </a:r>
                <a:r>
                  <a:rPr lang="en-US" i="1" dirty="0" smtClean="0">
                    <a:latin typeface="Cambria Math" charset="0"/>
                    <a:ea typeface="Cambria Math" charset="0"/>
                    <a:cs typeface="Cambria Math" charset="0"/>
                  </a:rPr>
                  <a:t>X</a:t>
                </a:r>
                <a:r>
                  <a:rPr lang="en-US" dirty="0" smtClean="0"/>
                  <a:t>. </a:t>
                </a:r>
                <a:r>
                  <a:rPr lang="en-US" dirty="0"/>
                  <a:t>The logistic regression model uses a function, called the </a:t>
                </a:r>
                <a:r>
                  <a:rPr lang="en-US" b="1" i="1" dirty="0"/>
                  <a:t>logistic </a:t>
                </a:r>
                <a:r>
                  <a:rPr lang="en-US" dirty="0"/>
                  <a:t>function, to model </a:t>
                </a:r>
                <a14:m>
                  <m:oMath xmlns:m="http://schemas.openxmlformats.org/officeDocument/2006/math">
                    <m:r>
                      <a:rPr lang="en-US" i="1">
                        <a:latin typeface="Cambria Math" charset="0"/>
                      </a:rPr>
                      <m:t>𝑃</m:t>
                    </m:r>
                    <m:d>
                      <m:dPr>
                        <m:ctrlPr>
                          <a:rPr lang="en-US" i="1">
                            <a:latin typeface="Cambria Math" charset="0"/>
                          </a:rPr>
                        </m:ctrlPr>
                      </m:dPr>
                      <m:e>
                        <m:r>
                          <a:rPr lang="en-US" i="1">
                            <a:latin typeface="Cambria Math" charset="0"/>
                          </a:rPr>
                          <m:t>𝑦</m:t>
                        </m:r>
                        <m:r>
                          <a:rPr lang="en-US" i="1">
                            <a:latin typeface="Cambria Math" charset="0"/>
                          </a:rPr>
                          <m:t>=1</m:t>
                        </m:r>
                      </m:e>
                    </m:d>
                  </m:oMath>
                </a14:m>
                <a:r>
                  <a:rPr lang="en-US" dirty="0"/>
                  <a:t>:</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945" t="-2305" r="-1358"/>
                </a:stretch>
              </a:blipFill>
            </p:spPr>
            <p:txBody>
              <a:bodyPr/>
              <a:lstStyle/>
              <a:p>
                <a:r>
                  <a:rPr lang="en-US">
                    <a:noFill/>
                  </a:rPr>
                  <a:t> </a:t>
                </a:r>
              </a:p>
            </p:txBody>
          </p:sp>
        </mc:Fallback>
      </mc:AlternateContent>
      <p:pic>
        <p:nvPicPr>
          <p:cNvPr id="5" name="Picture 4"/>
          <p:cNvPicPr>
            <a:picLocks noChangeAspect="1"/>
          </p:cNvPicPr>
          <p:nvPr/>
        </p:nvPicPr>
        <p:blipFill>
          <a:blip r:embed="rId3"/>
          <a:stretch>
            <a:fillRect/>
          </a:stretch>
        </p:blipFill>
        <p:spPr>
          <a:xfrm>
            <a:off x="1545771" y="3971073"/>
            <a:ext cx="8636000" cy="1079500"/>
          </a:xfrm>
          <a:prstGeom prst="rect">
            <a:avLst/>
          </a:prstGeom>
        </p:spPr>
      </p:pic>
    </p:spTree>
    <p:extLst>
      <p:ext uri="{BB962C8B-B14F-4D97-AF65-F5344CB8AC3E}">
        <p14:creationId xmlns:p14="http://schemas.microsoft.com/office/powerpoint/2010/main" val="185884469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Logistic Regression</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833415" y="1177758"/>
                <a:ext cx="10574814" cy="2111143"/>
              </a:xfrm>
            </p:spPr>
            <p:txBody>
              <a:bodyPr/>
              <a:lstStyle/>
              <a:p>
                <a:pPr>
                  <a:spcAft>
                    <a:spcPts val="1200"/>
                  </a:spcAft>
                </a:pPr>
                <a:r>
                  <a:rPr lang="en-US" sz="2400" dirty="0" smtClean="0"/>
                  <a:t>As a result the model will predict </a:t>
                </a:r>
                <a14:m>
                  <m:oMath xmlns:m="http://schemas.openxmlformats.org/officeDocument/2006/math">
                    <m:r>
                      <a:rPr lang="en-US" sz="2400" i="1">
                        <a:latin typeface="Cambria Math" charset="0"/>
                      </a:rPr>
                      <m:t>𝑃</m:t>
                    </m:r>
                    <m:d>
                      <m:dPr>
                        <m:ctrlPr>
                          <a:rPr lang="en-US" sz="2400" i="1">
                            <a:latin typeface="Cambria Math" charset="0"/>
                          </a:rPr>
                        </m:ctrlPr>
                      </m:dPr>
                      <m:e>
                        <m:r>
                          <a:rPr lang="en-US" sz="2400" i="1">
                            <a:latin typeface="Cambria Math" charset="0"/>
                          </a:rPr>
                          <m:t>𝑦</m:t>
                        </m:r>
                        <m:r>
                          <a:rPr lang="en-US" sz="2400" i="1">
                            <a:latin typeface="Cambria Math" charset="0"/>
                          </a:rPr>
                          <m:t>=1</m:t>
                        </m:r>
                      </m:e>
                    </m:d>
                  </m:oMath>
                </a14:m>
                <a:r>
                  <a:rPr lang="en-US" sz="2400" dirty="0"/>
                  <a:t> with an </a:t>
                </a:r>
                <a14:m>
                  <m:oMath xmlns:m="http://schemas.openxmlformats.org/officeDocument/2006/math">
                    <m:r>
                      <a:rPr lang="en-US" sz="2400" b="0" i="1" smtClean="0">
                        <a:latin typeface="Cambria Math" charset="0"/>
                      </a:rPr>
                      <m:t>𝑆</m:t>
                    </m:r>
                  </m:oMath>
                </a14:m>
                <a:r>
                  <a:rPr lang="en-US" sz="2400" dirty="0"/>
                  <a:t>-shaped curve, which is the general shape of the logistic function. </a:t>
                </a:r>
              </a:p>
              <a:p>
                <a:pPr>
                  <a:spcAft>
                    <a:spcPts val="1200"/>
                  </a:spcAft>
                </a:pPr>
                <a14:m>
                  <m:oMath xmlns:m="http://schemas.openxmlformats.org/officeDocument/2006/math">
                    <m:sSub>
                      <m:sSubPr>
                        <m:ctrlPr>
                          <a:rPr lang="en-US" sz="2400" i="1" smtClean="0">
                            <a:latin typeface="Cambria Math" charset="0"/>
                            <a:ea typeface="Cambria Math" charset="0"/>
                            <a:cs typeface="Cambria Math" charset="0"/>
                          </a:rPr>
                        </m:ctrlPr>
                      </m:sSubPr>
                      <m:e>
                        <m:r>
                          <a:rPr lang="en-US" sz="2400" i="1" smtClean="0">
                            <a:latin typeface="Cambria Math" charset="0"/>
                            <a:ea typeface="Cambria Math" charset="0"/>
                            <a:cs typeface="Cambria Math" charset="0"/>
                          </a:rPr>
                          <m:t>𝛽</m:t>
                        </m:r>
                      </m:e>
                      <m:sub>
                        <m:r>
                          <a:rPr lang="en-US" sz="2400" b="0" i="1" smtClean="0">
                            <a:latin typeface="Cambria Math" charset="0"/>
                            <a:ea typeface="Cambria Math" charset="0"/>
                            <a:cs typeface="Cambria Math" charset="0"/>
                          </a:rPr>
                          <m:t>0</m:t>
                        </m:r>
                      </m:sub>
                    </m:sSub>
                  </m:oMath>
                </a14:m>
                <a:r>
                  <a:rPr lang="en-US" sz="2400" dirty="0"/>
                  <a:t> shifts the curve right or </a:t>
                </a:r>
                <a:r>
                  <a:rPr lang="en-US" sz="2400" dirty="0" smtClean="0"/>
                  <a:t>left by -</a:t>
                </a:r>
                <a14:m>
                  <m:oMath xmlns:m="http://schemas.openxmlformats.org/officeDocument/2006/math">
                    <m:f>
                      <m:fPr>
                        <m:ctrlPr>
                          <a:rPr lang="en-US" b="0" i="1" smtClean="0">
                            <a:latin typeface="Cambria Math" charset="0"/>
                            <a:ea typeface="Cambria Math" charset="0"/>
                            <a:cs typeface="Cambria Math" charset="0"/>
                          </a:rPr>
                        </m:ctrlPr>
                      </m:fPr>
                      <m:num>
                        <m:sSub>
                          <m:sSubPr>
                            <m:ctrlPr>
                              <a:rPr lang="en-US" i="1">
                                <a:latin typeface="Cambria Math" charset="0"/>
                                <a:ea typeface="Cambria Math" charset="0"/>
                                <a:cs typeface="Cambria Math" charset="0"/>
                              </a:rPr>
                            </m:ctrlPr>
                          </m:sSubPr>
                          <m:e>
                            <m:r>
                              <a:rPr lang="en-US" i="1">
                                <a:latin typeface="Cambria Math" charset="0"/>
                                <a:ea typeface="Cambria Math" charset="0"/>
                                <a:cs typeface="Cambria Math" charset="0"/>
                              </a:rPr>
                              <m:t>𝛽</m:t>
                            </m:r>
                          </m:e>
                          <m:sub>
                            <m:r>
                              <a:rPr lang="en-US" b="0" i="1" smtClean="0">
                                <a:latin typeface="Cambria Math" charset="0"/>
                                <a:ea typeface="Cambria Math" charset="0"/>
                                <a:cs typeface="Cambria Math" charset="0"/>
                              </a:rPr>
                              <m:t>0</m:t>
                            </m:r>
                          </m:sub>
                        </m:sSub>
                      </m:num>
                      <m:den>
                        <m:sSub>
                          <m:sSubPr>
                            <m:ctrlPr>
                              <a:rPr lang="en-US" b="0" i="1" smtClean="0">
                                <a:latin typeface="Cambria Math" charset="0"/>
                                <a:ea typeface="Cambria Math" charset="0"/>
                                <a:cs typeface="Cambria Math" charset="0"/>
                              </a:rPr>
                            </m:ctrlPr>
                          </m:sSubPr>
                          <m:e>
                            <m:r>
                              <a:rPr lang="en-US" b="0" i="1" smtClean="0">
                                <a:latin typeface="Cambria Math" charset="0"/>
                                <a:ea typeface="Cambria Math" charset="0"/>
                                <a:cs typeface="Cambria Math" charset="0"/>
                              </a:rPr>
                              <m:t>𝛽</m:t>
                            </m:r>
                          </m:e>
                          <m:sub>
                            <m:r>
                              <a:rPr lang="en-US" b="0" i="1" smtClean="0">
                                <a:latin typeface="Cambria Math" charset="0"/>
                                <a:ea typeface="Cambria Math" charset="0"/>
                                <a:cs typeface="Cambria Math" charset="0"/>
                              </a:rPr>
                              <m:t>1</m:t>
                            </m:r>
                          </m:sub>
                        </m:sSub>
                      </m:den>
                    </m:f>
                  </m:oMath>
                </a14:m>
                <a:r>
                  <a:rPr lang="en-US" sz="2400" dirty="0" smtClean="0"/>
                  <a:t>.</a:t>
                </a:r>
                <a:endParaRPr lang="en-US" sz="2400" dirty="0"/>
              </a:p>
              <a:p>
                <a:pPr>
                  <a:spcAft>
                    <a:spcPts val="1200"/>
                  </a:spcAft>
                </a:pPr>
                <a14:m>
                  <m:oMath xmlns:m="http://schemas.openxmlformats.org/officeDocument/2006/math">
                    <m:sSub>
                      <m:sSubPr>
                        <m:ctrlPr>
                          <a:rPr lang="en-US" sz="2400" i="1">
                            <a:latin typeface="Cambria Math" charset="0"/>
                            <a:ea typeface="Cambria Math" charset="0"/>
                            <a:cs typeface="Cambria Math" charset="0"/>
                          </a:rPr>
                        </m:ctrlPr>
                      </m:sSubPr>
                      <m:e>
                        <m:r>
                          <a:rPr lang="en-US" sz="2400" i="1">
                            <a:latin typeface="Cambria Math" charset="0"/>
                            <a:ea typeface="Cambria Math" charset="0"/>
                            <a:cs typeface="Cambria Math" charset="0"/>
                          </a:rPr>
                          <m:t>𝛽</m:t>
                        </m:r>
                      </m:e>
                      <m:sub>
                        <m:r>
                          <a:rPr lang="en-US" sz="2400" b="0" i="1" smtClean="0">
                            <a:latin typeface="Cambria Math" charset="0"/>
                            <a:ea typeface="Cambria Math" charset="0"/>
                            <a:cs typeface="Cambria Math" charset="0"/>
                          </a:rPr>
                          <m:t>1</m:t>
                        </m:r>
                      </m:sub>
                    </m:sSub>
                    <m:r>
                      <a:rPr lang="en-US" sz="2400" i="1">
                        <a:latin typeface="Cambria Math" charset="0"/>
                        <a:ea typeface="Cambria Math" charset="0"/>
                        <a:cs typeface="Cambria Math" charset="0"/>
                      </a:rPr>
                      <m:t> </m:t>
                    </m:r>
                  </m:oMath>
                </a14:m>
                <a:r>
                  <a:rPr lang="en-US" sz="2400" dirty="0"/>
                  <a:t>controls how steep the </a:t>
                </a:r>
                <a14:m>
                  <m:oMath xmlns:m="http://schemas.openxmlformats.org/officeDocument/2006/math">
                    <m:r>
                      <a:rPr lang="en-US" sz="2400" i="1">
                        <a:latin typeface="Cambria Math" charset="0"/>
                      </a:rPr>
                      <m:t>𝑆</m:t>
                    </m:r>
                  </m:oMath>
                </a14:m>
                <a:r>
                  <a:rPr lang="en-US" sz="2400" dirty="0"/>
                  <a:t>-shaped curve is. </a:t>
                </a:r>
              </a:p>
              <a:p>
                <a:pPr>
                  <a:spcAft>
                    <a:spcPts val="1200"/>
                  </a:spcAft>
                </a:pPr>
                <a:endParaRPr lang="en-US" sz="2400" dirty="0"/>
              </a:p>
              <a:p>
                <a:pPr>
                  <a:spcAft>
                    <a:spcPts val="1200"/>
                  </a:spcAft>
                </a:pPr>
                <a:r>
                  <a:rPr lang="en-US" sz="2400" dirty="0"/>
                  <a:t>Note: if </a:t>
                </a:r>
                <a14:m>
                  <m:oMath xmlns:m="http://schemas.openxmlformats.org/officeDocument/2006/math">
                    <m:sSub>
                      <m:sSubPr>
                        <m:ctrlPr>
                          <a:rPr lang="en-US" sz="2400" i="1">
                            <a:latin typeface="Cambria Math" charset="0"/>
                            <a:ea typeface="Cambria Math" charset="0"/>
                            <a:cs typeface="Cambria Math" charset="0"/>
                          </a:rPr>
                        </m:ctrlPr>
                      </m:sSubPr>
                      <m:e>
                        <m:r>
                          <a:rPr lang="en-US" sz="2400" i="1">
                            <a:latin typeface="Cambria Math" charset="0"/>
                            <a:ea typeface="Cambria Math" charset="0"/>
                            <a:cs typeface="Cambria Math" charset="0"/>
                          </a:rPr>
                          <m:t>𝛽</m:t>
                        </m:r>
                      </m:e>
                      <m:sub>
                        <m:r>
                          <a:rPr lang="en-US" sz="2400" i="1">
                            <a:latin typeface="Cambria Math" charset="0"/>
                            <a:ea typeface="Cambria Math" charset="0"/>
                            <a:cs typeface="Cambria Math" charset="0"/>
                          </a:rPr>
                          <m:t>1</m:t>
                        </m:r>
                      </m:sub>
                    </m:sSub>
                    <m:r>
                      <a:rPr lang="en-US" sz="2400" i="1">
                        <a:latin typeface="Cambria Math" charset="0"/>
                        <a:ea typeface="Cambria Math" charset="0"/>
                        <a:cs typeface="Cambria Math" charset="0"/>
                      </a:rPr>
                      <m:t> </m:t>
                    </m:r>
                  </m:oMath>
                </a14:m>
                <a:r>
                  <a:rPr lang="en-US" sz="2400" dirty="0"/>
                  <a:t>is positive, then the predicted </a:t>
                </a:r>
                <a14:m>
                  <m:oMath xmlns:m="http://schemas.openxmlformats.org/officeDocument/2006/math">
                    <m:r>
                      <a:rPr lang="en-US" sz="2400" i="1">
                        <a:latin typeface="Cambria Math" charset="0"/>
                      </a:rPr>
                      <m:t>𝑃</m:t>
                    </m:r>
                    <m:d>
                      <m:dPr>
                        <m:ctrlPr>
                          <a:rPr lang="en-US" sz="2400" i="1">
                            <a:latin typeface="Cambria Math" charset="0"/>
                          </a:rPr>
                        </m:ctrlPr>
                      </m:dPr>
                      <m:e>
                        <m:r>
                          <a:rPr lang="en-US" sz="2400" i="1">
                            <a:latin typeface="Cambria Math" charset="0"/>
                          </a:rPr>
                          <m:t>𝑦</m:t>
                        </m:r>
                        <m:r>
                          <a:rPr lang="en-US" sz="2400" i="1">
                            <a:latin typeface="Cambria Math" charset="0"/>
                          </a:rPr>
                          <m:t>=1</m:t>
                        </m:r>
                      </m:e>
                    </m:d>
                    <m:r>
                      <a:rPr lang="en-US" sz="2400" i="1">
                        <a:latin typeface="Cambria Math" charset="0"/>
                      </a:rPr>
                      <m:t> </m:t>
                    </m:r>
                  </m:oMath>
                </a14:m>
                <a:r>
                  <a:rPr lang="en-US" sz="2400" dirty="0"/>
                  <a:t>goes from zero for small values of </a:t>
                </a:r>
                <a14:m>
                  <m:oMath xmlns:m="http://schemas.openxmlformats.org/officeDocument/2006/math">
                    <m:r>
                      <a:rPr lang="en-US" sz="2400" b="0" i="1" smtClean="0">
                        <a:latin typeface="Cambria Math" charset="0"/>
                      </a:rPr>
                      <m:t>𝑋</m:t>
                    </m:r>
                    <m:r>
                      <a:rPr lang="en-US" sz="2400" i="1">
                        <a:latin typeface="Cambria Math" charset="0"/>
                      </a:rPr>
                      <m:t> </m:t>
                    </m:r>
                  </m:oMath>
                </a14:m>
                <a:r>
                  <a:rPr lang="en-US" sz="2400" dirty="0"/>
                  <a:t>to one for large values of </a:t>
                </a:r>
                <a14:m>
                  <m:oMath xmlns:m="http://schemas.openxmlformats.org/officeDocument/2006/math">
                    <m:r>
                      <a:rPr lang="en-US" sz="2400" i="1">
                        <a:latin typeface="Cambria Math" charset="0"/>
                      </a:rPr>
                      <m:t>𝑋</m:t>
                    </m:r>
                  </m:oMath>
                </a14:m>
                <a:r>
                  <a:rPr lang="en-US" sz="2400" dirty="0"/>
                  <a:t> and if </a:t>
                </a:r>
                <a14:m>
                  <m:oMath xmlns:m="http://schemas.openxmlformats.org/officeDocument/2006/math">
                    <m:sSub>
                      <m:sSubPr>
                        <m:ctrlPr>
                          <a:rPr lang="en-US" sz="2400" i="1">
                            <a:latin typeface="Cambria Math" charset="0"/>
                            <a:ea typeface="Cambria Math" charset="0"/>
                            <a:cs typeface="Cambria Math" charset="0"/>
                          </a:rPr>
                        </m:ctrlPr>
                      </m:sSubPr>
                      <m:e>
                        <m:r>
                          <a:rPr lang="en-US" sz="2400" i="1">
                            <a:latin typeface="Cambria Math" charset="0"/>
                            <a:ea typeface="Cambria Math" charset="0"/>
                            <a:cs typeface="Cambria Math" charset="0"/>
                          </a:rPr>
                          <m:t>𝛽</m:t>
                        </m:r>
                      </m:e>
                      <m:sub>
                        <m:r>
                          <a:rPr lang="en-US" sz="2400" i="1">
                            <a:latin typeface="Cambria Math" charset="0"/>
                            <a:ea typeface="Cambria Math" charset="0"/>
                            <a:cs typeface="Cambria Math" charset="0"/>
                          </a:rPr>
                          <m:t>1</m:t>
                        </m:r>
                      </m:sub>
                    </m:sSub>
                    <m:r>
                      <a:rPr lang="en-US" sz="2400" i="1">
                        <a:latin typeface="Cambria Math" charset="0"/>
                        <a:ea typeface="Cambria Math" charset="0"/>
                        <a:cs typeface="Cambria Math" charset="0"/>
                      </a:rPr>
                      <m:t> </m:t>
                    </m:r>
                  </m:oMath>
                </a14:m>
                <a:r>
                  <a:rPr lang="en-US" sz="2400" dirty="0"/>
                  <a:t>is negative, then has the </a:t>
                </a:r>
                <a14:m>
                  <m:oMath xmlns:m="http://schemas.openxmlformats.org/officeDocument/2006/math">
                    <m:r>
                      <a:rPr lang="en-US" sz="2400" i="1">
                        <a:latin typeface="Cambria Math" charset="0"/>
                      </a:rPr>
                      <m:t>𝑃</m:t>
                    </m:r>
                    <m:d>
                      <m:dPr>
                        <m:ctrlPr>
                          <a:rPr lang="en-US" sz="2400" i="1">
                            <a:latin typeface="Cambria Math" charset="0"/>
                          </a:rPr>
                        </m:ctrlPr>
                      </m:dPr>
                      <m:e>
                        <m:r>
                          <a:rPr lang="en-US" sz="2400" i="1">
                            <a:latin typeface="Cambria Math" charset="0"/>
                          </a:rPr>
                          <m:t>𝑦</m:t>
                        </m:r>
                        <m:r>
                          <a:rPr lang="en-US" sz="2400" i="1">
                            <a:latin typeface="Cambria Math" charset="0"/>
                          </a:rPr>
                          <m:t>=1</m:t>
                        </m:r>
                      </m:e>
                    </m:d>
                    <m:r>
                      <a:rPr lang="en-US" sz="2400" i="1">
                        <a:latin typeface="Cambria Math" charset="0"/>
                      </a:rPr>
                      <m:t> </m:t>
                    </m:r>
                  </m:oMath>
                </a14:m>
                <a:r>
                  <a:rPr lang="en-US" sz="2400" dirty="0"/>
                  <a:t>opposite association.</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833415" y="1177758"/>
                <a:ext cx="10574814" cy="2111143"/>
              </a:xfrm>
              <a:blipFill rotWithShape="0">
                <a:blip r:embed="rId2"/>
                <a:stretch>
                  <a:fillRect l="-923" t="-2305" r="-577" b="-126513"/>
                </a:stretch>
              </a:blipFill>
            </p:spPr>
            <p:txBody>
              <a:bodyPr/>
              <a:lstStyle/>
              <a:p>
                <a:r>
                  <a:rPr lang="en-US">
                    <a:noFill/>
                  </a:rPr>
                  <a:t> </a:t>
                </a:r>
              </a:p>
            </p:txBody>
          </p:sp>
        </mc:Fallback>
      </mc:AlternateContent>
    </p:spTree>
    <p:extLst>
      <p:ext uri="{BB962C8B-B14F-4D97-AF65-F5344CB8AC3E}">
        <p14:creationId xmlns:p14="http://schemas.microsoft.com/office/powerpoint/2010/main" val="1070911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Logistic Regression</a:t>
            </a:r>
          </a:p>
        </p:txBody>
      </p:sp>
      <p:pic>
        <p:nvPicPr>
          <p:cNvPr id="8" name="Picture 7"/>
          <p:cNvPicPr>
            <a:picLocks noChangeAspect="1"/>
          </p:cNvPicPr>
          <p:nvPr/>
        </p:nvPicPr>
        <p:blipFill>
          <a:blip r:embed="rId2"/>
          <a:stretch>
            <a:fillRect/>
          </a:stretch>
        </p:blipFill>
        <p:spPr>
          <a:xfrm>
            <a:off x="4075886" y="1187137"/>
            <a:ext cx="4240800" cy="750671"/>
          </a:xfrm>
          <a:prstGeom prst="rect">
            <a:avLst/>
          </a:prstGeom>
          <a:ln w="19050">
            <a:solidFill>
              <a:schemeClr val="tx1">
                <a:lumMod val="75000"/>
                <a:lumOff val="25000"/>
              </a:schemeClr>
            </a:solidFill>
          </a:ln>
          <a:effectLst/>
        </p:spPr>
      </p:pic>
      <p:pic>
        <p:nvPicPr>
          <p:cNvPr id="10" name="Content Placeholder 9"/>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179536" y="2141138"/>
            <a:ext cx="6011212" cy="4007476"/>
          </a:xfrm>
        </p:spPr>
      </p:pic>
    </p:spTree>
    <p:extLst>
      <p:ext uri="{BB962C8B-B14F-4D97-AF65-F5344CB8AC3E}">
        <p14:creationId xmlns:p14="http://schemas.microsoft.com/office/powerpoint/2010/main" val="174696991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Logistic Regression</a:t>
            </a:r>
          </a:p>
        </p:txBody>
      </p:sp>
      <p:pic>
        <p:nvPicPr>
          <p:cNvPr id="8" name="Picture 7"/>
          <p:cNvPicPr>
            <a:picLocks noChangeAspect="1"/>
          </p:cNvPicPr>
          <p:nvPr/>
        </p:nvPicPr>
        <p:blipFill>
          <a:blip r:embed="rId2"/>
          <a:stretch>
            <a:fillRect/>
          </a:stretch>
        </p:blipFill>
        <p:spPr>
          <a:xfrm>
            <a:off x="4075886" y="1187137"/>
            <a:ext cx="4240800" cy="750671"/>
          </a:xfrm>
          <a:prstGeom prst="rect">
            <a:avLst/>
          </a:prstGeom>
          <a:ln w="19050">
            <a:solidFill>
              <a:schemeClr val="tx1">
                <a:lumMod val="75000"/>
                <a:lumOff val="25000"/>
              </a:schemeClr>
            </a:solidFill>
          </a:ln>
          <a:effectLst/>
        </p:spPr>
      </p:pic>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192483" y="2141138"/>
            <a:ext cx="6007606" cy="4005072"/>
          </a:xfrm>
        </p:spPr>
      </p:pic>
    </p:spTree>
    <p:extLst>
      <p:ext uri="{BB962C8B-B14F-4D97-AF65-F5344CB8AC3E}">
        <p14:creationId xmlns:p14="http://schemas.microsoft.com/office/powerpoint/2010/main" val="92687239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Estimating the coefficients for Logistic Regression </a:t>
            </a:r>
            <a:endParaRPr lang="en-US" dirty="0"/>
          </a:p>
        </p:txBody>
      </p:sp>
      <p:sp>
        <p:nvSpPr>
          <p:cNvPr id="3" name="TextBox 2"/>
          <p:cNvSpPr txBox="1"/>
          <p:nvPr/>
        </p:nvSpPr>
        <p:spPr>
          <a:xfrm>
            <a:off x="971812" y="1133409"/>
            <a:ext cx="7611379" cy="830997"/>
          </a:xfrm>
          <a:prstGeom prst="rect">
            <a:avLst/>
          </a:prstGeom>
          <a:noFill/>
        </p:spPr>
        <p:txBody>
          <a:bodyPr wrap="none" rtlCol="0">
            <a:spAutoFit/>
          </a:bodyPr>
          <a:lstStyle/>
          <a:p>
            <a:r>
              <a:rPr lang="en-US" sz="2400" dirty="0" smtClean="0">
                <a:latin typeface="Karla" charset="0"/>
                <a:ea typeface="Karla" charset="0"/>
                <a:cs typeface="Karla" charset="0"/>
              </a:rPr>
              <a:t>Find the coefficients that minimize the loss function</a:t>
            </a:r>
          </a:p>
          <a:p>
            <a:r>
              <a:rPr lang="en-US" sz="2400" dirty="0" smtClean="0">
                <a:latin typeface="Karla" charset="0"/>
                <a:ea typeface="Karla" charset="0"/>
                <a:cs typeface="Karla" charset="0"/>
              </a:rPr>
              <a:t> </a:t>
            </a:r>
            <a:endParaRPr lang="en-US" sz="2400" dirty="0">
              <a:latin typeface="Karla" charset="0"/>
              <a:ea typeface="Karla" charset="0"/>
              <a:cs typeface="Karla" charset="0"/>
            </a:endParaRPr>
          </a:p>
        </p:txBody>
      </p:sp>
      <mc:AlternateContent xmlns:mc="http://schemas.openxmlformats.org/markup-compatibility/2006">
        <mc:Choice xmlns:a14="http://schemas.microsoft.com/office/drawing/2010/main" Requires="a14">
          <p:sp>
            <p:nvSpPr>
              <p:cNvPr id="4" name="Rectangle 3"/>
              <p:cNvSpPr/>
              <p:nvPr/>
            </p:nvSpPr>
            <p:spPr>
              <a:xfrm>
                <a:off x="2724692" y="1739119"/>
                <a:ext cx="6742615" cy="988540"/>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en-US" sz="2400" b="0" i="1" smtClean="0">
                          <a:latin typeface="Cambria Math" charset="0"/>
                        </a:rPr>
                        <m:t>ℒ</m:t>
                      </m:r>
                      <m:r>
                        <a:rPr lang="en-US" sz="2400" b="0" i="1" smtClean="0">
                          <a:latin typeface="Cambria Math" charset="0"/>
                        </a:rPr>
                        <m:t>(</m:t>
                      </m:r>
                      <m:sSub>
                        <m:sSubPr>
                          <m:ctrlPr>
                            <a:rPr lang="en-US" sz="2400" b="0" i="1" smtClean="0">
                              <a:latin typeface="Cambria Math" charset="0"/>
                            </a:rPr>
                          </m:ctrlPr>
                        </m:sSubPr>
                        <m:e>
                          <m:r>
                            <a:rPr lang="en-US" sz="2400" b="0" i="1" smtClean="0">
                              <a:latin typeface="Cambria Math" charset="0"/>
                            </a:rPr>
                            <m:t>𝛽</m:t>
                          </m:r>
                        </m:e>
                        <m:sub>
                          <m:r>
                            <a:rPr lang="en-US" sz="2400" b="0" i="1" smtClean="0">
                              <a:latin typeface="Cambria Math" charset="0"/>
                            </a:rPr>
                            <m:t>0</m:t>
                          </m:r>
                        </m:sub>
                      </m:sSub>
                      <m:r>
                        <a:rPr lang="en-US" sz="2400" b="0" i="1" smtClean="0">
                          <a:latin typeface="Cambria Math" charset="0"/>
                        </a:rPr>
                        <m:t>, </m:t>
                      </m:r>
                      <m:sSub>
                        <m:sSubPr>
                          <m:ctrlPr>
                            <a:rPr lang="en-US" sz="2400" b="0" i="1" smtClean="0">
                              <a:latin typeface="Cambria Math" charset="0"/>
                            </a:rPr>
                          </m:ctrlPr>
                        </m:sSubPr>
                        <m:e>
                          <m:r>
                            <a:rPr lang="en-US" sz="2400" b="0" i="1" smtClean="0">
                              <a:latin typeface="Cambria Math" charset="0"/>
                            </a:rPr>
                            <m:t>𝛽</m:t>
                          </m:r>
                        </m:e>
                        <m:sub>
                          <m:r>
                            <a:rPr lang="en-US" sz="2400" b="0" i="1" smtClean="0">
                              <a:latin typeface="Cambria Math" charset="0"/>
                            </a:rPr>
                            <m:t>1</m:t>
                          </m:r>
                        </m:sub>
                      </m:sSub>
                      <m:r>
                        <a:rPr lang="en-US" sz="2400" b="0" i="1" smtClean="0">
                          <a:latin typeface="Cambria Math" charset="0"/>
                        </a:rPr>
                        <m:t>)= </m:t>
                      </m:r>
                      <m:r>
                        <a:rPr lang="en-US" sz="2400" i="1">
                          <a:latin typeface="Cambria Math" charset="0"/>
                        </a:rPr>
                        <m:t>−</m:t>
                      </m:r>
                      <m:nary>
                        <m:naryPr>
                          <m:chr m:val="∑"/>
                          <m:supHide m:val="on"/>
                          <m:ctrlPr>
                            <a:rPr lang="en-US" sz="2400" i="1">
                              <a:latin typeface="Cambria Math" charset="0"/>
                            </a:rPr>
                          </m:ctrlPr>
                        </m:naryPr>
                        <m:sub>
                          <m:r>
                            <a:rPr lang="en-US" sz="2400" i="1">
                              <a:latin typeface="Cambria Math" charset="0"/>
                            </a:rPr>
                            <m:t>𝑖</m:t>
                          </m:r>
                        </m:sub>
                        <m:sup/>
                        <m:e>
                          <m:r>
                            <a:rPr lang="en-US" sz="2400" i="1">
                              <a:latin typeface="Cambria Math" charset="0"/>
                            </a:rPr>
                            <m:t>[</m:t>
                          </m:r>
                          <m:sSub>
                            <m:sSubPr>
                              <m:ctrlPr>
                                <a:rPr lang="en-US" sz="2400" i="1">
                                  <a:latin typeface="Cambria Math" charset="0"/>
                                </a:rPr>
                              </m:ctrlPr>
                            </m:sSubPr>
                            <m:e>
                              <m:r>
                                <a:rPr lang="en-US" sz="2400" i="1">
                                  <a:latin typeface="Cambria Math" charset="0"/>
                                </a:rPr>
                                <m:t>𝑦</m:t>
                              </m:r>
                            </m:e>
                            <m:sub>
                              <m:r>
                                <a:rPr lang="en-US" sz="2400" i="1">
                                  <a:latin typeface="Cambria Math" charset="0"/>
                                </a:rPr>
                                <m:t>𝑖</m:t>
                              </m:r>
                            </m:sub>
                          </m:sSub>
                          <m:func>
                            <m:funcPr>
                              <m:ctrlPr>
                                <a:rPr lang="en-US" sz="2400" i="1">
                                  <a:latin typeface="Cambria Math" charset="0"/>
                                </a:rPr>
                              </m:ctrlPr>
                            </m:funcPr>
                            <m:fName>
                              <m:r>
                                <m:rPr>
                                  <m:sty m:val="p"/>
                                </m:rPr>
                                <a:rPr lang="en-US" sz="2400">
                                  <a:latin typeface="Cambria Math" charset="0"/>
                                </a:rPr>
                                <m:t>log</m:t>
                              </m:r>
                            </m:fName>
                            <m:e>
                              <m:sSub>
                                <m:sSubPr>
                                  <m:ctrlPr>
                                    <a:rPr lang="en-US" sz="2400" i="1">
                                      <a:latin typeface="Cambria Math" charset="0"/>
                                    </a:rPr>
                                  </m:ctrlPr>
                                </m:sSubPr>
                                <m:e>
                                  <m:r>
                                    <a:rPr lang="en-US" sz="2400" i="1">
                                      <a:latin typeface="Cambria Math" charset="0"/>
                                    </a:rPr>
                                    <m:t>𝑝</m:t>
                                  </m:r>
                                </m:e>
                                <m:sub>
                                  <m:r>
                                    <a:rPr lang="en-US" sz="2400" i="1">
                                      <a:latin typeface="Cambria Math" charset="0"/>
                                    </a:rPr>
                                    <m:t>𝑖</m:t>
                                  </m:r>
                                </m:sub>
                              </m:sSub>
                              <m:r>
                                <a:rPr lang="en-US" sz="2400" i="1">
                                  <a:latin typeface="Cambria Math" charset="0"/>
                                </a:rPr>
                                <m:t>+</m:t>
                              </m:r>
                              <m:d>
                                <m:dPr>
                                  <m:ctrlPr>
                                    <a:rPr lang="en-US" sz="2400" i="1">
                                      <a:latin typeface="Cambria Math" charset="0"/>
                                    </a:rPr>
                                  </m:ctrlPr>
                                </m:dPr>
                                <m:e>
                                  <m:r>
                                    <a:rPr lang="en-US" sz="2400" i="1">
                                      <a:latin typeface="Cambria Math" charset="0"/>
                                    </a:rPr>
                                    <m:t>1−</m:t>
                                  </m:r>
                                  <m:sSub>
                                    <m:sSubPr>
                                      <m:ctrlPr>
                                        <a:rPr lang="en-US" sz="2400" i="1">
                                          <a:latin typeface="Cambria Math" charset="0"/>
                                        </a:rPr>
                                      </m:ctrlPr>
                                    </m:sSubPr>
                                    <m:e>
                                      <m:r>
                                        <a:rPr lang="en-US" sz="2400" i="1">
                                          <a:latin typeface="Cambria Math" charset="0"/>
                                        </a:rPr>
                                        <m:t>𝑦</m:t>
                                      </m:r>
                                    </m:e>
                                    <m:sub>
                                      <m:r>
                                        <a:rPr lang="en-US" sz="2400" i="1">
                                          <a:latin typeface="Cambria Math" charset="0"/>
                                        </a:rPr>
                                        <m:t>𝑖</m:t>
                                      </m:r>
                                    </m:sub>
                                  </m:sSub>
                                </m:e>
                              </m:d>
                              <m:func>
                                <m:funcPr>
                                  <m:ctrlPr>
                                    <a:rPr lang="en-US" sz="2400" i="1">
                                      <a:latin typeface="Cambria Math" charset="0"/>
                                    </a:rPr>
                                  </m:ctrlPr>
                                </m:funcPr>
                                <m:fName>
                                  <m:r>
                                    <m:rPr>
                                      <m:sty m:val="p"/>
                                    </m:rPr>
                                    <a:rPr lang="en-US" sz="2400">
                                      <a:latin typeface="Cambria Math" charset="0"/>
                                    </a:rPr>
                                    <m:t>log</m:t>
                                  </m:r>
                                </m:fName>
                                <m:e>
                                  <m:r>
                                    <a:rPr lang="en-US" sz="2400" i="1">
                                      <a:latin typeface="Cambria Math" charset="0"/>
                                    </a:rPr>
                                    <m:t>(1−</m:t>
                                  </m:r>
                                  <m:sSub>
                                    <m:sSubPr>
                                      <m:ctrlPr>
                                        <a:rPr lang="en-US" sz="2400" i="1">
                                          <a:latin typeface="Cambria Math" charset="0"/>
                                        </a:rPr>
                                      </m:ctrlPr>
                                    </m:sSubPr>
                                    <m:e>
                                      <m:r>
                                        <a:rPr lang="en-US" sz="2400" i="1">
                                          <a:latin typeface="Cambria Math" charset="0"/>
                                        </a:rPr>
                                        <m:t>𝑝</m:t>
                                      </m:r>
                                    </m:e>
                                    <m:sub>
                                      <m:r>
                                        <a:rPr lang="en-US" sz="2400" i="1">
                                          <a:latin typeface="Cambria Math" charset="0"/>
                                        </a:rPr>
                                        <m:t>𝑖</m:t>
                                      </m:r>
                                    </m:sub>
                                  </m:sSub>
                                  <m:r>
                                    <a:rPr lang="en-US" sz="2400" i="1">
                                      <a:latin typeface="Cambria Math" charset="0"/>
                                    </a:rPr>
                                    <m:t>)</m:t>
                                  </m:r>
                                  <m:r>
                                    <a:rPr lang="en-US" sz="2400" i="1">
                                      <a:latin typeface="Cambria Math" charset="0"/>
                                    </a:rPr>
                                    <m:t>]</m:t>
                                  </m:r>
                                </m:e>
                              </m:func>
                            </m:e>
                          </m:func>
                        </m:e>
                      </m:nary>
                    </m:oMath>
                  </m:oMathPara>
                </a14:m>
                <a:endParaRPr lang="en-US" sz="2400" dirty="0"/>
              </a:p>
            </p:txBody>
          </p:sp>
        </mc:Choice>
        <mc:Fallback>
          <p:sp>
            <p:nvSpPr>
              <p:cNvPr id="4" name="Rectangle 3"/>
              <p:cNvSpPr>
                <a:spLocks noRot="1" noChangeAspect="1" noMove="1" noResize="1" noEditPoints="1" noAdjustHandles="1" noChangeArrowheads="1" noChangeShapeType="1" noTextEdit="1"/>
              </p:cNvSpPr>
              <p:nvPr/>
            </p:nvSpPr>
            <p:spPr>
              <a:xfrm>
                <a:off x="2724692" y="1739119"/>
                <a:ext cx="6742615" cy="988540"/>
              </a:xfrm>
              <a:prstGeom prst="rect">
                <a:avLst/>
              </a:prstGeom>
              <a:blipFill rotWithShape="0">
                <a:blip r:embed="rId2"/>
                <a:stretch>
                  <a:fillRect/>
                </a:stretch>
              </a:blipFill>
            </p:spPr>
            <p:txBody>
              <a:bodyPr/>
              <a:lstStyle/>
              <a:p>
                <a:r>
                  <a:rPr lang="en-US">
                    <a:noFill/>
                  </a:rPr>
                  <a:t> </a:t>
                </a:r>
              </a:p>
            </p:txBody>
          </p:sp>
        </mc:Fallback>
      </mc:AlternateContent>
      <p:sp>
        <p:nvSpPr>
          <p:cNvPr id="6" name="TextBox 5"/>
          <p:cNvSpPr txBox="1"/>
          <p:nvPr/>
        </p:nvSpPr>
        <p:spPr>
          <a:xfrm>
            <a:off x="971812" y="3061252"/>
            <a:ext cx="10478066" cy="1569660"/>
          </a:xfrm>
          <a:prstGeom prst="rect">
            <a:avLst/>
          </a:prstGeom>
          <a:noFill/>
        </p:spPr>
        <p:txBody>
          <a:bodyPr wrap="square" rtlCol="0">
            <a:spAutoFit/>
          </a:bodyPr>
          <a:lstStyle/>
          <a:p>
            <a:r>
              <a:rPr lang="en-US" sz="2400" dirty="0">
                <a:solidFill>
                  <a:schemeClr val="tx1">
                    <a:lumMod val="75000"/>
                    <a:lumOff val="25000"/>
                  </a:schemeClr>
                </a:solidFill>
              </a:rPr>
              <a:t>There are various ways to fit a logistic model to this data set in Python. The most straightforward in </a:t>
            </a:r>
            <a:r>
              <a:rPr lang="en-US" sz="2400" dirty="0" err="1">
                <a:solidFill>
                  <a:schemeClr val="tx1">
                    <a:lumMod val="75000"/>
                    <a:lumOff val="25000"/>
                  </a:schemeClr>
                </a:solidFill>
                <a:latin typeface="Courier" charset="0"/>
                <a:ea typeface="Courier" charset="0"/>
                <a:cs typeface="Courier" charset="0"/>
              </a:rPr>
              <a:t>sklearn</a:t>
            </a:r>
            <a:r>
              <a:rPr lang="en-US" sz="2400" dirty="0">
                <a:solidFill>
                  <a:schemeClr val="tx1">
                    <a:lumMod val="75000"/>
                    <a:lumOff val="25000"/>
                  </a:schemeClr>
                </a:solidFill>
              </a:rPr>
              <a:t> is via  </a:t>
            </a:r>
            <a:r>
              <a:rPr lang="en-US" sz="2400" dirty="0" err="1">
                <a:solidFill>
                  <a:schemeClr val="tx1">
                    <a:lumMod val="75000"/>
                    <a:lumOff val="25000"/>
                  </a:schemeClr>
                </a:solidFill>
                <a:latin typeface="Courier" charset="0"/>
                <a:ea typeface="Courier" charset="0"/>
                <a:cs typeface="Courier" charset="0"/>
              </a:rPr>
              <a:t>linear_model.LogisticRegression</a:t>
            </a:r>
            <a:r>
              <a:rPr lang="en-US" sz="2400" dirty="0">
                <a:solidFill>
                  <a:schemeClr val="tx1">
                    <a:lumMod val="75000"/>
                    <a:lumOff val="25000"/>
                  </a:schemeClr>
                </a:solidFill>
              </a:rPr>
              <a:t>.  A little bit of preprocessing work may need to be done first.	</a:t>
            </a:r>
          </a:p>
          <a:p>
            <a:r>
              <a:rPr lang="en-US" sz="2400" dirty="0" smtClean="0">
                <a:solidFill>
                  <a:schemeClr val="tx1">
                    <a:lumMod val="75000"/>
                    <a:lumOff val="25000"/>
                  </a:schemeClr>
                </a:solidFill>
                <a:latin typeface="Karla" charset="0"/>
                <a:ea typeface="Karla" charset="0"/>
                <a:cs typeface="Karla" charset="0"/>
              </a:rPr>
              <a:t> </a:t>
            </a:r>
            <a:endParaRPr lang="en-US" sz="2400" dirty="0">
              <a:solidFill>
                <a:schemeClr val="tx1">
                  <a:lumMod val="75000"/>
                  <a:lumOff val="25000"/>
                </a:schemeClr>
              </a:solidFill>
              <a:latin typeface="Karla" charset="0"/>
              <a:ea typeface="Karla" charset="0"/>
              <a:cs typeface="Karla" charset="0"/>
            </a:endParaRPr>
          </a:p>
        </p:txBody>
      </p:sp>
      <p:pic>
        <p:nvPicPr>
          <p:cNvPr id="9" name="Picture 8"/>
          <p:cNvPicPr>
            <a:picLocks noChangeAspect="1"/>
          </p:cNvPicPr>
          <p:nvPr/>
        </p:nvPicPr>
        <p:blipFill>
          <a:blip r:embed="rId3"/>
          <a:stretch>
            <a:fillRect/>
          </a:stretch>
        </p:blipFill>
        <p:spPr>
          <a:xfrm>
            <a:off x="469245" y="1868558"/>
            <a:ext cx="11531782" cy="4847756"/>
          </a:xfrm>
          <a:prstGeom prst="rect">
            <a:avLst/>
          </a:prstGeom>
        </p:spPr>
      </p:pic>
    </p:spTree>
    <p:extLst>
      <p:ext uri="{BB962C8B-B14F-4D97-AF65-F5344CB8AC3E}">
        <p14:creationId xmlns:p14="http://schemas.microsoft.com/office/powerpoint/2010/main" val="1268443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Estimating the coefficients for Logistic Regression </a:t>
            </a:r>
            <a:endParaRPr lang="en-US" dirty="0"/>
          </a:p>
        </p:txBody>
      </p:sp>
      <p:sp>
        <p:nvSpPr>
          <p:cNvPr id="3" name="TextBox 2"/>
          <p:cNvSpPr txBox="1"/>
          <p:nvPr/>
        </p:nvSpPr>
        <p:spPr>
          <a:xfrm>
            <a:off x="971812" y="1133409"/>
            <a:ext cx="7611379" cy="830997"/>
          </a:xfrm>
          <a:prstGeom prst="rect">
            <a:avLst/>
          </a:prstGeom>
          <a:noFill/>
        </p:spPr>
        <p:txBody>
          <a:bodyPr wrap="none" rtlCol="0">
            <a:spAutoFit/>
          </a:bodyPr>
          <a:lstStyle/>
          <a:p>
            <a:r>
              <a:rPr lang="en-US" sz="2400" dirty="0" smtClean="0">
                <a:latin typeface="Karla" charset="0"/>
                <a:ea typeface="Karla" charset="0"/>
                <a:cs typeface="Karla" charset="0"/>
              </a:rPr>
              <a:t>Find the coefficients that minimize the loss function</a:t>
            </a:r>
          </a:p>
          <a:p>
            <a:r>
              <a:rPr lang="en-US" sz="2400" dirty="0" smtClean="0">
                <a:latin typeface="Karla" charset="0"/>
                <a:ea typeface="Karla" charset="0"/>
                <a:cs typeface="Karla" charset="0"/>
              </a:rPr>
              <a:t> </a:t>
            </a:r>
            <a:endParaRPr lang="en-US" sz="2400" dirty="0">
              <a:latin typeface="Karla" charset="0"/>
              <a:ea typeface="Karla" charset="0"/>
              <a:cs typeface="Karla" charset="0"/>
            </a:endParaRPr>
          </a:p>
        </p:txBody>
      </p:sp>
      <mc:AlternateContent xmlns:mc="http://schemas.openxmlformats.org/markup-compatibility/2006">
        <mc:Choice xmlns:a14="http://schemas.microsoft.com/office/drawing/2010/main" Requires="a14">
          <p:sp>
            <p:nvSpPr>
              <p:cNvPr id="4" name="Rectangle 3"/>
              <p:cNvSpPr/>
              <p:nvPr/>
            </p:nvSpPr>
            <p:spPr>
              <a:xfrm>
                <a:off x="2724692" y="1739119"/>
                <a:ext cx="6742615" cy="988540"/>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en-US" sz="2400" b="0" i="1" smtClean="0">
                          <a:latin typeface="Cambria Math" charset="0"/>
                        </a:rPr>
                        <m:t>ℒ</m:t>
                      </m:r>
                      <m:r>
                        <a:rPr lang="en-US" sz="2400" b="0" i="1" smtClean="0">
                          <a:latin typeface="Cambria Math" charset="0"/>
                        </a:rPr>
                        <m:t>(</m:t>
                      </m:r>
                      <m:sSub>
                        <m:sSubPr>
                          <m:ctrlPr>
                            <a:rPr lang="en-US" sz="2400" b="0" i="1" smtClean="0">
                              <a:latin typeface="Cambria Math" charset="0"/>
                            </a:rPr>
                          </m:ctrlPr>
                        </m:sSubPr>
                        <m:e>
                          <m:r>
                            <a:rPr lang="en-US" sz="2400" b="0" i="1" smtClean="0">
                              <a:latin typeface="Cambria Math" charset="0"/>
                            </a:rPr>
                            <m:t>𝛽</m:t>
                          </m:r>
                        </m:e>
                        <m:sub>
                          <m:r>
                            <a:rPr lang="en-US" sz="2400" b="0" i="1" smtClean="0">
                              <a:latin typeface="Cambria Math" charset="0"/>
                            </a:rPr>
                            <m:t>0</m:t>
                          </m:r>
                        </m:sub>
                      </m:sSub>
                      <m:r>
                        <a:rPr lang="en-US" sz="2400" b="0" i="1" smtClean="0">
                          <a:latin typeface="Cambria Math" charset="0"/>
                        </a:rPr>
                        <m:t>, </m:t>
                      </m:r>
                      <m:sSub>
                        <m:sSubPr>
                          <m:ctrlPr>
                            <a:rPr lang="en-US" sz="2400" b="0" i="1" smtClean="0">
                              <a:latin typeface="Cambria Math" charset="0"/>
                            </a:rPr>
                          </m:ctrlPr>
                        </m:sSubPr>
                        <m:e>
                          <m:r>
                            <a:rPr lang="en-US" sz="2400" b="0" i="1" smtClean="0">
                              <a:latin typeface="Cambria Math" charset="0"/>
                            </a:rPr>
                            <m:t>𝛽</m:t>
                          </m:r>
                        </m:e>
                        <m:sub>
                          <m:r>
                            <a:rPr lang="en-US" sz="2400" b="0" i="1" smtClean="0">
                              <a:latin typeface="Cambria Math" charset="0"/>
                            </a:rPr>
                            <m:t>1</m:t>
                          </m:r>
                        </m:sub>
                      </m:sSub>
                      <m:r>
                        <a:rPr lang="en-US" sz="2400" b="0" i="1" smtClean="0">
                          <a:latin typeface="Cambria Math" charset="0"/>
                        </a:rPr>
                        <m:t>)= </m:t>
                      </m:r>
                      <m:r>
                        <a:rPr lang="en-US" sz="2400" i="1">
                          <a:latin typeface="Cambria Math" charset="0"/>
                        </a:rPr>
                        <m:t>−</m:t>
                      </m:r>
                      <m:nary>
                        <m:naryPr>
                          <m:chr m:val="∑"/>
                          <m:supHide m:val="on"/>
                          <m:ctrlPr>
                            <a:rPr lang="en-US" sz="2400" i="1">
                              <a:latin typeface="Cambria Math" charset="0"/>
                            </a:rPr>
                          </m:ctrlPr>
                        </m:naryPr>
                        <m:sub>
                          <m:r>
                            <a:rPr lang="en-US" sz="2400" i="1">
                              <a:latin typeface="Cambria Math" charset="0"/>
                            </a:rPr>
                            <m:t>𝑖</m:t>
                          </m:r>
                        </m:sub>
                        <m:sup/>
                        <m:e>
                          <m:r>
                            <a:rPr lang="en-US" sz="2400" i="1">
                              <a:latin typeface="Cambria Math" charset="0"/>
                            </a:rPr>
                            <m:t>[</m:t>
                          </m:r>
                          <m:sSub>
                            <m:sSubPr>
                              <m:ctrlPr>
                                <a:rPr lang="en-US" sz="2400" i="1">
                                  <a:latin typeface="Cambria Math" charset="0"/>
                                </a:rPr>
                              </m:ctrlPr>
                            </m:sSubPr>
                            <m:e>
                              <m:r>
                                <a:rPr lang="en-US" sz="2400" i="1">
                                  <a:latin typeface="Cambria Math" charset="0"/>
                                </a:rPr>
                                <m:t>𝑦</m:t>
                              </m:r>
                            </m:e>
                            <m:sub>
                              <m:r>
                                <a:rPr lang="en-US" sz="2400" i="1">
                                  <a:latin typeface="Cambria Math" charset="0"/>
                                </a:rPr>
                                <m:t>𝑖</m:t>
                              </m:r>
                            </m:sub>
                          </m:sSub>
                          <m:func>
                            <m:funcPr>
                              <m:ctrlPr>
                                <a:rPr lang="en-US" sz="2400" i="1">
                                  <a:latin typeface="Cambria Math" charset="0"/>
                                </a:rPr>
                              </m:ctrlPr>
                            </m:funcPr>
                            <m:fName>
                              <m:r>
                                <m:rPr>
                                  <m:sty m:val="p"/>
                                </m:rPr>
                                <a:rPr lang="en-US" sz="2400">
                                  <a:latin typeface="Cambria Math" charset="0"/>
                                </a:rPr>
                                <m:t>log</m:t>
                              </m:r>
                            </m:fName>
                            <m:e>
                              <m:sSub>
                                <m:sSubPr>
                                  <m:ctrlPr>
                                    <a:rPr lang="en-US" sz="2400" i="1">
                                      <a:latin typeface="Cambria Math" charset="0"/>
                                    </a:rPr>
                                  </m:ctrlPr>
                                </m:sSubPr>
                                <m:e>
                                  <m:r>
                                    <a:rPr lang="en-US" sz="2400" i="1">
                                      <a:latin typeface="Cambria Math" charset="0"/>
                                    </a:rPr>
                                    <m:t>𝑝</m:t>
                                  </m:r>
                                </m:e>
                                <m:sub>
                                  <m:r>
                                    <a:rPr lang="en-US" sz="2400" i="1">
                                      <a:latin typeface="Cambria Math" charset="0"/>
                                    </a:rPr>
                                    <m:t>𝑖</m:t>
                                  </m:r>
                                </m:sub>
                              </m:sSub>
                              <m:r>
                                <a:rPr lang="en-US" sz="2400" i="1">
                                  <a:latin typeface="Cambria Math" charset="0"/>
                                </a:rPr>
                                <m:t>+</m:t>
                              </m:r>
                              <m:d>
                                <m:dPr>
                                  <m:ctrlPr>
                                    <a:rPr lang="en-US" sz="2400" i="1">
                                      <a:latin typeface="Cambria Math" charset="0"/>
                                    </a:rPr>
                                  </m:ctrlPr>
                                </m:dPr>
                                <m:e>
                                  <m:r>
                                    <a:rPr lang="en-US" sz="2400" i="1">
                                      <a:latin typeface="Cambria Math" charset="0"/>
                                    </a:rPr>
                                    <m:t>1−</m:t>
                                  </m:r>
                                  <m:sSub>
                                    <m:sSubPr>
                                      <m:ctrlPr>
                                        <a:rPr lang="en-US" sz="2400" i="1">
                                          <a:latin typeface="Cambria Math" charset="0"/>
                                        </a:rPr>
                                      </m:ctrlPr>
                                    </m:sSubPr>
                                    <m:e>
                                      <m:r>
                                        <a:rPr lang="en-US" sz="2400" i="1">
                                          <a:latin typeface="Cambria Math" charset="0"/>
                                        </a:rPr>
                                        <m:t>𝑦</m:t>
                                      </m:r>
                                    </m:e>
                                    <m:sub>
                                      <m:r>
                                        <a:rPr lang="en-US" sz="2400" i="1">
                                          <a:latin typeface="Cambria Math" charset="0"/>
                                        </a:rPr>
                                        <m:t>𝑖</m:t>
                                      </m:r>
                                    </m:sub>
                                  </m:sSub>
                                </m:e>
                              </m:d>
                              <m:func>
                                <m:funcPr>
                                  <m:ctrlPr>
                                    <a:rPr lang="en-US" sz="2400" i="1">
                                      <a:latin typeface="Cambria Math" charset="0"/>
                                    </a:rPr>
                                  </m:ctrlPr>
                                </m:funcPr>
                                <m:fName>
                                  <m:r>
                                    <m:rPr>
                                      <m:sty m:val="p"/>
                                    </m:rPr>
                                    <a:rPr lang="en-US" sz="2400">
                                      <a:latin typeface="Cambria Math" charset="0"/>
                                    </a:rPr>
                                    <m:t>log</m:t>
                                  </m:r>
                                </m:fName>
                                <m:e>
                                  <m:r>
                                    <a:rPr lang="en-US" sz="2400" i="1">
                                      <a:latin typeface="Cambria Math" charset="0"/>
                                    </a:rPr>
                                    <m:t>(1−</m:t>
                                  </m:r>
                                  <m:sSub>
                                    <m:sSubPr>
                                      <m:ctrlPr>
                                        <a:rPr lang="en-US" sz="2400" i="1">
                                          <a:latin typeface="Cambria Math" charset="0"/>
                                        </a:rPr>
                                      </m:ctrlPr>
                                    </m:sSubPr>
                                    <m:e>
                                      <m:r>
                                        <a:rPr lang="en-US" sz="2400" i="1">
                                          <a:latin typeface="Cambria Math" charset="0"/>
                                        </a:rPr>
                                        <m:t>𝑝</m:t>
                                      </m:r>
                                    </m:e>
                                    <m:sub>
                                      <m:r>
                                        <a:rPr lang="en-US" sz="2400" i="1">
                                          <a:latin typeface="Cambria Math" charset="0"/>
                                        </a:rPr>
                                        <m:t>𝑖</m:t>
                                      </m:r>
                                    </m:sub>
                                  </m:sSub>
                                  <m:r>
                                    <a:rPr lang="en-US" sz="2400" i="1">
                                      <a:latin typeface="Cambria Math" charset="0"/>
                                    </a:rPr>
                                    <m:t>)</m:t>
                                  </m:r>
                                  <m:r>
                                    <a:rPr lang="en-US" sz="2400" i="1">
                                      <a:latin typeface="Cambria Math" charset="0"/>
                                    </a:rPr>
                                    <m:t>]</m:t>
                                  </m:r>
                                </m:e>
                              </m:func>
                            </m:e>
                          </m:func>
                        </m:e>
                      </m:nary>
                    </m:oMath>
                  </m:oMathPara>
                </a14:m>
                <a:endParaRPr lang="en-US" sz="2400" dirty="0"/>
              </a:p>
            </p:txBody>
          </p:sp>
        </mc:Choice>
        <mc:Fallback>
          <p:sp>
            <p:nvSpPr>
              <p:cNvPr id="4" name="Rectangle 3"/>
              <p:cNvSpPr>
                <a:spLocks noRot="1" noChangeAspect="1" noMove="1" noResize="1" noEditPoints="1" noAdjustHandles="1" noChangeArrowheads="1" noChangeShapeType="1" noTextEdit="1"/>
              </p:cNvSpPr>
              <p:nvPr/>
            </p:nvSpPr>
            <p:spPr>
              <a:xfrm>
                <a:off x="2724692" y="1739119"/>
                <a:ext cx="6742615" cy="988540"/>
              </a:xfrm>
              <a:prstGeom prst="rect">
                <a:avLst/>
              </a:prstGeom>
              <a:blipFill rotWithShape="0">
                <a:blip r:embed="rId2"/>
                <a:stretch>
                  <a:fillRect/>
                </a:stretch>
              </a:blipFill>
            </p:spPr>
            <p:txBody>
              <a:bodyPr/>
              <a:lstStyle/>
              <a:p>
                <a:r>
                  <a:rPr lang="en-US">
                    <a:noFill/>
                  </a:rPr>
                  <a:t> </a:t>
                </a:r>
              </a:p>
            </p:txBody>
          </p:sp>
        </mc:Fallback>
      </mc:AlternateContent>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34146" y="2708063"/>
            <a:ext cx="6224906" cy="4149937"/>
          </a:xfrm>
          <a:prstGeom prst="rect">
            <a:avLst/>
          </a:prstGeom>
        </p:spPr>
      </p:pic>
    </p:spTree>
    <p:extLst>
      <p:ext uri="{BB962C8B-B14F-4D97-AF65-F5344CB8AC3E}">
        <p14:creationId xmlns:p14="http://schemas.microsoft.com/office/powerpoint/2010/main" val="49658669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But what is the idea? </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37</a:t>
            </a:fld>
            <a:endParaRPr lang="en-US"/>
          </a:p>
        </p:txBody>
      </p:sp>
      <p:sp>
        <p:nvSpPr>
          <p:cNvPr id="16" name="TextBox 15"/>
          <p:cNvSpPr txBox="1"/>
          <p:nvPr/>
        </p:nvSpPr>
        <p:spPr>
          <a:xfrm>
            <a:off x="767215" y="1148791"/>
            <a:ext cx="7425431" cy="523220"/>
          </a:xfrm>
          <a:prstGeom prst="rect">
            <a:avLst/>
          </a:prstGeom>
          <a:noFill/>
        </p:spPr>
        <p:txBody>
          <a:bodyPr wrap="none" rtlCol="0">
            <a:spAutoFit/>
          </a:bodyPr>
          <a:lstStyle/>
          <a:p>
            <a:r>
              <a:rPr lang="en-US" sz="2800" dirty="0" smtClean="0">
                <a:solidFill>
                  <a:schemeClr val="tx1">
                    <a:lumMod val="75000"/>
                    <a:lumOff val="25000"/>
                  </a:schemeClr>
                </a:solidFill>
                <a:latin typeface="Karla" charset="0"/>
                <a:ea typeface="Karla" charset="0"/>
                <a:cs typeface="Karla" charset="0"/>
              </a:rPr>
              <a:t>Start with Regression or Logistic Regression</a:t>
            </a:r>
          </a:p>
        </p:txBody>
      </p:sp>
      <mc:AlternateContent xmlns:mc="http://schemas.openxmlformats.org/markup-compatibility/2006" xmlns:a14="http://schemas.microsoft.com/office/drawing/2010/main">
        <mc:Choice Requires="a14">
          <p:sp>
            <p:nvSpPr>
              <p:cNvPr id="18" name="Rectangle 17"/>
              <p:cNvSpPr/>
              <p:nvPr/>
            </p:nvSpPr>
            <p:spPr>
              <a:xfrm>
                <a:off x="4539068" y="4097189"/>
                <a:ext cx="418550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𝑌</m:t>
                      </m:r>
                      <m:r>
                        <a:rPr lang="en-US" b="0" i="1" smtClean="0">
                          <a:latin typeface="Cambria Math" charset="0"/>
                        </a:rPr>
                        <m:t>=</m:t>
                      </m:r>
                      <m:r>
                        <a:rPr lang="en-US" b="0" i="1" smtClean="0">
                          <a:latin typeface="Cambria Math" charset="0"/>
                        </a:rPr>
                        <m:t>𝑓</m:t>
                      </m:r>
                      <m:r>
                        <a:rPr lang="en-US" b="0" i="1" smtClean="0">
                          <a:latin typeface="Cambria Math" charset="0"/>
                          <a:ea typeface="Cambria Math" charset="0"/>
                          <a:cs typeface="Cambria Math" charset="0"/>
                        </a:rPr>
                        <m:t>(</m:t>
                      </m:r>
                      <m:sSub>
                        <m:sSubPr>
                          <m:ctrlPr>
                            <a:rPr lang="en-US" b="0" i="1" smtClean="0">
                              <a:latin typeface="Cambria Math" charset="0"/>
                              <a:ea typeface="Cambria Math" charset="0"/>
                              <a:cs typeface="Cambria Math" charset="0"/>
                            </a:rPr>
                          </m:ctrlPr>
                        </m:sSubPr>
                        <m:e>
                          <m:r>
                            <a:rPr lang="en-US" b="0" i="1" smtClean="0">
                              <a:latin typeface="Cambria Math" charset="0"/>
                              <a:ea typeface="Cambria Math" charset="0"/>
                              <a:cs typeface="Cambria Math" charset="0"/>
                            </a:rPr>
                            <m:t>𝛽</m:t>
                          </m:r>
                        </m:e>
                        <m:sub>
                          <m:r>
                            <a:rPr lang="en-US" b="0" i="1" smtClean="0">
                              <a:latin typeface="Cambria Math" charset="0"/>
                              <a:ea typeface="Cambria Math" charset="0"/>
                              <a:cs typeface="Cambria Math" charset="0"/>
                            </a:rPr>
                            <m:t>0</m:t>
                          </m:r>
                        </m:sub>
                      </m:sSub>
                      <m:r>
                        <a:rPr lang="en-US" b="0" i="1" smtClean="0">
                          <a:latin typeface="Cambria Math" charset="0"/>
                          <a:ea typeface="Cambria Math" charset="0"/>
                          <a:cs typeface="Cambria Math" charset="0"/>
                        </a:rPr>
                        <m:t>+</m:t>
                      </m:r>
                      <m:sSub>
                        <m:sSubPr>
                          <m:ctrlPr>
                            <a:rPr lang="en-US" b="0" i="1" smtClean="0">
                              <a:solidFill>
                                <a:schemeClr val="accent2">
                                  <a:lumMod val="75000"/>
                                </a:schemeClr>
                              </a:solidFill>
                              <a:latin typeface="Cambria Math" charset="0"/>
                              <a:ea typeface="Cambria Math" charset="0"/>
                              <a:cs typeface="Cambria Math" charset="0"/>
                            </a:rPr>
                          </m:ctrlPr>
                        </m:sSubPr>
                        <m:e>
                          <m:r>
                            <a:rPr lang="en-US" b="0" i="1" smtClean="0">
                              <a:solidFill>
                                <a:schemeClr val="accent2">
                                  <a:lumMod val="75000"/>
                                </a:schemeClr>
                              </a:solidFill>
                              <a:latin typeface="Cambria Math" charset="0"/>
                              <a:ea typeface="Cambria Math" charset="0"/>
                              <a:cs typeface="Cambria Math" charset="0"/>
                            </a:rPr>
                            <m:t>𝛽</m:t>
                          </m:r>
                        </m:e>
                        <m:sub>
                          <m:r>
                            <a:rPr lang="en-US" b="0" i="1" smtClean="0">
                              <a:solidFill>
                                <a:schemeClr val="accent2">
                                  <a:lumMod val="75000"/>
                                </a:schemeClr>
                              </a:solidFill>
                              <a:latin typeface="Cambria Math" charset="0"/>
                              <a:ea typeface="Cambria Math" charset="0"/>
                              <a:cs typeface="Cambria Math" charset="0"/>
                            </a:rPr>
                            <m:t>1</m:t>
                          </m:r>
                        </m:sub>
                      </m:sSub>
                      <m:sSub>
                        <m:sSubPr>
                          <m:ctrlPr>
                            <a:rPr lang="en-US" b="0" i="1" smtClean="0">
                              <a:latin typeface="Cambria Math" charset="0"/>
                              <a:ea typeface="Cambria Math" charset="0"/>
                              <a:cs typeface="Cambria Math" charset="0"/>
                            </a:rPr>
                          </m:ctrlPr>
                        </m:sSubPr>
                        <m:e>
                          <m:r>
                            <a:rPr lang="en-US" b="0" i="1" smtClean="0">
                              <a:latin typeface="Cambria Math" charset="0"/>
                              <a:ea typeface="Cambria Math" charset="0"/>
                              <a:cs typeface="Cambria Math" charset="0"/>
                            </a:rPr>
                            <m:t>𝑥</m:t>
                          </m:r>
                        </m:e>
                        <m:sub>
                          <m:r>
                            <a:rPr lang="en-US" b="0" i="1" smtClean="0">
                              <a:latin typeface="Cambria Math" charset="0"/>
                              <a:ea typeface="Cambria Math" charset="0"/>
                              <a:cs typeface="Cambria Math" charset="0"/>
                            </a:rPr>
                            <m:t>1</m:t>
                          </m:r>
                        </m:sub>
                      </m:sSub>
                      <m:r>
                        <a:rPr lang="en-US" b="0" i="1" smtClean="0">
                          <a:latin typeface="Cambria Math" charset="0"/>
                          <a:ea typeface="Cambria Math" charset="0"/>
                          <a:cs typeface="Cambria Math" charset="0"/>
                        </a:rPr>
                        <m:t>+</m:t>
                      </m:r>
                      <m:sSub>
                        <m:sSubPr>
                          <m:ctrlPr>
                            <a:rPr lang="en-US" b="0" i="1" smtClean="0">
                              <a:solidFill>
                                <a:srgbClr val="0070C0"/>
                              </a:solidFill>
                              <a:latin typeface="Cambria Math" charset="0"/>
                              <a:ea typeface="Cambria Math" charset="0"/>
                              <a:cs typeface="Cambria Math" charset="0"/>
                            </a:rPr>
                          </m:ctrlPr>
                        </m:sSubPr>
                        <m:e>
                          <m:r>
                            <a:rPr lang="en-US" b="0" i="1" smtClean="0">
                              <a:solidFill>
                                <a:srgbClr val="0070C0"/>
                              </a:solidFill>
                              <a:latin typeface="Cambria Math" charset="0"/>
                              <a:ea typeface="Cambria Math" charset="0"/>
                              <a:cs typeface="Cambria Math" charset="0"/>
                            </a:rPr>
                            <m:t>𝛽</m:t>
                          </m:r>
                        </m:e>
                        <m:sub>
                          <m:r>
                            <a:rPr lang="en-US" b="0" i="1" smtClean="0">
                              <a:solidFill>
                                <a:srgbClr val="0070C0"/>
                              </a:solidFill>
                              <a:latin typeface="Cambria Math" charset="0"/>
                              <a:ea typeface="Cambria Math" charset="0"/>
                              <a:cs typeface="Cambria Math" charset="0"/>
                            </a:rPr>
                            <m:t>2</m:t>
                          </m:r>
                        </m:sub>
                      </m:sSub>
                      <m:sSub>
                        <m:sSubPr>
                          <m:ctrlPr>
                            <a:rPr lang="en-US" b="0" i="1" smtClean="0">
                              <a:latin typeface="Cambria Math" charset="0"/>
                              <a:ea typeface="Cambria Math" charset="0"/>
                              <a:cs typeface="Cambria Math" charset="0"/>
                            </a:rPr>
                          </m:ctrlPr>
                        </m:sSubPr>
                        <m:e>
                          <m:r>
                            <a:rPr lang="en-US" b="0" i="1" smtClean="0">
                              <a:latin typeface="Cambria Math" charset="0"/>
                              <a:ea typeface="Cambria Math" charset="0"/>
                              <a:cs typeface="Cambria Math" charset="0"/>
                            </a:rPr>
                            <m:t>𝑥</m:t>
                          </m:r>
                        </m:e>
                        <m:sub>
                          <m:r>
                            <a:rPr lang="en-US" b="0" i="1" smtClean="0">
                              <a:latin typeface="Cambria Math" charset="0"/>
                              <a:ea typeface="Cambria Math" charset="0"/>
                              <a:cs typeface="Cambria Math" charset="0"/>
                            </a:rPr>
                            <m:t>2</m:t>
                          </m:r>
                        </m:sub>
                      </m:sSub>
                      <m:r>
                        <a:rPr lang="en-US" b="0" i="1" smtClean="0">
                          <a:latin typeface="Cambria Math" charset="0"/>
                          <a:ea typeface="Cambria Math" charset="0"/>
                          <a:cs typeface="Cambria Math" charset="0"/>
                        </a:rPr>
                        <m:t>+</m:t>
                      </m:r>
                      <m:sSub>
                        <m:sSubPr>
                          <m:ctrlPr>
                            <a:rPr lang="en-US" b="0" i="1" smtClean="0">
                              <a:solidFill>
                                <a:srgbClr val="00B050"/>
                              </a:solidFill>
                              <a:latin typeface="Cambria Math" charset="0"/>
                              <a:ea typeface="Cambria Math" charset="0"/>
                              <a:cs typeface="Cambria Math" charset="0"/>
                            </a:rPr>
                          </m:ctrlPr>
                        </m:sSubPr>
                        <m:e>
                          <m:r>
                            <a:rPr lang="en-US" b="0" i="1" smtClean="0">
                              <a:solidFill>
                                <a:srgbClr val="00B050"/>
                              </a:solidFill>
                              <a:latin typeface="Cambria Math" charset="0"/>
                              <a:ea typeface="Cambria Math" charset="0"/>
                              <a:cs typeface="Cambria Math" charset="0"/>
                            </a:rPr>
                            <m:t>𝛽</m:t>
                          </m:r>
                        </m:e>
                        <m:sub>
                          <m:r>
                            <a:rPr lang="en-US" b="0" i="1" smtClean="0">
                              <a:solidFill>
                                <a:srgbClr val="00B050"/>
                              </a:solidFill>
                              <a:latin typeface="Cambria Math" charset="0"/>
                              <a:ea typeface="Cambria Math" charset="0"/>
                              <a:cs typeface="Cambria Math" charset="0"/>
                            </a:rPr>
                            <m:t>3</m:t>
                          </m:r>
                        </m:sub>
                      </m:sSub>
                      <m:sSub>
                        <m:sSubPr>
                          <m:ctrlPr>
                            <a:rPr lang="en-US" b="0" i="1" smtClean="0">
                              <a:latin typeface="Cambria Math" charset="0"/>
                              <a:ea typeface="Cambria Math" charset="0"/>
                              <a:cs typeface="Cambria Math" charset="0"/>
                            </a:rPr>
                          </m:ctrlPr>
                        </m:sSubPr>
                        <m:e>
                          <m:r>
                            <a:rPr lang="en-US" b="0" i="1" smtClean="0">
                              <a:latin typeface="Cambria Math" charset="0"/>
                              <a:ea typeface="Cambria Math" charset="0"/>
                              <a:cs typeface="Cambria Math" charset="0"/>
                            </a:rPr>
                            <m:t>𝑥</m:t>
                          </m:r>
                        </m:e>
                        <m:sub>
                          <m:r>
                            <a:rPr lang="en-US" b="0" i="1" smtClean="0">
                              <a:latin typeface="Cambria Math" charset="0"/>
                              <a:ea typeface="Cambria Math" charset="0"/>
                              <a:cs typeface="Cambria Math" charset="0"/>
                            </a:rPr>
                            <m:t>3</m:t>
                          </m:r>
                        </m:sub>
                      </m:sSub>
                      <m:r>
                        <a:rPr lang="en-US" b="0" i="1" smtClean="0">
                          <a:latin typeface="Cambria Math" charset="0"/>
                          <a:ea typeface="Cambria Math" charset="0"/>
                          <a:cs typeface="Cambria Math" charset="0"/>
                        </a:rPr>
                        <m:t>+</m:t>
                      </m:r>
                      <m:sSub>
                        <m:sSubPr>
                          <m:ctrlPr>
                            <a:rPr lang="en-US" b="0" i="1" smtClean="0">
                              <a:solidFill>
                                <a:srgbClr val="7030A0"/>
                              </a:solidFill>
                              <a:latin typeface="Cambria Math" charset="0"/>
                              <a:ea typeface="Cambria Math" charset="0"/>
                              <a:cs typeface="Cambria Math" charset="0"/>
                            </a:rPr>
                          </m:ctrlPr>
                        </m:sSubPr>
                        <m:e>
                          <m:r>
                            <a:rPr lang="en-US" b="0" i="1" smtClean="0">
                              <a:solidFill>
                                <a:srgbClr val="7030A0"/>
                              </a:solidFill>
                              <a:latin typeface="Cambria Math" charset="0"/>
                              <a:ea typeface="Cambria Math" charset="0"/>
                              <a:cs typeface="Cambria Math" charset="0"/>
                            </a:rPr>
                            <m:t>𝛽</m:t>
                          </m:r>
                        </m:e>
                        <m:sub>
                          <m:r>
                            <a:rPr lang="en-US" b="0" i="1" smtClean="0">
                              <a:solidFill>
                                <a:srgbClr val="7030A0"/>
                              </a:solidFill>
                              <a:latin typeface="Cambria Math" charset="0"/>
                              <a:ea typeface="Cambria Math" charset="0"/>
                              <a:cs typeface="Cambria Math" charset="0"/>
                            </a:rPr>
                            <m:t>4</m:t>
                          </m:r>
                        </m:sub>
                      </m:sSub>
                      <m:sSub>
                        <m:sSubPr>
                          <m:ctrlPr>
                            <a:rPr lang="en-US" b="0" i="1" smtClean="0">
                              <a:latin typeface="Cambria Math" charset="0"/>
                              <a:ea typeface="Cambria Math" charset="0"/>
                              <a:cs typeface="Cambria Math" charset="0"/>
                            </a:rPr>
                          </m:ctrlPr>
                        </m:sSubPr>
                        <m:e>
                          <m:r>
                            <a:rPr lang="en-US" b="0" i="1" smtClean="0">
                              <a:latin typeface="Cambria Math" charset="0"/>
                              <a:ea typeface="Cambria Math" charset="0"/>
                              <a:cs typeface="Cambria Math" charset="0"/>
                            </a:rPr>
                            <m:t>𝑥</m:t>
                          </m:r>
                        </m:e>
                        <m:sub>
                          <m:r>
                            <a:rPr lang="en-US" b="0" i="1" smtClean="0">
                              <a:latin typeface="Cambria Math" charset="0"/>
                              <a:ea typeface="Cambria Math" charset="0"/>
                              <a:cs typeface="Cambria Math" charset="0"/>
                            </a:rPr>
                            <m:t>4</m:t>
                          </m:r>
                        </m:sub>
                      </m:sSub>
                      <m:r>
                        <a:rPr lang="en-US" b="0" i="1" smtClean="0">
                          <a:latin typeface="Cambria Math" charset="0"/>
                          <a:ea typeface="Cambria Math" charset="0"/>
                          <a:cs typeface="Cambria Math" charset="0"/>
                        </a:rPr>
                        <m:t>)</m:t>
                      </m:r>
                    </m:oMath>
                  </m:oMathPara>
                </a14:m>
                <a:endParaRPr lang="en-US" b="0" dirty="0" smtClean="0">
                  <a:ea typeface="Cambria Math" charset="0"/>
                  <a:cs typeface="Cambria Math" charset="0"/>
                </a:endParaRPr>
              </a:p>
            </p:txBody>
          </p:sp>
        </mc:Choice>
        <mc:Fallback xmlns="">
          <p:sp>
            <p:nvSpPr>
              <p:cNvPr id="18" name="Rectangle 17"/>
              <p:cNvSpPr>
                <a:spLocks noRot="1" noChangeAspect="1" noMove="1" noResize="1" noEditPoints="1" noAdjustHandles="1" noChangeArrowheads="1" noChangeShapeType="1" noTextEdit="1"/>
              </p:cNvSpPr>
              <p:nvPr/>
            </p:nvSpPr>
            <p:spPr>
              <a:xfrm>
                <a:off x="4539068" y="4097189"/>
                <a:ext cx="4185505" cy="369332"/>
              </a:xfrm>
              <a:prstGeom prst="rect">
                <a:avLst/>
              </a:prstGeom>
              <a:blipFill rotWithShape="0">
                <a:blip r:embed="rId2"/>
                <a:stretch>
                  <a:fillRect b="-13115"/>
                </a:stretch>
              </a:blipFill>
            </p:spPr>
            <p:txBody>
              <a:bodyPr/>
              <a:lstStyle/>
              <a:p>
                <a:r>
                  <a:rPr lang="en-US">
                    <a:noFill/>
                  </a:rPr>
                  <a:t> </a:t>
                </a:r>
              </a:p>
            </p:txBody>
          </p:sp>
        </mc:Fallback>
      </mc:AlternateContent>
      <p:grpSp>
        <p:nvGrpSpPr>
          <p:cNvPr id="9" name="Group 8"/>
          <p:cNvGrpSpPr/>
          <p:nvPr/>
        </p:nvGrpSpPr>
        <p:grpSpPr>
          <a:xfrm>
            <a:off x="1968581" y="2883430"/>
            <a:ext cx="2675280" cy="2640311"/>
            <a:chOff x="2140857" y="2883430"/>
            <a:chExt cx="2675280" cy="2640311"/>
          </a:xfrm>
        </p:grpSpPr>
        <p:grpSp>
          <p:nvGrpSpPr>
            <p:cNvPr id="8" name="Group 7"/>
            <p:cNvGrpSpPr/>
            <p:nvPr/>
          </p:nvGrpSpPr>
          <p:grpSpPr>
            <a:xfrm>
              <a:off x="2140857" y="2883430"/>
              <a:ext cx="2675280" cy="2640311"/>
              <a:chOff x="2140857" y="2883430"/>
              <a:chExt cx="2675280" cy="2640311"/>
            </a:xfrm>
          </p:grpSpPr>
          <p:cxnSp>
            <p:nvCxnSpPr>
              <p:cNvPr id="11" name="Straight Arrow Connector 10"/>
              <p:cNvCxnSpPr/>
              <p:nvPr/>
            </p:nvCxnSpPr>
            <p:spPr>
              <a:xfrm>
                <a:off x="4025257" y="4277639"/>
                <a:ext cx="790880" cy="4999"/>
              </a:xfrm>
              <a:prstGeom prst="straightConnector1">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32" name="Oval 31"/>
              <p:cNvSpPr>
                <a:spLocks noChangeAspect="1"/>
              </p:cNvSpPr>
              <p:nvPr/>
            </p:nvSpPr>
            <p:spPr>
              <a:xfrm>
                <a:off x="2601242" y="3047419"/>
                <a:ext cx="260929" cy="307171"/>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32"/>
              <p:cNvSpPr>
                <a:spLocks noChangeAspect="1"/>
              </p:cNvSpPr>
              <p:nvPr/>
            </p:nvSpPr>
            <p:spPr>
              <a:xfrm>
                <a:off x="2589268" y="3755254"/>
                <a:ext cx="260929" cy="307171"/>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p:cNvSpPr>
                <a:spLocks noChangeAspect="1"/>
              </p:cNvSpPr>
              <p:nvPr/>
            </p:nvSpPr>
            <p:spPr>
              <a:xfrm>
                <a:off x="2601391" y="4508735"/>
                <a:ext cx="260929" cy="307171"/>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p:cNvSpPr>
                <a:spLocks noChangeAspect="1"/>
              </p:cNvSpPr>
              <p:nvPr/>
            </p:nvSpPr>
            <p:spPr>
              <a:xfrm>
                <a:off x="2601242" y="5216570"/>
                <a:ext cx="260929" cy="307171"/>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Oval 36"/>
              <p:cNvSpPr>
                <a:spLocks noChangeAspect="1"/>
              </p:cNvSpPr>
              <p:nvPr/>
            </p:nvSpPr>
            <p:spPr>
              <a:xfrm>
                <a:off x="3761750" y="4132059"/>
                <a:ext cx="260929" cy="307171"/>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0" name="Straight Arrow Connector 39"/>
              <p:cNvCxnSpPr>
                <a:stCxn id="32" idx="5"/>
              </p:cNvCxnSpPr>
              <p:nvPr/>
            </p:nvCxnSpPr>
            <p:spPr>
              <a:xfrm>
                <a:off x="2823958" y="3309605"/>
                <a:ext cx="987897" cy="879710"/>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a:stCxn id="33" idx="6"/>
              </p:cNvCxnSpPr>
              <p:nvPr/>
            </p:nvCxnSpPr>
            <p:spPr>
              <a:xfrm>
                <a:off x="2850197" y="3908839"/>
                <a:ext cx="923526" cy="341988"/>
              </a:xfrm>
              <a:prstGeom prst="straightConnector1">
                <a:avLst/>
              </a:prstGeom>
              <a:ln>
                <a:solidFill>
                  <a:srgbClr val="0070C0"/>
                </a:solidFill>
                <a:tailEnd type="triangle"/>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stCxn id="34" idx="6"/>
              </p:cNvCxnSpPr>
              <p:nvPr/>
            </p:nvCxnSpPr>
            <p:spPr>
              <a:xfrm flipV="1">
                <a:off x="2862320" y="4361341"/>
                <a:ext cx="909676" cy="300980"/>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49" name="Straight Arrow Connector 48"/>
              <p:cNvCxnSpPr>
                <a:endCxn id="37" idx="3"/>
              </p:cNvCxnSpPr>
              <p:nvPr/>
            </p:nvCxnSpPr>
            <p:spPr>
              <a:xfrm flipV="1">
                <a:off x="2862320" y="4394245"/>
                <a:ext cx="937642" cy="932837"/>
              </a:xfrm>
              <a:prstGeom prst="straightConnector1">
                <a:avLst/>
              </a:prstGeom>
              <a:ln>
                <a:solidFill>
                  <a:srgbClr val="7030A0"/>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58" name="TextBox 57"/>
                  <p:cNvSpPr txBox="1"/>
                  <p:nvPr/>
                </p:nvSpPr>
                <p:spPr>
                  <a:xfrm>
                    <a:off x="2155630" y="2883430"/>
                    <a:ext cx="315147" cy="37220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𝑥</m:t>
                              </m:r>
                            </m:e>
                            <m:sub>
                              <m:r>
                                <a:rPr lang="en-US" b="0" i="1" smtClean="0">
                                  <a:latin typeface="Cambria Math" charset="0"/>
                                </a:rPr>
                                <m:t>1</m:t>
                              </m:r>
                            </m:sub>
                          </m:sSub>
                        </m:oMath>
                      </m:oMathPara>
                    </a14:m>
                    <a:endParaRPr lang="en-US" dirty="0"/>
                  </a:p>
                </p:txBody>
              </p:sp>
            </mc:Choice>
            <mc:Fallback xmlns="">
              <p:sp>
                <p:nvSpPr>
                  <p:cNvPr id="58" name="TextBox 57"/>
                  <p:cNvSpPr txBox="1">
                    <a:spLocks noRot="1" noChangeAspect="1" noMove="1" noResize="1" noEditPoints="1" noAdjustHandles="1" noChangeArrowheads="1" noChangeShapeType="1" noTextEdit="1"/>
                  </p:cNvSpPr>
                  <p:nvPr/>
                </p:nvSpPr>
                <p:spPr>
                  <a:xfrm>
                    <a:off x="2155630" y="2883430"/>
                    <a:ext cx="315147" cy="372205"/>
                  </a:xfrm>
                  <a:prstGeom prst="rect">
                    <a:avLst/>
                  </a:prstGeom>
                  <a:blipFill rotWithShape="0">
                    <a:blip r:embed="rId3"/>
                    <a:stretch>
                      <a:fillRect l="-3922" r="-19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TextBox 60"/>
                  <p:cNvSpPr txBox="1"/>
                  <p:nvPr/>
                </p:nvSpPr>
                <p:spPr>
                  <a:xfrm>
                    <a:off x="2142111" y="3620964"/>
                    <a:ext cx="321222" cy="37220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𝑥</m:t>
                              </m:r>
                            </m:e>
                            <m:sub>
                              <m:r>
                                <a:rPr lang="en-US" b="0" i="1" smtClean="0">
                                  <a:latin typeface="Cambria Math" charset="0"/>
                                </a:rPr>
                                <m:t>2</m:t>
                              </m:r>
                            </m:sub>
                          </m:sSub>
                        </m:oMath>
                      </m:oMathPara>
                    </a14:m>
                    <a:endParaRPr lang="en-US" dirty="0"/>
                  </a:p>
                </p:txBody>
              </p:sp>
            </mc:Choice>
            <mc:Fallback xmlns="">
              <p:sp>
                <p:nvSpPr>
                  <p:cNvPr id="61" name="TextBox 60"/>
                  <p:cNvSpPr txBox="1">
                    <a:spLocks noRot="1" noChangeAspect="1" noMove="1" noResize="1" noEditPoints="1" noAdjustHandles="1" noChangeArrowheads="1" noChangeShapeType="1" noTextEdit="1"/>
                  </p:cNvSpPr>
                  <p:nvPr/>
                </p:nvSpPr>
                <p:spPr>
                  <a:xfrm>
                    <a:off x="2142111" y="3620964"/>
                    <a:ext cx="321222" cy="372205"/>
                  </a:xfrm>
                  <a:prstGeom prst="rect">
                    <a:avLst/>
                  </a:prstGeom>
                  <a:blipFill rotWithShape="0">
                    <a:blip r:embed="rId4"/>
                    <a:stretch>
                      <a:fillRect l="-1887" r="-18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2" name="TextBox 61"/>
                  <p:cNvSpPr txBox="1"/>
                  <p:nvPr/>
                </p:nvSpPr>
                <p:spPr>
                  <a:xfrm>
                    <a:off x="2140857" y="4420878"/>
                    <a:ext cx="321222" cy="37220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𝑥</m:t>
                              </m:r>
                            </m:e>
                            <m:sub>
                              <m:r>
                                <a:rPr lang="en-US" b="0" i="1" smtClean="0">
                                  <a:latin typeface="Cambria Math" charset="0"/>
                                </a:rPr>
                                <m:t>3</m:t>
                              </m:r>
                            </m:sub>
                          </m:sSub>
                        </m:oMath>
                      </m:oMathPara>
                    </a14:m>
                    <a:endParaRPr lang="en-US" dirty="0"/>
                  </a:p>
                </p:txBody>
              </p:sp>
            </mc:Choice>
            <mc:Fallback xmlns="">
              <p:sp>
                <p:nvSpPr>
                  <p:cNvPr id="62" name="TextBox 61"/>
                  <p:cNvSpPr txBox="1">
                    <a:spLocks noRot="1" noChangeAspect="1" noMove="1" noResize="1" noEditPoints="1" noAdjustHandles="1" noChangeArrowheads="1" noChangeShapeType="1" noTextEdit="1"/>
                  </p:cNvSpPr>
                  <p:nvPr/>
                </p:nvSpPr>
                <p:spPr>
                  <a:xfrm>
                    <a:off x="2140857" y="4420878"/>
                    <a:ext cx="321222" cy="372205"/>
                  </a:xfrm>
                  <a:prstGeom prst="rect">
                    <a:avLst/>
                  </a:prstGeom>
                  <a:blipFill rotWithShape="0">
                    <a:blip r:embed="rId5"/>
                    <a:stretch>
                      <a:fillRect l="-1887" r="-1887"/>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63" name="TextBox 62"/>
                <p:cNvSpPr txBox="1"/>
                <p:nvPr/>
              </p:nvSpPr>
              <p:spPr>
                <a:xfrm>
                  <a:off x="2149556" y="5151536"/>
                  <a:ext cx="321222" cy="37220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𝑥</m:t>
                            </m:r>
                          </m:e>
                          <m:sub>
                            <m:r>
                              <a:rPr lang="en-US" b="0" i="1" smtClean="0">
                                <a:latin typeface="Cambria Math" charset="0"/>
                              </a:rPr>
                              <m:t>4</m:t>
                            </m:r>
                          </m:sub>
                        </m:sSub>
                      </m:oMath>
                    </m:oMathPara>
                  </a14:m>
                  <a:endParaRPr lang="en-US" dirty="0"/>
                </a:p>
              </p:txBody>
            </p:sp>
          </mc:Choice>
          <mc:Fallback xmlns="">
            <p:sp>
              <p:nvSpPr>
                <p:cNvPr id="63" name="TextBox 62"/>
                <p:cNvSpPr txBox="1">
                  <a:spLocks noRot="1" noChangeAspect="1" noMove="1" noResize="1" noEditPoints="1" noAdjustHandles="1" noChangeArrowheads="1" noChangeShapeType="1" noTextEdit="1"/>
                </p:cNvSpPr>
                <p:nvPr/>
              </p:nvSpPr>
              <p:spPr>
                <a:xfrm>
                  <a:off x="2149556" y="5151536"/>
                  <a:ext cx="321222" cy="372205"/>
                </a:xfrm>
                <a:prstGeom prst="rect">
                  <a:avLst/>
                </a:prstGeom>
                <a:blipFill rotWithShape="0">
                  <a:blip r:embed="rId6"/>
                  <a:stretch>
                    <a:fillRect l="-3846" r="-1923"/>
                  </a:stretch>
                </a:blipFill>
              </p:spPr>
              <p:txBody>
                <a:bodyPr/>
                <a:lstStyle/>
                <a:p>
                  <a:r>
                    <a:rPr lang="en-US">
                      <a:noFill/>
                    </a:rPr>
                    <a:t> </a:t>
                  </a:r>
                </a:p>
              </p:txBody>
            </p:sp>
          </mc:Fallback>
        </mc:AlternateContent>
      </p:grpSp>
      <p:grpSp>
        <p:nvGrpSpPr>
          <p:cNvPr id="7" name="Group 6"/>
          <p:cNvGrpSpPr/>
          <p:nvPr/>
        </p:nvGrpSpPr>
        <p:grpSpPr>
          <a:xfrm>
            <a:off x="6058227" y="4487568"/>
            <a:ext cx="3565835" cy="1511229"/>
            <a:chOff x="6254496" y="4439230"/>
            <a:chExt cx="3565835" cy="1511229"/>
          </a:xfrm>
        </p:grpSpPr>
        <p:cxnSp>
          <p:nvCxnSpPr>
            <p:cNvPr id="26" name="Straight Arrow Connector 25"/>
            <p:cNvCxnSpPr/>
            <p:nvPr/>
          </p:nvCxnSpPr>
          <p:spPr>
            <a:xfrm flipV="1">
              <a:off x="6888480" y="4439230"/>
              <a:ext cx="36576" cy="887853"/>
            </a:xfrm>
            <a:prstGeom prst="straightConnector1">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p:nvPr/>
          </p:nvCxnSpPr>
          <p:spPr>
            <a:xfrm flipV="1">
              <a:off x="6925056" y="4439230"/>
              <a:ext cx="707136" cy="986210"/>
            </a:xfrm>
            <a:prstGeom prst="straightConnector1">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p:nvPr/>
          </p:nvCxnSpPr>
          <p:spPr>
            <a:xfrm flipV="1">
              <a:off x="7040880" y="4508735"/>
              <a:ext cx="1274064" cy="970749"/>
            </a:xfrm>
            <a:prstGeom prst="straightConnector1">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38" name="TextBox 37"/>
            <p:cNvSpPr txBox="1"/>
            <p:nvPr/>
          </p:nvSpPr>
          <p:spPr>
            <a:xfrm>
              <a:off x="6295007" y="5488794"/>
              <a:ext cx="3525324" cy="461665"/>
            </a:xfrm>
            <a:prstGeom prst="rect">
              <a:avLst/>
            </a:prstGeom>
            <a:noFill/>
          </p:spPr>
          <p:txBody>
            <a:bodyPr wrap="none" rtlCol="0">
              <a:spAutoFit/>
            </a:bodyPr>
            <a:lstStyle/>
            <a:p>
              <a:r>
                <a:rPr lang="en-US" sz="2400" dirty="0" smtClean="0">
                  <a:latin typeface="Karla" charset="0"/>
                  <a:ea typeface="Karla" charset="0"/>
                  <a:cs typeface="Karla" charset="0"/>
                </a:rPr>
                <a:t>Coefficients or </a:t>
              </a:r>
              <a:r>
                <a:rPr lang="en-US" sz="2400" b="1" dirty="0" smtClean="0">
                  <a:solidFill>
                    <a:srgbClr val="C00000"/>
                  </a:solidFill>
                  <a:latin typeface="Karla" charset="0"/>
                  <a:ea typeface="Karla" charset="0"/>
                  <a:cs typeface="Karla" charset="0"/>
                </a:rPr>
                <a:t>Weights</a:t>
              </a:r>
            </a:p>
          </p:txBody>
        </p:sp>
        <p:cxnSp>
          <p:nvCxnSpPr>
            <p:cNvPr id="39" name="Straight Arrow Connector 38"/>
            <p:cNvCxnSpPr/>
            <p:nvPr/>
          </p:nvCxnSpPr>
          <p:spPr>
            <a:xfrm flipH="1" flipV="1">
              <a:off x="6254496" y="4513268"/>
              <a:ext cx="548640" cy="916705"/>
            </a:xfrm>
            <a:prstGeom prst="straightConnector1">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grpSp>
      <p:grpSp>
        <p:nvGrpSpPr>
          <p:cNvPr id="6" name="Group 5"/>
          <p:cNvGrpSpPr/>
          <p:nvPr/>
        </p:nvGrpSpPr>
        <p:grpSpPr>
          <a:xfrm>
            <a:off x="3014486" y="4487568"/>
            <a:ext cx="2611612" cy="1422115"/>
            <a:chOff x="3405140" y="4508736"/>
            <a:chExt cx="2611612" cy="1422115"/>
          </a:xfrm>
        </p:grpSpPr>
        <p:cxnSp>
          <p:nvCxnSpPr>
            <p:cNvPr id="23" name="Straight Arrow Connector 22"/>
            <p:cNvCxnSpPr/>
            <p:nvPr/>
          </p:nvCxnSpPr>
          <p:spPr>
            <a:xfrm flipV="1">
              <a:off x="5084064" y="4508736"/>
              <a:ext cx="670560" cy="970748"/>
            </a:xfrm>
            <a:prstGeom prst="straightConnector1">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41" name="TextBox 40"/>
            <p:cNvSpPr txBox="1"/>
            <p:nvPr/>
          </p:nvSpPr>
          <p:spPr>
            <a:xfrm>
              <a:off x="3405140" y="5469186"/>
              <a:ext cx="2611612" cy="461665"/>
            </a:xfrm>
            <a:prstGeom prst="rect">
              <a:avLst/>
            </a:prstGeom>
            <a:noFill/>
          </p:spPr>
          <p:txBody>
            <a:bodyPr wrap="none" rtlCol="0">
              <a:spAutoFit/>
            </a:bodyPr>
            <a:lstStyle/>
            <a:p>
              <a:r>
                <a:rPr lang="en-US" sz="2400" dirty="0" smtClean="0">
                  <a:latin typeface="Karla" charset="0"/>
                  <a:ea typeface="Karla" charset="0"/>
                  <a:cs typeface="Karla" charset="0"/>
                </a:rPr>
                <a:t>Intercept or </a:t>
              </a:r>
              <a:r>
                <a:rPr lang="en-US" sz="2400" b="1" dirty="0" smtClean="0">
                  <a:solidFill>
                    <a:srgbClr val="C00000"/>
                  </a:solidFill>
                  <a:latin typeface="Karla" charset="0"/>
                  <a:ea typeface="Karla" charset="0"/>
                  <a:cs typeface="Karla" charset="0"/>
                </a:rPr>
                <a:t>Bias</a:t>
              </a:r>
            </a:p>
          </p:txBody>
        </p:sp>
      </p:grpSp>
      <p:grpSp>
        <p:nvGrpSpPr>
          <p:cNvPr id="12" name="Group 11"/>
          <p:cNvGrpSpPr/>
          <p:nvPr/>
        </p:nvGrpSpPr>
        <p:grpSpPr>
          <a:xfrm>
            <a:off x="3749056" y="1903092"/>
            <a:ext cx="1786992" cy="2159333"/>
            <a:chOff x="3749056" y="1903092"/>
            <a:chExt cx="1786992" cy="2159333"/>
          </a:xfrm>
        </p:grpSpPr>
        <p:grpSp>
          <p:nvGrpSpPr>
            <p:cNvPr id="5" name="Group 4"/>
            <p:cNvGrpSpPr/>
            <p:nvPr/>
          </p:nvGrpSpPr>
          <p:grpSpPr>
            <a:xfrm>
              <a:off x="3858240" y="2282947"/>
              <a:ext cx="1677808" cy="1779478"/>
              <a:chOff x="3858240" y="2282947"/>
              <a:chExt cx="1677808" cy="1779478"/>
            </a:xfrm>
          </p:grpSpPr>
          <mc:AlternateContent xmlns:mc="http://schemas.openxmlformats.org/markup-compatibility/2006">
            <mc:Choice xmlns:a14="http://schemas.microsoft.com/office/drawing/2010/main" Requires="a14">
              <p:sp>
                <p:nvSpPr>
                  <p:cNvPr id="60" name="TextBox 59"/>
                  <p:cNvSpPr txBox="1"/>
                  <p:nvPr/>
                </p:nvSpPr>
                <p:spPr>
                  <a:xfrm>
                    <a:off x="3858240" y="2282947"/>
                    <a:ext cx="1361655" cy="417487"/>
                  </a:xfrm>
                  <a:prstGeom prst="rect">
                    <a:avLst/>
                  </a:prstGeom>
                  <a:noFill/>
                </p:spPr>
                <p:txBody>
                  <a:bodyPr wrap="none" lIns="0" tIns="0" rIns="0" bIns="0" rtlCol="0">
                    <a:spAutoFit/>
                  </a:bodyPr>
                  <a:lstStyle/>
                  <a:p>
                    <a:r>
                      <a:rPr lang="en-US" b="0" i="1" dirty="0" smtClean="0"/>
                      <a:t>f(X)</a:t>
                    </a:r>
                    <a14:m>
                      <m:oMath xmlns:m="http://schemas.openxmlformats.org/officeDocument/2006/math">
                        <m:r>
                          <a:rPr lang="en-US" b="0" i="1" smtClean="0">
                            <a:latin typeface="Cambria Math" charset="0"/>
                          </a:rPr>
                          <m:t>=</m:t>
                        </m:r>
                        <m:f>
                          <m:fPr>
                            <m:ctrlPr>
                              <a:rPr lang="mr-IN" b="0" i="1" smtClean="0">
                                <a:latin typeface="Cambria Math" charset="0"/>
                              </a:rPr>
                            </m:ctrlPr>
                          </m:fPr>
                          <m:num>
                            <m:r>
                              <a:rPr lang="en-US" b="0" i="1" smtClean="0">
                                <a:latin typeface="Cambria Math" charset="0"/>
                              </a:rPr>
                              <m:t>1</m:t>
                            </m:r>
                          </m:num>
                          <m:den>
                            <m:sSup>
                              <m:sSupPr>
                                <m:ctrlPr>
                                  <a:rPr lang="en-US" b="0" i="1" smtClean="0">
                                    <a:latin typeface="Cambria Math" charset="0"/>
                                  </a:rPr>
                                </m:ctrlPr>
                              </m:sSupPr>
                              <m:e>
                                <m:r>
                                  <a:rPr lang="en-US" b="0" i="1" smtClean="0">
                                    <a:latin typeface="Cambria Math" charset="0"/>
                                  </a:rPr>
                                  <m:t>1+</m:t>
                                </m:r>
                                <m:r>
                                  <a:rPr lang="en-US" b="0" i="1" smtClean="0">
                                    <a:latin typeface="Cambria Math" charset="0"/>
                                  </a:rPr>
                                  <m:t>𝑒</m:t>
                                </m:r>
                              </m:e>
                              <m:sup>
                                <m:r>
                                  <a:rPr lang="en-US" b="0" i="1" smtClean="0">
                                    <a:latin typeface="Cambria Math" charset="0"/>
                                  </a:rPr>
                                  <m:t>−</m:t>
                                </m:r>
                                <m:sSup>
                                  <m:sSupPr>
                                    <m:ctrlPr>
                                      <a:rPr lang="en-US" b="0" i="1" smtClean="0">
                                        <a:latin typeface="Cambria Math" charset="0"/>
                                      </a:rPr>
                                    </m:ctrlPr>
                                  </m:sSupPr>
                                  <m:e>
                                    <m:r>
                                      <a:rPr lang="en-US" b="0" i="1" smtClean="0">
                                        <a:latin typeface="Cambria Math" charset="0"/>
                                      </a:rPr>
                                      <m:t>𝑊</m:t>
                                    </m:r>
                                  </m:e>
                                  <m:sup>
                                    <m:r>
                                      <a:rPr lang="en-US" b="0" i="1" smtClean="0">
                                        <a:latin typeface="Cambria Math" charset="0"/>
                                      </a:rPr>
                                      <m:t>𝑇</m:t>
                                    </m:r>
                                  </m:sup>
                                </m:sSup>
                                <m:r>
                                  <a:rPr lang="en-US" b="0" i="1" smtClean="0">
                                    <a:latin typeface="Cambria Math" charset="0"/>
                                  </a:rPr>
                                  <m:t>𝑋</m:t>
                                </m:r>
                              </m:sup>
                            </m:sSup>
                          </m:den>
                        </m:f>
                      </m:oMath>
                    </a14:m>
                    <a:endParaRPr lang="en-US" dirty="0"/>
                  </a:p>
                </p:txBody>
              </p:sp>
            </mc:Choice>
            <mc:Fallback>
              <p:sp>
                <p:nvSpPr>
                  <p:cNvPr id="60" name="TextBox 59"/>
                  <p:cNvSpPr txBox="1">
                    <a:spLocks noRot="1" noChangeAspect="1" noMove="1" noResize="1" noEditPoints="1" noAdjustHandles="1" noChangeArrowheads="1" noChangeShapeType="1" noTextEdit="1"/>
                  </p:cNvSpPr>
                  <p:nvPr/>
                </p:nvSpPr>
                <p:spPr>
                  <a:xfrm>
                    <a:off x="3858240" y="2282947"/>
                    <a:ext cx="1361655" cy="417487"/>
                  </a:xfrm>
                  <a:prstGeom prst="rect">
                    <a:avLst/>
                  </a:prstGeom>
                  <a:blipFill rotWithShape="0">
                    <a:blip r:embed="rId7"/>
                    <a:stretch>
                      <a:fillRect l="-10762" t="-2899" r="-3587" b="-14493"/>
                    </a:stretch>
                  </a:blipFill>
                </p:spPr>
                <p:txBody>
                  <a:bodyPr/>
                  <a:lstStyle/>
                  <a:p>
                    <a:r>
                      <a:rPr lang="en-US">
                        <a:noFill/>
                      </a:rPr>
                      <a:t> </a:t>
                    </a:r>
                  </a:p>
                </p:txBody>
              </p:sp>
            </mc:Fallback>
          </mc:AlternateContent>
          <p:cxnSp>
            <p:nvCxnSpPr>
              <p:cNvPr id="65" name="Straight Arrow Connector 64"/>
              <p:cNvCxnSpPr/>
              <p:nvPr/>
            </p:nvCxnSpPr>
            <p:spPr>
              <a:xfrm flipV="1">
                <a:off x="5536048" y="2760324"/>
                <a:ext cx="0" cy="1302101"/>
              </a:xfrm>
              <a:prstGeom prst="straightConnector1">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grpSp>
        <p:sp>
          <p:nvSpPr>
            <p:cNvPr id="3" name="TextBox 2"/>
            <p:cNvSpPr txBox="1"/>
            <p:nvPr/>
          </p:nvSpPr>
          <p:spPr>
            <a:xfrm>
              <a:off x="3749056" y="1903092"/>
              <a:ext cx="1649811" cy="369332"/>
            </a:xfrm>
            <a:prstGeom prst="rect">
              <a:avLst/>
            </a:prstGeom>
            <a:noFill/>
          </p:spPr>
          <p:txBody>
            <a:bodyPr wrap="none" rtlCol="0">
              <a:spAutoFit/>
            </a:bodyPr>
            <a:lstStyle/>
            <a:p>
              <a:r>
                <a:rPr lang="en-US" dirty="0" smtClean="0">
                  <a:latin typeface="Karla" charset="0"/>
                  <a:ea typeface="Karla" charset="0"/>
                  <a:cs typeface="Karla" charset="0"/>
                </a:rPr>
                <a:t>Classification</a:t>
              </a:r>
              <a:endParaRPr lang="en-US" dirty="0">
                <a:latin typeface="Karla" charset="0"/>
                <a:ea typeface="Karla" charset="0"/>
                <a:cs typeface="Karla" charset="0"/>
              </a:endParaRPr>
            </a:p>
          </p:txBody>
        </p:sp>
      </p:grpSp>
      <p:grpSp>
        <p:nvGrpSpPr>
          <p:cNvPr id="10" name="Group 9"/>
          <p:cNvGrpSpPr/>
          <p:nvPr/>
        </p:nvGrpSpPr>
        <p:grpSpPr>
          <a:xfrm>
            <a:off x="5951986" y="1903092"/>
            <a:ext cx="1359668" cy="720013"/>
            <a:chOff x="5951986" y="1903092"/>
            <a:chExt cx="1359668" cy="720013"/>
          </a:xfrm>
        </p:grpSpPr>
        <mc:AlternateContent xmlns:mc="http://schemas.openxmlformats.org/markup-compatibility/2006">
          <mc:Choice xmlns:a14="http://schemas.microsoft.com/office/drawing/2010/main" Requires="a14">
            <p:sp>
              <p:nvSpPr>
                <p:cNvPr id="42" name="TextBox 41"/>
                <p:cNvSpPr txBox="1"/>
                <p:nvPr/>
              </p:nvSpPr>
              <p:spPr>
                <a:xfrm>
                  <a:off x="6058227" y="2346106"/>
                  <a:ext cx="1225785" cy="276999"/>
                </a:xfrm>
                <a:prstGeom prst="rect">
                  <a:avLst/>
                </a:prstGeom>
                <a:noFill/>
              </p:spPr>
              <p:txBody>
                <a:bodyPr wrap="none" lIns="0" tIns="0" rIns="0" bIns="0" rtlCol="0">
                  <a:spAutoFit/>
                </a:bodyPr>
                <a:lstStyle/>
                <a:p>
                  <a:r>
                    <a:rPr lang="en-US" b="0" dirty="0" smtClean="0"/>
                    <a:t>f</a:t>
                  </a:r>
                  <a14:m>
                    <m:oMath xmlns:m="http://schemas.openxmlformats.org/officeDocument/2006/math">
                      <m:d>
                        <m:dPr>
                          <m:ctrlPr>
                            <a:rPr lang="en-US" b="0" i="1" smtClean="0">
                              <a:latin typeface="Cambria Math" charset="0"/>
                            </a:rPr>
                          </m:ctrlPr>
                        </m:dPr>
                        <m:e>
                          <m:r>
                            <a:rPr lang="en-US" b="0" i="1" smtClean="0">
                              <a:latin typeface="Cambria Math" charset="0"/>
                            </a:rPr>
                            <m:t>𝑋</m:t>
                          </m:r>
                        </m:e>
                      </m:d>
                      <m:r>
                        <a:rPr lang="en-US" b="0" i="1" smtClean="0">
                          <a:latin typeface="Cambria Math" charset="0"/>
                        </a:rPr>
                        <m:t>=</m:t>
                      </m:r>
                      <m:sSup>
                        <m:sSupPr>
                          <m:ctrlPr>
                            <a:rPr lang="en-US" b="0" i="1" smtClean="0">
                              <a:latin typeface="Cambria Math" charset="0"/>
                            </a:rPr>
                          </m:ctrlPr>
                        </m:sSupPr>
                        <m:e>
                          <m:r>
                            <a:rPr lang="en-US" b="0" i="1" smtClean="0">
                              <a:latin typeface="Cambria Math" charset="0"/>
                            </a:rPr>
                            <m:t>𝑊</m:t>
                          </m:r>
                        </m:e>
                        <m:sup>
                          <m:r>
                            <a:rPr lang="en-US" b="0" i="1" smtClean="0">
                              <a:latin typeface="Cambria Math" charset="0"/>
                            </a:rPr>
                            <m:t>𝑇</m:t>
                          </m:r>
                        </m:sup>
                      </m:sSup>
                      <m:r>
                        <a:rPr lang="en-US" b="0" i="1" smtClean="0">
                          <a:latin typeface="Cambria Math" charset="0"/>
                        </a:rPr>
                        <m:t>𝑋</m:t>
                      </m:r>
                    </m:oMath>
                  </a14:m>
                  <a:endParaRPr lang="en-US" dirty="0"/>
                </a:p>
              </p:txBody>
            </p:sp>
          </mc:Choice>
          <mc:Fallback>
            <p:sp>
              <p:nvSpPr>
                <p:cNvPr id="42" name="TextBox 41"/>
                <p:cNvSpPr txBox="1">
                  <a:spLocks noRot="1" noChangeAspect="1" noMove="1" noResize="1" noEditPoints="1" noAdjustHandles="1" noChangeArrowheads="1" noChangeShapeType="1" noTextEdit="1"/>
                </p:cNvSpPr>
                <p:nvPr/>
              </p:nvSpPr>
              <p:spPr>
                <a:xfrm>
                  <a:off x="6058227" y="2346106"/>
                  <a:ext cx="1225785" cy="276999"/>
                </a:xfrm>
                <a:prstGeom prst="rect">
                  <a:avLst/>
                </a:prstGeom>
                <a:blipFill rotWithShape="0">
                  <a:blip r:embed="rId8"/>
                  <a:stretch>
                    <a:fillRect l="-11940" t="-28889" r="-5970" b="-51111"/>
                  </a:stretch>
                </a:blipFill>
              </p:spPr>
              <p:txBody>
                <a:bodyPr/>
                <a:lstStyle/>
                <a:p>
                  <a:r>
                    <a:rPr lang="en-US">
                      <a:noFill/>
                    </a:rPr>
                    <a:t> </a:t>
                  </a:r>
                </a:p>
              </p:txBody>
            </p:sp>
          </mc:Fallback>
        </mc:AlternateContent>
        <p:sp>
          <p:nvSpPr>
            <p:cNvPr id="44" name="TextBox 43"/>
            <p:cNvSpPr txBox="1"/>
            <p:nvPr/>
          </p:nvSpPr>
          <p:spPr>
            <a:xfrm>
              <a:off x="5951986" y="1903092"/>
              <a:ext cx="1359668" cy="369332"/>
            </a:xfrm>
            <a:prstGeom prst="rect">
              <a:avLst/>
            </a:prstGeom>
            <a:noFill/>
          </p:spPr>
          <p:txBody>
            <a:bodyPr wrap="none" rtlCol="0">
              <a:spAutoFit/>
            </a:bodyPr>
            <a:lstStyle/>
            <a:p>
              <a:r>
                <a:rPr lang="en-US" dirty="0" smtClean="0">
                  <a:latin typeface="Karla" charset="0"/>
                  <a:ea typeface="Karla" charset="0"/>
                  <a:cs typeface="Karla" charset="0"/>
                </a:rPr>
                <a:t>Regression</a:t>
              </a:r>
              <a:endParaRPr lang="en-US" dirty="0">
                <a:latin typeface="Karla" charset="0"/>
                <a:ea typeface="Karla" charset="0"/>
                <a:cs typeface="Karla" charset="0"/>
              </a:endParaRPr>
            </a:p>
          </p:txBody>
        </p:sp>
      </p:grpSp>
      <mc:AlternateContent xmlns:mc="http://schemas.openxmlformats.org/markup-compatibility/2006">
        <mc:Choice xmlns:a14="http://schemas.microsoft.com/office/drawing/2010/main" Requires="a14">
          <p:sp>
            <p:nvSpPr>
              <p:cNvPr id="13" name="TextBox 12"/>
              <p:cNvSpPr txBox="1"/>
              <p:nvPr/>
            </p:nvSpPr>
            <p:spPr>
              <a:xfrm>
                <a:off x="9332757" y="2299939"/>
                <a:ext cx="2433615" cy="646331"/>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p>
                        <m:sSupPr>
                          <m:ctrlPr>
                            <a:rPr lang="en-US" b="0" i="1" smtClean="0">
                              <a:latin typeface="Cambria Math" charset="0"/>
                            </a:rPr>
                          </m:ctrlPr>
                        </m:sSupPr>
                        <m:e>
                          <m:r>
                            <a:rPr lang="en-US" b="0" i="1" smtClean="0">
                              <a:latin typeface="Cambria Math" charset="0"/>
                            </a:rPr>
                            <m:t>𝑊</m:t>
                          </m:r>
                        </m:e>
                        <m:sup>
                          <m:r>
                            <a:rPr lang="en-US" b="0" i="1" smtClean="0">
                              <a:latin typeface="Cambria Math" charset="0"/>
                            </a:rPr>
                            <m:t>𝑇</m:t>
                          </m:r>
                        </m:sup>
                      </m:sSup>
                      <m:r>
                        <a:rPr lang="en-US" b="0" i="1" smtClean="0">
                          <a:latin typeface="Cambria Math" charset="0"/>
                        </a:rPr>
                        <m:t>=</m:t>
                      </m:r>
                      <m:d>
                        <m:dPr>
                          <m:begChr m:val="["/>
                          <m:endChr m:val="]"/>
                          <m:ctrlPr>
                            <a:rPr lang="en-US" b="0" i="1" smtClean="0">
                              <a:latin typeface="Cambria Math" charset="0"/>
                            </a:rPr>
                          </m:ctrlPr>
                        </m:dPr>
                        <m:e>
                          <m:sSub>
                            <m:sSubPr>
                              <m:ctrlPr>
                                <a:rPr lang="en-US" b="0" i="1" smtClean="0">
                                  <a:latin typeface="Cambria Math" charset="0"/>
                                </a:rPr>
                              </m:ctrlPr>
                            </m:sSubPr>
                            <m:e>
                              <m:r>
                                <a:rPr lang="en-US" b="0" i="1" smtClean="0">
                                  <a:latin typeface="Cambria Math" charset="0"/>
                                </a:rPr>
                                <m:t>𝑊</m:t>
                              </m:r>
                            </m:e>
                            <m:sub>
                              <m:r>
                                <a:rPr lang="en-US" b="0" i="1" smtClean="0">
                                  <a:latin typeface="Cambria Math" charset="0"/>
                                </a:rPr>
                                <m:t>0</m:t>
                              </m:r>
                            </m:sub>
                          </m:sSub>
                          <m:r>
                            <a:rPr lang="en-US" b="0" i="1" smtClean="0">
                              <a:latin typeface="Cambria Math" charset="0"/>
                            </a:rPr>
                            <m:t>,</m:t>
                          </m:r>
                          <m:sSub>
                            <m:sSubPr>
                              <m:ctrlPr>
                                <a:rPr lang="en-US" b="0" i="1" smtClean="0">
                                  <a:latin typeface="Cambria Math" charset="0"/>
                                </a:rPr>
                              </m:ctrlPr>
                            </m:sSubPr>
                            <m:e>
                              <m:r>
                                <a:rPr lang="en-US" b="0" i="1" smtClean="0">
                                  <a:latin typeface="Cambria Math" charset="0"/>
                                </a:rPr>
                                <m:t>𝑊</m:t>
                              </m:r>
                            </m:e>
                            <m:sub>
                              <m:r>
                                <a:rPr lang="en-US" b="0" i="1" smtClean="0">
                                  <a:latin typeface="Cambria Math" charset="0"/>
                                </a:rPr>
                                <m:t>1</m:t>
                              </m:r>
                            </m:sub>
                          </m:sSub>
                          <m:r>
                            <a:rPr lang="en-US" b="0" i="1" smtClean="0">
                              <a:latin typeface="Cambria Math" charset="0"/>
                            </a:rPr>
                            <m:t>,…, </m:t>
                          </m:r>
                          <m:sSub>
                            <m:sSubPr>
                              <m:ctrlPr>
                                <a:rPr lang="en-US" b="0" i="1" smtClean="0">
                                  <a:latin typeface="Cambria Math" charset="0"/>
                                </a:rPr>
                              </m:ctrlPr>
                            </m:sSubPr>
                            <m:e>
                              <m:r>
                                <a:rPr lang="en-US" b="0" i="1" smtClean="0">
                                  <a:latin typeface="Cambria Math" charset="0"/>
                                </a:rPr>
                                <m:t>𝑊</m:t>
                              </m:r>
                            </m:e>
                            <m:sub>
                              <m:r>
                                <a:rPr lang="en-US" b="0" i="1" smtClean="0">
                                  <a:latin typeface="Cambria Math" charset="0"/>
                                </a:rPr>
                                <m:t>4</m:t>
                              </m:r>
                            </m:sub>
                          </m:sSub>
                        </m:e>
                      </m:d>
                    </m:oMath>
                  </m:oMathPara>
                </a14:m>
                <a:endParaRPr lang="en-US" b="0" i="1" dirty="0" smtClean="0">
                  <a:latin typeface="Cambria Math" charset="0"/>
                </a:endParaRPr>
              </a:p>
              <a:p>
                <a:r>
                  <a:rPr lang="en-US" b="0" dirty="0" smtClean="0"/>
                  <a:t>         </a:t>
                </a:r>
                <a14:m>
                  <m:oMath xmlns:m="http://schemas.openxmlformats.org/officeDocument/2006/math">
                    <m:r>
                      <a:rPr lang="en-US" b="0" i="0" smtClean="0">
                        <a:latin typeface="Cambria Math" charset="0"/>
                      </a:rPr>
                      <m:t>=</m:t>
                    </m:r>
                    <m:r>
                      <a:rPr lang="en-US" b="0" i="1" smtClean="0">
                        <a:latin typeface="Cambria Math" charset="0"/>
                      </a:rPr>
                      <m:t> [</m:t>
                    </m:r>
                    <m:sSub>
                      <m:sSubPr>
                        <m:ctrlPr>
                          <a:rPr lang="en-US" b="0" i="1" smtClean="0">
                            <a:latin typeface="Cambria Math" charset="0"/>
                          </a:rPr>
                        </m:ctrlPr>
                      </m:sSubPr>
                      <m:e>
                        <m:r>
                          <a:rPr lang="en-US" b="0" i="1" smtClean="0">
                            <a:latin typeface="Cambria Math" charset="0"/>
                          </a:rPr>
                          <m:t>𝛽</m:t>
                        </m:r>
                      </m:e>
                      <m:sub>
                        <m:r>
                          <a:rPr lang="en-US" b="0" i="1" smtClean="0">
                            <a:latin typeface="Cambria Math" charset="0"/>
                          </a:rPr>
                          <m:t>0</m:t>
                        </m:r>
                      </m:sub>
                    </m:sSub>
                    <m:r>
                      <a:rPr lang="en-US" b="0" i="1" smtClean="0">
                        <a:latin typeface="Cambria Math" charset="0"/>
                      </a:rPr>
                      <m:t>, </m:t>
                    </m:r>
                    <m:sSub>
                      <m:sSubPr>
                        <m:ctrlPr>
                          <a:rPr lang="en-US" b="0" i="1" smtClean="0">
                            <a:latin typeface="Cambria Math" charset="0"/>
                          </a:rPr>
                        </m:ctrlPr>
                      </m:sSubPr>
                      <m:e>
                        <m:r>
                          <a:rPr lang="en-US" b="0" i="1" smtClean="0">
                            <a:latin typeface="Cambria Math" charset="0"/>
                          </a:rPr>
                          <m:t>𝛽</m:t>
                        </m:r>
                      </m:e>
                      <m:sub>
                        <m:r>
                          <a:rPr lang="en-US" b="0" i="1" smtClean="0">
                            <a:latin typeface="Cambria Math" charset="0"/>
                          </a:rPr>
                          <m:t>1</m:t>
                        </m:r>
                      </m:sub>
                    </m:sSub>
                    <m:r>
                      <a:rPr lang="en-US" b="0" i="1" smtClean="0">
                        <a:latin typeface="Cambria Math" charset="0"/>
                      </a:rPr>
                      <m:t>,…, </m:t>
                    </m:r>
                    <m:sSub>
                      <m:sSubPr>
                        <m:ctrlPr>
                          <a:rPr lang="en-US" b="0" i="1" smtClean="0">
                            <a:latin typeface="Cambria Math" charset="0"/>
                          </a:rPr>
                        </m:ctrlPr>
                      </m:sSubPr>
                      <m:e>
                        <m:r>
                          <a:rPr lang="en-US" b="0" i="1" smtClean="0">
                            <a:latin typeface="Cambria Math" charset="0"/>
                          </a:rPr>
                          <m:t>𝛽</m:t>
                        </m:r>
                      </m:e>
                      <m:sub>
                        <m:r>
                          <a:rPr lang="en-US" b="0" i="1" smtClean="0">
                            <a:latin typeface="Cambria Math" charset="0"/>
                          </a:rPr>
                          <m:t>4</m:t>
                        </m:r>
                      </m:sub>
                    </m:sSub>
                    <m:r>
                      <a:rPr lang="en-US" b="0" i="1" smtClean="0">
                        <a:latin typeface="Cambria Math" charset="0"/>
                      </a:rPr>
                      <m:t>]</m:t>
                    </m:r>
                  </m:oMath>
                </a14:m>
                <a:endParaRPr lang="en-US" dirty="0"/>
              </a:p>
            </p:txBody>
          </p:sp>
        </mc:Choice>
        <mc:Fallback>
          <p:sp>
            <p:nvSpPr>
              <p:cNvPr id="13" name="TextBox 12"/>
              <p:cNvSpPr txBox="1">
                <a:spLocks noRot="1" noChangeAspect="1" noMove="1" noResize="1" noEditPoints="1" noAdjustHandles="1" noChangeArrowheads="1" noChangeShapeType="1" noTextEdit="1"/>
              </p:cNvSpPr>
              <p:nvPr/>
            </p:nvSpPr>
            <p:spPr>
              <a:xfrm>
                <a:off x="9332757" y="2299939"/>
                <a:ext cx="2433615" cy="646331"/>
              </a:xfrm>
              <a:prstGeom prst="rect">
                <a:avLst/>
              </a:prstGeom>
              <a:blipFill rotWithShape="0">
                <a:blip r:embed="rId9"/>
                <a:stretch>
                  <a:fillRect t="-12264" b="-68868"/>
                </a:stretch>
              </a:blipFill>
            </p:spPr>
            <p:txBody>
              <a:bodyPr/>
              <a:lstStyle/>
              <a:p>
                <a:r>
                  <a:rPr lang="en-US">
                    <a:noFill/>
                  </a:rPr>
                  <a:t> </a:t>
                </a:r>
              </a:p>
            </p:txBody>
          </p:sp>
        </mc:Fallback>
      </mc:AlternateContent>
    </p:spTree>
    <p:extLst>
      <p:ext uri="{BB962C8B-B14F-4D97-AF65-F5344CB8AC3E}">
        <p14:creationId xmlns:p14="http://schemas.microsoft.com/office/powerpoint/2010/main" val="1564588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nodeType="withEffect">
                                  <p:stCondLst>
                                    <p:cond delay="50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grpId="0" nodeType="withEffect">
                                  <p:stCondLst>
                                    <p:cond delay="50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3"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But what is the idea? </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38</a:t>
            </a:fld>
            <a:endParaRPr lang="en-US"/>
          </a:p>
        </p:txBody>
      </p:sp>
      <p:sp>
        <p:nvSpPr>
          <p:cNvPr id="16" name="TextBox 15"/>
          <p:cNvSpPr txBox="1"/>
          <p:nvPr/>
        </p:nvSpPr>
        <p:spPr>
          <a:xfrm>
            <a:off x="719176" y="1212259"/>
            <a:ext cx="11123532" cy="830997"/>
          </a:xfrm>
          <a:prstGeom prst="rect">
            <a:avLst/>
          </a:prstGeom>
          <a:noFill/>
        </p:spPr>
        <p:txBody>
          <a:bodyPr wrap="square" rtlCol="0">
            <a:spAutoFit/>
          </a:bodyPr>
          <a:lstStyle/>
          <a:p>
            <a:r>
              <a:rPr lang="en-US" sz="2400" dirty="0" smtClean="0">
                <a:solidFill>
                  <a:schemeClr val="tx1">
                    <a:lumMod val="75000"/>
                    <a:lumOff val="25000"/>
                  </a:schemeClr>
                </a:solidFill>
                <a:latin typeface="Karla" charset="0"/>
                <a:ea typeface="Karla" charset="0"/>
                <a:cs typeface="Karla" charset="0"/>
              </a:rPr>
              <a:t>Start with all randomly selected weights. Most likely it will perform horribly.</a:t>
            </a:r>
          </a:p>
          <a:p>
            <a:r>
              <a:rPr lang="en-US" sz="2400" dirty="0" smtClean="0">
                <a:solidFill>
                  <a:schemeClr val="tx1">
                    <a:lumMod val="75000"/>
                    <a:lumOff val="25000"/>
                  </a:schemeClr>
                </a:solidFill>
                <a:latin typeface="Karla" charset="0"/>
                <a:ea typeface="Karla" charset="0"/>
                <a:cs typeface="Karla" charset="0"/>
              </a:rPr>
              <a:t>For example, in our heart data, the model will be giving us the wrong answer. </a:t>
            </a:r>
          </a:p>
        </p:txBody>
      </p:sp>
      <p:grpSp>
        <p:nvGrpSpPr>
          <p:cNvPr id="3" name="Group 2"/>
          <p:cNvGrpSpPr/>
          <p:nvPr/>
        </p:nvGrpSpPr>
        <p:grpSpPr>
          <a:xfrm>
            <a:off x="868094" y="3047418"/>
            <a:ext cx="5688710" cy="2476322"/>
            <a:chOff x="1623196" y="3272383"/>
            <a:chExt cx="4983886" cy="1842904"/>
          </a:xfrm>
        </p:grpSpPr>
        <p:cxnSp>
          <p:nvCxnSpPr>
            <p:cNvPr id="11" name="Straight Arrow Connector 10"/>
            <p:cNvCxnSpPr/>
            <p:nvPr/>
          </p:nvCxnSpPr>
          <p:spPr>
            <a:xfrm>
              <a:off x="4389191" y="4187925"/>
              <a:ext cx="692891" cy="3720"/>
            </a:xfrm>
            <a:prstGeom prst="straightConnector1">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8" name="Rectangle 17"/>
                <p:cNvSpPr/>
                <p:nvPr/>
              </p:nvSpPr>
              <p:spPr>
                <a:xfrm>
                  <a:off x="5150839" y="4056452"/>
                  <a:ext cx="1456243" cy="27486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b="0" i="1" smtClean="0">
                                <a:latin typeface="Cambria Math" charset="0"/>
                              </a:rPr>
                            </m:ctrlPr>
                          </m:accPr>
                          <m:e>
                            <m:r>
                              <a:rPr lang="en-US" b="0" i="1" smtClean="0">
                                <a:latin typeface="Cambria Math" charset="0"/>
                              </a:rPr>
                              <m:t>𝑝</m:t>
                            </m:r>
                          </m:e>
                        </m:acc>
                        <m:r>
                          <a:rPr lang="en-US" b="0" i="1" smtClean="0">
                            <a:latin typeface="Cambria Math" charset="0"/>
                          </a:rPr>
                          <m:t>=0.9→</m:t>
                        </m:r>
                        <m:r>
                          <a:rPr lang="en-US" b="0" i="1" smtClean="0">
                            <a:latin typeface="Cambria Math" charset="0"/>
                          </a:rPr>
                          <m:t>𝑌𝑒𝑠</m:t>
                        </m:r>
                      </m:oMath>
                    </m:oMathPara>
                  </a14:m>
                  <a:endParaRPr lang="en-US" b="0" dirty="0" smtClean="0">
                    <a:ea typeface="Cambria Math" charset="0"/>
                    <a:cs typeface="Cambria Math" charset="0"/>
                  </a:endParaRPr>
                </a:p>
              </p:txBody>
            </p:sp>
          </mc:Choice>
          <mc:Fallback xmlns="">
            <p:sp>
              <p:nvSpPr>
                <p:cNvPr id="18" name="Rectangle 17"/>
                <p:cNvSpPr>
                  <a:spLocks noRot="1" noChangeAspect="1" noMove="1" noResize="1" noEditPoints="1" noAdjustHandles="1" noChangeArrowheads="1" noChangeShapeType="1" noTextEdit="1"/>
                </p:cNvSpPr>
                <p:nvPr/>
              </p:nvSpPr>
              <p:spPr>
                <a:xfrm>
                  <a:off x="5150839" y="4056452"/>
                  <a:ext cx="1456243" cy="274861"/>
                </a:xfrm>
                <a:prstGeom prst="rect">
                  <a:avLst/>
                </a:prstGeom>
                <a:blipFill rotWithShape="0">
                  <a:blip r:embed="rId2"/>
                  <a:stretch>
                    <a:fillRect t="-3333" b="-6667"/>
                  </a:stretch>
                </a:blipFill>
              </p:spPr>
              <p:txBody>
                <a:bodyPr/>
                <a:lstStyle/>
                <a:p>
                  <a:r>
                    <a:rPr lang="en-US">
                      <a:noFill/>
                    </a:rPr>
                    <a:t> </a:t>
                  </a:r>
                </a:p>
              </p:txBody>
            </p:sp>
          </mc:Fallback>
        </mc:AlternateContent>
        <p:sp>
          <p:nvSpPr>
            <p:cNvPr id="32" name="Oval 31"/>
            <p:cNvSpPr>
              <a:spLocks noChangeAspect="1"/>
            </p:cNvSpPr>
            <p:nvPr/>
          </p:nvSpPr>
          <p:spPr>
            <a:xfrm>
              <a:off x="3141609" y="3272383"/>
              <a:ext cx="228600" cy="228600"/>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32"/>
            <p:cNvSpPr>
              <a:spLocks noChangeAspect="1"/>
            </p:cNvSpPr>
            <p:nvPr/>
          </p:nvSpPr>
          <p:spPr>
            <a:xfrm>
              <a:off x="3131119" y="3799161"/>
              <a:ext cx="228600" cy="228600"/>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p:cNvSpPr>
              <a:spLocks noChangeAspect="1"/>
            </p:cNvSpPr>
            <p:nvPr/>
          </p:nvSpPr>
          <p:spPr>
            <a:xfrm>
              <a:off x="3141740" y="4359909"/>
              <a:ext cx="228600" cy="228600"/>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p:cNvSpPr>
              <a:spLocks noChangeAspect="1"/>
            </p:cNvSpPr>
            <p:nvPr/>
          </p:nvSpPr>
          <p:spPr>
            <a:xfrm>
              <a:off x="3141609" y="4886687"/>
              <a:ext cx="228600" cy="228600"/>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Oval 36"/>
            <p:cNvSpPr>
              <a:spLocks noChangeAspect="1"/>
            </p:cNvSpPr>
            <p:nvPr/>
          </p:nvSpPr>
          <p:spPr>
            <a:xfrm>
              <a:off x="4158332" y="4079583"/>
              <a:ext cx="228600" cy="228600"/>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0" name="Straight Arrow Connector 39"/>
            <p:cNvCxnSpPr>
              <a:stCxn id="32" idx="5"/>
            </p:cNvCxnSpPr>
            <p:nvPr/>
          </p:nvCxnSpPr>
          <p:spPr>
            <a:xfrm>
              <a:off x="3336731" y="3467505"/>
              <a:ext cx="865498" cy="654689"/>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a:stCxn id="33" idx="6"/>
            </p:cNvCxnSpPr>
            <p:nvPr/>
          </p:nvCxnSpPr>
          <p:spPr>
            <a:xfrm>
              <a:off x="3359719" y="3913461"/>
              <a:ext cx="809103" cy="254511"/>
            </a:xfrm>
            <a:prstGeom prst="straightConnector1">
              <a:avLst/>
            </a:prstGeom>
            <a:ln>
              <a:solidFill>
                <a:srgbClr val="0070C0"/>
              </a:solidFill>
              <a:tailEnd type="triangle"/>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stCxn id="34" idx="6"/>
            </p:cNvCxnSpPr>
            <p:nvPr/>
          </p:nvCxnSpPr>
          <p:spPr>
            <a:xfrm flipV="1">
              <a:off x="3370340" y="4250217"/>
              <a:ext cx="796969" cy="223992"/>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49" name="Straight Arrow Connector 48"/>
            <p:cNvCxnSpPr>
              <a:endCxn id="37" idx="3"/>
            </p:cNvCxnSpPr>
            <p:nvPr/>
          </p:nvCxnSpPr>
          <p:spPr>
            <a:xfrm flipV="1">
              <a:off x="3370340" y="4274705"/>
              <a:ext cx="821470" cy="694227"/>
            </a:xfrm>
            <a:prstGeom prst="straightConnector1">
              <a:avLst/>
            </a:prstGeom>
            <a:ln>
              <a:solidFill>
                <a:srgbClr val="7030A0"/>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58" name="TextBox 57"/>
                <p:cNvSpPr txBox="1"/>
                <p:nvPr/>
              </p:nvSpPr>
              <p:spPr>
                <a:xfrm>
                  <a:off x="1623196" y="3293384"/>
                  <a:ext cx="1323220" cy="20614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𝑀𝑎𝑥𝐻𝑅</m:t>
                        </m:r>
                        <m:r>
                          <a:rPr lang="en-US" b="0" i="1" smtClean="0">
                            <a:latin typeface="Cambria Math" charset="0"/>
                          </a:rPr>
                          <m:t>=200</m:t>
                        </m:r>
                      </m:oMath>
                    </m:oMathPara>
                  </a14:m>
                  <a:endParaRPr lang="en-US" dirty="0"/>
                </a:p>
              </p:txBody>
            </p:sp>
          </mc:Choice>
          <mc:Fallback xmlns="">
            <p:sp>
              <p:nvSpPr>
                <p:cNvPr id="58" name="TextBox 57"/>
                <p:cNvSpPr txBox="1">
                  <a:spLocks noRot="1" noChangeAspect="1" noMove="1" noResize="1" noEditPoints="1" noAdjustHandles="1" noChangeArrowheads="1" noChangeShapeType="1" noTextEdit="1"/>
                </p:cNvSpPr>
                <p:nvPr/>
              </p:nvSpPr>
              <p:spPr>
                <a:xfrm>
                  <a:off x="1623196" y="3293384"/>
                  <a:ext cx="1323220" cy="206145"/>
                </a:xfrm>
                <a:prstGeom prst="rect">
                  <a:avLst/>
                </a:prstGeom>
                <a:blipFill rotWithShape="0">
                  <a:blip r:embed="rId3"/>
                  <a:stretch>
                    <a:fillRect l="-3226" r="-3629"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TextBox 60"/>
                <p:cNvSpPr txBox="1"/>
                <p:nvPr/>
              </p:nvSpPr>
              <p:spPr>
                <a:xfrm>
                  <a:off x="2055806" y="3810388"/>
                  <a:ext cx="890610" cy="20614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𝐴𝑔𝑒</m:t>
                        </m:r>
                        <m:r>
                          <a:rPr lang="en-US" b="0" i="1" smtClean="0">
                            <a:latin typeface="Cambria Math" charset="0"/>
                          </a:rPr>
                          <m:t>=52</m:t>
                        </m:r>
                      </m:oMath>
                    </m:oMathPara>
                  </a14:m>
                  <a:endParaRPr lang="en-US" dirty="0"/>
                </a:p>
              </p:txBody>
            </p:sp>
          </mc:Choice>
          <mc:Fallback xmlns="">
            <p:sp>
              <p:nvSpPr>
                <p:cNvPr id="61" name="TextBox 60"/>
                <p:cNvSpPr txBox="1">
                  <a:spLocks noRot="1" noChangeAspect="1" noMove="1" noResize="1" noEditPoints="1" noAdjustHandles="1" noChangeArrowheads="1" noChangeShapeType="1" noTextEdit="1"/>
                </p:cNvSpPr>
                <p:nvPr/>
              </p:nvSpPr>
              <p:spPr>
                <a:xfrm>
                  <a:off x="2055806" y="3810388"/>
                  <a:ext cx="890610" cy="206145"/>
                </a:xfrm>
                <a:prstGeom prst="rect">
                  <a:avLst/>
                </a:prstGeom>
                <a:blipFill rotWithShape="0">
                  <a:blip r:embed="rId4"/>
                  <a:stretch>
                    <a:fillRect l="-7186" r="-5389" b="-32609"/>
                  </a:stretch>
                </a:blipFill>
              </p:spPr>
              <p:txBody>
                <a:bodyPr/>
                <a:lstStyle/>
                <a:p>
                  <a:r>
                    <a:rPr lang="en-US">
                      <a:noFill/>
                    </a:rPr>
                    <a:t> </a:t>
                  </a:r>
                </a:p>
              </p:txBody>
            </p:sp>
          </mc:Fallback>
        </mc:AlternateContent>
        <p:sp>
          <p:nvSpPr>
            <p:cNvPr id="62" name="TextBox 61"/>
            <p:cNvSpPr txBox="1"/>
            <p:nvPr/>
          </p:nvSpPr>
          <p:spPr>
            <a:xfrm>
              <a:off x="2738265" y="4294525"/>
              <a:ext cx="57" cy="206145"/>
            </a:xfrm>
            <a:prstGeom prst="rect">
              <a:avLst/>
            </a:prstGeom>
            <a:noFill/>
          </p:spPr>
          <p:txBody>
            <a:bodyPr wrap="none" lIns="0" tIns="0" rIns="0" bIns="0" rtlCol="0">
              <a:spAutoFit/>
            </a:bodyPr>
            <a:lstStyle/>
            <a:p>
              <a:endParaRPr lang="en-US" dirty="0"/>
            </a:p>
          </p:txBody>
        </p:sp>
      </p:grpSp>
      <mc:AlternateContent xmlns:mc="http://schemas.openxmlformats.org/markup-compatibility/2006" xmlns:a14="http://schemas.microsoft.com/office/drawing/2010/main">
        <mc:Choice Requires="a14">
          <p:sp>
            <p:nvSpPr>
              <p:cNvPr id="31" name="TextBox 30"/>
              <p:cNvSpPr txBox="1"/>
              <p:nvPr/>
            </p:nvSpPr>
            <p:spPr>
              <a:xfrm>
                <a:off x="1139794" y="4548792"/>
                <a:ext cx="123674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𝑆𝑒𝑥</m:t>
                      </m:r>
                      <m:r>
                        <a:rPr lang="en-US" b="0" i="1" smtClean="0">
                          <a:latin typeface="Cambria Math" charset="0"/>
                        </a:rPr>
                        <m:t>=</m:t>
                      </m:r>
                      <m:r>
                        <a:rPr lang="en-US" b="0" i="1" smtClean="0">
                          <a:latin typeface="Cambria Math" charset="0"/>
                        </a:rPr>
                        <m:t>𝑀𝑎𝑙𝑒</m:t>
                      </m:r>
                    </m:oMath>
                  </m:oMathPara>
                </a14:m>
                <a:endParaRPr lang="en-US" dirty="0"/>
              </a:p>
            </p:txBody>
          </p:sp>
        </mc:Choice>
        <mc:Fallback xmlns="">
          <p:sp>
            <p:nvSpPr>
              <p:cNvPr id="31" name="TextBox 30"/>
              <p:cNvSpPr txBox="1">
                <a:spLocks noRot="1" noChangeAspect="1" noMove="1" noResize="1" noEditPoints="1" noAdjustHandles="1" noChangeArrowheads="1" noChangeShapeType="1" noTextEdit="1"/>
              </p:cNvSpPr>
              <p:nvPr/>
            </p:nvSpPr>
            <p:spPr>
              <a:xfrm>
                <a:off x="1139794" y="4548792"/>
                <a:ext cx="1236749" cy="276999"/>
              </a:xfrm>
              <a:prstGeom prst="rect">
                <a:avLst/>
              </a:prstGeom>
              <a:blipFill rotWithShape="0">
                <a:blip r:embed="rId5"/>
                <a:stretch>
                  <a:fillRect l="-4433" r="-4433" b="-65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p:cNvSpPr txBox="1"/>
              <p:nvPr/>
            </p:nvSpPr>
            <p:spPr>
              <a:xfrm>
                <a:off x="1170485" y="5327082"/>
                <a:ext cx="120795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𝐶h𝑜𝑙</m:t>
                      </m:r>
                      <m:r>
                        <a:rPr lang="en-US" b="0" i="1" smtClean="0">
                          <a:latin typeface="Cambria Math" charset="0"/>
                        </a:rPr>
                        <m:t>=152</m:t>
                      </m:r>
                    </m:oMath>
                  </m:oMathPara>
                </a14:m>
                <a:endParaRPr lang="en-US" dirty="0"/>
              </a:p>
            </p:txBody>
          </p:sp>
        </mc:Choice>
        <mc:Fallback xmlns="">
          <p:sp>
            <p:nvSpPr>
              <p:cNvPr id="42" name="TextBox 41"/>
              <p:cNvSpPr txBox="1">
                <a:spLocks noRot="1" noChangeAspect="1" noMove="1" noResize="1" noEditPoints="1" noAdjustHandles="1" noChangeArrowheads="1" noChangeShapeType="1" noTextEdit="1"/>
              </p:cNvSpPr>
              <p:nvPr/>
            </p:nvSpPr>
            <p:spPr>
              <a:xfrm>
                <a:off x="1170485" y="5327082"/>
                <a:ext cx="1207959" cy="276999"/>
              </a:xfrm>
              <a:prstGeom prst="rect">
                <a:avLst/>
              </a:prstGeom>
              <a:blipFill rotWithShape="0">
                <a:blip r:embed="rId6"/>
                <a:stretch>
                  <a:fillRect l="-4545" r="-4545" b="-8889"/>
                </a:stretch>
              </a:blipFill>
            </p:spPr>
            <p:txBody>
              <a:bodyPr/>
              <a:lstStyle/>
              <a:p>
                <a:r>
                  <a:rPr lang="en-US">
                    <a:noFill/>
                  </a:rPr>
                  <a:t> </a:t>
                </a:r>
              </a:p>
            </p:txBody>
          </p:sp>
        </mc:Fallback>
      </mc:AlternateContent>
      <p:sp>
        <p:nvSpPr>
          <p:cNvPr id="6" name="Oval Callout 5"/>
          <p:cNvSpPr/>
          <p:nvPr/>
        </p:nvSpPr>
        <p:spPr>
          <a:xfrm>
            <a:off x="8098324" y="5209352"/>
            <a:ext cx="2898860" cy="1125777"/>
          </a:xfrm>
          <a:prstGeom prst="wedgeEllipseCallout">
            <a:avLst>
              <a:gd name="adj1" fmla="val -105152"/>
              <a:gd name="adj2" fmla="val -106950"/>
            </a:avLst>
          </a:prstGeom>
          <a:solidFill>
            <a:srgbClr val="F9F9F9"/>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solidFill>
                  <a:schemeClr val="tx1">
                    <a:lumMod val="75000"/>
                    <a:lumOff val="25000"/>
                  </a:schemeClr>
                </a:solidFill>
              </a:rPr>
              <a:t>Bad Computer</a:t>
            </a:r>
            <a:endParaRPr lang="en-US" sz="2400" dirty="0">
              <a:solidFill>
                <a:schemeClr val="tx1">
                  <a:lumMod val="75000"/>
                  <a:lumOff val="25000"/>
                </a:schemeClr>
              </a:solidFill>
            </a:endParaRPr>
          </a:p>
        </p:txBody>
      </p:sp>
      <p:grpSp>
        <p:nvGrpSpPr>
          <p:cNvPr id="8" name="Group 7"/>
          <p:cNvGrpSpPr/>
          <p:nvPr/>
        </p:nvGrpSpPr>
        <p:grpSpPr>
          <a:xfrm>
            <a:off x="6574324" y="3564794"/>
            <a:ext cx="2755392" cy="915149"/>
            <a:chOff x="6574324" y="3564794"/>
            <a:chExt cx="2755392" cy="915149"/>
          </a:xfrm>
        </p:grpSpPr>
        <p:sp>
          <p:nvSpPr>
            <p:cNvPr id="5" name="TextBox 4"/>
            <p:cNvSpPr txBox="1"/>
            <p:nvPr/>
          </p:nvSpPr>
          <p:spPr>
            <a:xfrm>
              <a:off x="6635284" y="4079833"/>
              <a:ext cx="2694432" cy="400110"/>
            </a:xfrm>
            <a:prstGeom prst="rect">
              <a:avLst/>
            </a:prstGeom>
            <a:noFill/>
          </p:spPr>
          <p:txBody>
            <a:bodyPr wrap="square" rtlCol="0">
              <a:spAutoFit/>
            </a:bodyPr>
            <a:lstStyle/>
            <a:p>
              <a:r>
                <a:rPr lang="en-US" sz="2000" i="1" dirty="0" smtClean="0">
                  <a:solidFill>
                    <a:schemeClr val="tx1">
                      <a:lumMod val="75000"/>
                      <a:lumOff val="25000"/>
                    </a:schemeClr>
                  </a:solidFill>
                </a:rPr>
                <a:t>y=No</a:t>
              </a:r>
              <a:endParaRPr lang="en-US" sz="2000" i="1" dirty="0">
                <a:solidFill>
                  <a:schemeClr val="tx1">
                    <a:lumMod val="75000"/>
                    <a:lumOff val="25000"/>
                  </a:schemeClr>
                </a:solidFill>
              </a:endParaRPr>
            </a:p>
          </p:txBody>
        </p:sp>
        <p:sp>
          <p:nvSpPr>
            <p:cNvPr id="7" name="TextBox 6"/>
            <p:cNvSpPr txBox="1"/>
            <p:nvPr/>
          </p:nvSpPr>
          <p:spPr>
            <a:xfrm>
              <a:off x="6574324" y="3564794"/>
              <a:ext cx="1524000" cy="369332"/>
            </a:xfrm>
            <a:prstGeom prst="rect">
              <a:avLst/>
            </a:prstGeom>
            <a:noFill/>
          </p:spPr>
          <p:txBody>
            <a:bodyPr wrap="square" rtlCol="0">
              <a:spAutoFit/>
            </a:bodyPr>
            <a:lstStyle/>
            <a:p>
              <a:r>
                <a:rPr lang="en-US" dirty="0" smtClean="0">
                  <a:solidFill>
                    <a:srgbClr val="C00000"/>
                  </a:solidFill>
                  <a:latin typeface="Karla" charset="0"/>
                  <a:ea typeface="Karla" charset="0"/>
                  <a:cs typeface="Karla" charset="0"/>
                </a:rPr>
                <a:t>Correct</a:t>
              </a:r>
              <a:endParaRPr lang="en-US" dirty="0">
                <a:solidFill>
                  <a:srgbClr val="C00000"/>
                </a:solidFill>
                <a:latin typeface="Karla" charset="0"/>
                <a:ea typeface="Karla" charset="0"/>
                <a:cs typeface="Karla" charset="0"/>
              </a:endParaRPr>
            </a:p>
          </p:txBody>
        </p:sp>
      </p:grpSp>
    </p:spTree>
    <p:extLst>
      <p:ext uri="{BB962C8B-B14F-4D97-AF65-F5344CB8AC3E}">
        <p14:creationId xmlns:p14="http://schemas.microsoft.com/office/powerpoint/2010/main" val="1408868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But what is the idea? </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39</a:t>
            </a:fld>
            <a:endParaRPr lang="en-US"/>
          </a:p>
        </p:txBody>
      </p:sp>
      <p:sp>
        <p:nvSpPr>
          <p:cNvPr id="16" name="TextBox 15"/>
          <p:cNvSpPr txBox="1"/>
          <p:nvPr/>
        </p:nvSpPr>
        <p:spPr>
          <a:xfrm>
            <a:off x="719176" y="1212259"/>
            <a:ext cx="11123532" cy="830997"/>
          </a:xfrm>
          <a:prstGeom prst="rect">
            <a:avLst/>
          </a:prstGeom>
          <a:noFill/>
        </p:spPr>
        <p:txBody>
          <a:bodyPr wrap="square" rtlCol="0">
            <a:spAutoFit/>
          </a:bodyPr>
          <a:lstStyle/>
          <a:p>
            <a:r>
              <a:rPr lang="en-US" sz="2400" dirty="0" smtClean="0">
                <a:solidFill>
                  <a:schemeClr val="tx1">
                    <a:lumMod val="75000"/>
                    <a:lumOff val="25000"/>
                  </a:schemeClr>
                </a:solidFill>
                <a:latin typeface="Karla" charset="0"/>
                <a:ea typeface="Karla" charset="0"/>
                <a:cs typeface="Karla" charset="0"/>
              </a:rPr>
              <a:t>Start with all randomly selected weights. Most likely it will perform horribly.</a:t>
            </a:r>
          </a:p>
          <a:p>
            <a:r>
              <a:rPr lang="en-US" sz="2400" dirty="0" smtClean="0">
                <a:solidFill>
                  <a:schemeClr val="tx1">
                    <a:lumMod val="75000"/>
                    <a:lumOff val="25000"/>
                  </a:schemeClr>
                </a:solidFill>
                <a:latin typeface="Karla" charset="0"/>
                <a:ea typeface="Karla" charset="0"/>
                <a:cs typeface="Karla" charset="0"/>
              </a:rPr>
              <a:t>For example, in our heart data, the model will be giving us the wrong answer. </a:t>
            </a:r>
          </a:p>
        </p:txBody>
      </p:sp>
      <p:grpSp>
        <p:nvGrpSpPr>
          <p:cNvPr id="3" name="Group 2"/>
          <p:cNvGrpSpPr/>
          <p:nvPr/>
        </p:nvGrpSpPr>
        <p:grpSpPr>
          <a:xfrm>
            <a:off x="868094" y="3047418"/>
            <a:ext cx="5620103" cy="2476322"/>
            <a:chOff x="1623196" y="3272383"/>
            <a:chExt cx="4923779" cy="1842904"/>
          </a:xfrm>
        </p:grpSpPr>
        <p:cxnSp>
          <p:nvCxnSpPr>
            <p:cNvPr id="11" name="Straight Arrow Connector 10"/>
            <p:cNvCxnSpPr/>
            <p:nvPr/>
          </p:nvCxnSpPr>
          <p:spPr>
            <a:xfrm>
              <a:off x="4389191" y="4187925"/>
              <a:ext cx="692891" cy="3720"/>
            </a:xfrm>
            <a:prstGeom prst="straightConnector1">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8" name="Rectangle 17"/>
                <p:cNvSpPr/>
                <p:nvPr/>
              </p:nvSpPr>
              <p:spPr>
                <a:xfrm>
                  <a:off x="5150839" y="4056452"/>
                  <a:ext cx="1396136" cy="27486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b="0" i="1" smtClean="0">
                                <a:latin typeface="Cambria Math" charset="0"/>
                              </a:rPr>
                            </m:ctrlPr>
                          </m:accPr>
                          <m:e>
                            <m:r>
                              <a:rPr lang="en-US" b="0" i="1" smtClean="0">
                                <a:latin typeface="Cambria Math" charset="0"/>
                              </a:rPr>
                              <m:t>𝑝</m:t>
                            </m:r>
                          </m:e>
                        </m:acc>
                        <m:r>
                          <a:rPr lang="en-US" b="0" i="1" smtClean="0">
                            <a:latin typeface="Cambria Math" charset="0"/>
                          </a:rPr>
                          <m:t>=0.4→</m:t>
                        </m:r>
                        <m:r>
                          <a:rPr lang="en-US" b="0" i="1" smtClean="0">
                            <a:latin typeface="Cambria Math" charset="0"/>
                          </a:rPr>
                          <m:t>𝑁𝑜</m:t>
                        </m:r>
                      </m:oMath>
                    </m:oMathPara>
                  </a14:m>
                  <a:endParaRPr lang="en-US" b="0" dirty="0" smtClean="0">
                    <a:ea typeface="Cambria Math" charset="0"/>
                    <a:cs typeface="Cambria Math" charset="0"/>
                  </a:endParaRPr>
                </a:p>
              </p:txBody>
            </p:sp>
          </mc:Choice>
          <mc:Fallback xmlns="">
            <p:sp>
              <p:nvSpPr>
                <p:cNvPr id="18" name="Rectangle 17"/>
                <p:cNvSpPr>
                  <a:spLocks noRot="1" noChangeAspect="1" noMove="1" noResize="1" noEditPoints="1" noAdjustHandles="1" noChangeArrowheads="1" noChangeShapeType="1" noTextEdit="1"/>
                </p:cNvSpPr>
                <p:nvPr/>
              </p:nvSpPr>
              <p:spPr>
                <a:xfrm>
                  <a:off x="5150839" y="4056452"/>
                  <a:ext cx="1396136" cy="274861"/>
                </a:xfrm>
                <a:prstGeom prst="rect">
                  <a:avLst/>
                </a:prstGeom>
                <a:blipFill rotWithShape="0">
                  <a:blip r:embed="rId2"/>
                  <a:stretch>
                    <a:fillRect t="-3333" b="-6667"/>
                  </a:stretch>
                </a:blipFill>
              </p:spPr>
              <p:txBody>
                <a:bodyPr/>
                <a:lstStyle/>
                <a:p>
                  <a:r>
                    <a:rPr lang="en-US">
                      <a:noFill/>
                    </a:rPr>
                    <a:t> </a:t>
                  </a:r>
                </a:p>
              </p:txBody>
            </p:sp>
          </mc:Fallback>
        </mc:AlternateContent>
        <p:sp>
          <p:nvSpPr>
            <p:cNvPr id="32" name="Oval 31"/>
            <p:cNvSpPr>
              <a:spLocks noChangeAspect="1"/>
            </p:cNvSpPr>
            <p:nvPr/>
          </p:nvSpPr>
          <p:spPr>
            <a:xfrm>
              <a:off x="3141609" y="3272383"/>
              <a:ext cx="228600" cy="228600"/>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32"/>
            <p:cNvSpPr>
              <a:spLocks noChangeAspect="1"/>
            </p:cNvSpPr>
            <p:nvPr/>
          </p:nvSpPr>
          <p:spPr>
            <a:xfrm>
              <a:off x="3131119" y="3799161"/>
              <a:ext cx="228600" cy="228600"/>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p:cNvSpPr>
              <a:spLocks noChangeAspect="1"/>
            </p:cNvSpPr>
            <p:nvPr/>
          </p:nvSpPr>
          <p:spPr>
            <a:xfrm>
              <a:off x="3141740" y="4359909"/>
              <a:ext cx="228600" cy="228600"/>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p:cNvSpPr>
              <a:spLocks noChangeAspect="1"/>
            </p:cNvSpPr>
            <p:nvPr/>
          </p:nvSpPr>
          <p:spPr>
            <a:xfrm>
              <a:off x="3141609" y="4886687"/>
              <a:ext cx="228600" cy="228600"/>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Oval 36"/>
            <p:cNvSpPr>
              <a:spLocks noChangeAspect="1"/>
            </p:cNvSpPr>
            <p:nvPr/>
          </p:nvSpPr>
          <p:spPr>
            <a:xfrm>
              <a:off x="4158332" y="4079583"/>
              <a:ext cx="228600" cy="228600"/>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0" name="Straight Arrow Connector 39"/>
            <p:cNvCxnSpPr>
              <a:stCxn id="32" idx="5"/>
            </p:cNvCxnSpPr>
            <p:nvPr/>
          </p:nvCxnSpPr>
          <p:spPr>
            <a:xfrm>
              <a:off x="3336731" y="3467505"/>
              <a:ext cx="865498" cy="654689"/>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a:stCxn id="33" idx="6"/>
            </p:cNvCxnSpPr>
            <p:nvPr/>
          </p:nvCxnSpPr>
          <p:spPr>
            <a:xfrm>
              <a:off x="3359719" y="3913461"/>
              <a:ext cx="809103" cy="254511"/>
            </a:xfrm>
            <a:prstGeom prst="straightConnector1">
              <a:avLst/>
            </a:prstGeom>
            <a:ln>
              <a:solidFill>
                <a:srgbClr val="0070C0"/>
              </a:solidFill>
              <a:tailEnd type="triangle"/>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stCxn id="34" idx="6"/>
            </p:cNvCxnSpPr>
            <p:nvPr/>
          </p:nvCxnSpPr>
          <p:spPr>
            <a:xfrm flipV="1">
              <a:off x="3370340" y="4250217"/>
              <a:ext cx="796969" cy="223992"/>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49" name="Straight Arrow Connector 48"/>
            <p:cNvCxnSpPr>
              <a:endCxn id="37" idx="3"/>
            </p:cNvCxnSpPr>
            <p:nvPr/>
          </p:nvCxnSpPr>
          <p:spPr>
            <a:xfrm flipV="1">
              <a:off x="3370340" y="4274705"/>
              <a:ext cx="821470" cy="694227"/>
            </a:xfrm>
            <a:prstGeom prst="straightConnector1">
              <a:avLst/>
            </a:prstGeom>
            <a:ln>
              <a:solidFill>
                <a:srgbClr val="7030A0"/>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58" name="TextBox 57"/>
                <p:cNvSpPr txBox="1"/>
                <p:nvPr/>
              </p:nvSpPr>
              <p:spPr>
                <a:xfrm>
                  <a:off x="1623196" y="3293384"/>
                  <a:ext cx="1323220" cy="20614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𝑀𝑎𝑥𝐻𝑅</m:t>
                        </m:r>
                        <m:r>
                          <a:rPr lang="en-US" b="0" i="1" smtClean="0">
                            <a:latin typeface="Cambria Math" charset="0"/>
                          </a:rPr>
                          <m:t>=170</m:t>
                        </m:r>
                      </m:oMath>
                    </m:oMathPara>
                  </a14:m>
                  <a:endParaRPr lang="en-US" dirty="0"/>
                </a:p>
              </p:txBody>
            </p:sp>
          </mc:Choice>
          <mc:Fallback xmlns="">
            <p:sp>
              <p:nvSpPr>
                <p:cNvPr id="58" name="TextBox 57"/>
                <p:cNvSpPr txBox="1">
                  <a:spLocks noRot="1" noChangeAspect="1" noMove="1" noResize="1" noEditPoints="1" noAdjustHandles="1" noChangeArrowheads="1" noChangeShapeType="1" noTextEdit="1"/>
                </p:cNvSpPr>
                <p:nvPr/>
              </p:nvSpPr>
              <p:spPr>
                <a:xfrm>
                  <a:off x="1623196" y="3293384"/>
                  <a:ext cx="1323220" cy="206145"/>
                </a:xfrm>
                <a:prstGeom prst="rect">
                  <a:avLst/>
                </a:prstGeom>
                <a:blipFill rotWithShape="0">
                  <a:blip r:embed="rId3"/>
                  <a:stretch>
                    <a:fillRect l="-3226" r="-3629"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TextBox 60"/>
                <p:cNvSpPr txBox="1"/>
                <p:nvPr/>
              </p:nvSpPr>
              <p:spPr>
                <a:xfrm>
                  <a:off x="2055806" y="3810388"/>
                  <a:ext cx="890609" cy="20614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𝐴𝑔𝑒</m:t>
                        </m:r>
                        <m:r>
                          <a:rPr lang="en-US" b="0" i="1" smtClean="0">
                            <a:latin typeface="Cambria Math" charset="0"/>
                          </a:rPr>
                          <m:t>=42</m:t>
                        </m:r>
                      </m:oMath>
                    </m:oMathPara>
                  </a14:m>
                  <a:endParaRPr lang="en-US" dirty="0"/>
                </a:p>
              </p:txBody>
            </p:sp>
          </mc:Choice>
          <mc:Fallback xmlns="">
            <p:sp>
              <p:nvSpPr>
                <p:cNvPr id="61" name="TextBox 60"/>
                <p:cNvSpPr txBox="1">
                  <a:spLocks noRot="1" noChangeAspect="1" noMove="1" noResize="1" noEditPoints="1" noAdjustHandles="1" noChangeArrowheads="1" noChangeShapeType="1" noTextEdit="1"/>
                </p:cNvSpPr>
                <p:nvPr/>
              </p:nvSpPr>
              <p:spPr>
                <a:xfrm>
                  <a:off x="2055806" y="3810388"/>
                  <a:ext cx="890609" cy="206145"/>
                </a:xfrm>
                <a:prstGeom prst="rect">
                  <a:avLst/>
                </a:prstGeom>
                <a:blipFill rotWithShape="0">
                  <a:blip r:embed="rId4"/>
                  <a:stretch>
                    <a:fillRect l="-7186" r="-5389" b="-32609"/>
                  </a:stretch>
                </a:blipFill>
              </p:spPr>
              <p:txBody>
                <a:bodyPr/>
                <a:lstStyle/>
                <a:p>
                  <a:r>
                    <a:rPr lang="en-US">
                      <a:noFill/>
                    </a:rPr>
                    <a:t> </a:t>
                  </a:r>
                </a:p>
              </p:txBody>
            </p:sp>
          </mc:Fallback>
        </mc:AlternateContent>
        <p:sp>
          <p:nvSpPr>
            <p:cNvPr id="62" name="TextBox 61"/>
            <p:cNvSpPr txBox="1"/>
            <p:nvPr/>
          </p:nvSpPr>
          <p:spPr>
            <a:xfrm>
              <a:off x="2738265" y="4294525"/>
              <a:ext cx="57" cy="206145"/>
            </a:xfrm>
            <a:prstGeom prst="rect">
              <a:avLst/>
            </a:prstGeom>
            <a:noFill/>
          </p:spPr>
          <p:txBody>
            <a:bodyPr wrap="none" lIns="0" tIns="0" rIns="0" bIns="0" rtlCol="0">
              <a:spAutoFit/>
            </a:bodyPr>
            <a:lstStyle/>
            <a:p>
              <a:endParaRPr lang="en-US" dirty="0"/>
            </a:p>
          </p:txBody>
        </p:sp>
      </p:grpSp>
      <mc:AlternateContent xmlns:mc="http://schemas.openxmlformats.org/markup-compatibility/2006" xmlns:a14="http://schemas.microsoft.com/office/drawing/2010/main">
        <mc:Choice Requires="a14">
          <p:sp>
            <p:nvSpPr>
              <p:cNvPr id="31" name="TextBox 30"/>
              <p:cNvSpPr txBox="1"/>
              <p:nvPr/>
            </p:nvSpPr>
            <p:spPr>
              <a:xfrm>
                <a:off x="1139794" y="4548792"/>
                <a:ext cx="123674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𝑆𝑒𝑥</m:t>
                      </m:r>
                      <m:r>
                        <a:rPr lang="en-US" b="0" i="1" smtClean="0">
                          <a:latin typeface="Cambria Math" charset="0"/>
                        </a:rPr>
                        <m:t>=</m:t>
                      </m:r>
                      <m:r>
                        <a:rPr lang="en-US" b="0" i="1" smtClean="0">
                          <a:latin typeface="Cambria Math" charset="0"/>
                        </a:rPr>
                        <m:t>𝑀𝑎𝑙𝑒</m:t>
                      </m:r>
                    </m:oMath>
                  </m:oMathPara>
                </a14:m>
                <a:endParaRPr lang="en-US" dirty="0"/>
              </a:p>
            </p:txBody>
          </p:sp>
        </mc:Choice>
        <mc:Fallback xmlns="">
          <p:sp>
            <p:nvSpPr>
              <p:cNvPr id="31" name="TextBox 30"/>
              <p:cNvSpPr txBox="1">
                <a:spLocks noRot="1" noChangeAspect="1" noMove="1" noResize="1" noEditPoints="1" noAdjustHandles="1" noChangeArrowheads="1" noChangeShapeType="1" noTextEdit="1"/>
              </p:cNvSpPr>
              <p:nvPr/>
            </p:nvSpPr>
            <p:spPr>
              <a:xfrm>
                <a:off x="1139794" y="4548792"/>
                <a:ext cx="1236749" cy="276999"/>
              </a:xfrm>
              <a:prstGeom prst="rect">
                <a:avLst/>
              </a:prstGeom>
              <a:blipFill rotWithShape="0">
                <a:blip r:embed="rId5"/>
                <a:stretch>
                  <a:fillRect l="-4433" r="-4433" b="-65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p:cNvSpPr txBox="1"/>
              <p:nvPr/>
            </p:nvSpPr>
            <p:spPr>
              <a:xfrm>
                <a:off x="1170485" y="5327082"/>
                <a:ext cx="120795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𝐶h𝑜𝑙</m:t>
                      </m:r>
                      <m:r>
                        <a:rPr lang="en-US" b="0" i="1" smtClean="0">
                          <a:latin typeface="Cambria Math" charset="0"/>
                        </a:rPr>
                        <m:t>=342</m:t>
                      </m:r>
                    </m:oMath>
                  </m:oMathPara>
                </a14:m>
                <a:endParaRPr lang="en-US" dirty="0"/>
              </a:p>
            </p:txBody>
          </p:sp>
        </mc:Choice>
        <mc:Fallback xmlns="">
          <p:sp>
            <p:nvSpPr>
              <p:cNvPr id="42" name="TextBox 41"/>
              <p:cNvSpPr txBox="1">
                <a:spLocks noRot="1" noChangeAspect="1" noMove="1" noResize="1" noEditPoints="1" noAdjustHandles="1" noChangeArrowheads="1" noChangeShapeType="1" noTextEdit="1"/>
              </p:cNvSpPr>
              <p:nvPr/>
            </p:nvSpPr>
            <p:spPr>
              <a:xfrm>
                <a:off x="1170485" y="5327082"/>
                <a:ext cx="1207959" cy="276999"/>
              </a:xfrm>
              <a:prstGeom prst="rect">
                <a:avLst/>
              </a:prstGeom>
              <a:blipFill rotWithShape="0">
                <a:blip r:embed="rId6"/>
                <a:stretch>
                  <a:fillRect l="-4545" r="-4545" b="-8889"/>
                </a:stretch>
              </a:blipFill>
            </p:spPr>
            <p:txBody>
              <a:bodyPr/>
              <a:lstStyle/>
              <a:p>
                <a:r>
                  <a:rPr lang="en-US">
                    <a:noFill/>
                  </a:rPr>
                  <a:t> </a:t>
                </a:r>
              </a:p>
            </p:txBody>
          </p:sp>
        </mc:Fallback>
      </mc:AlternateContent>
      <p:sp>
        <p:nvSpPr>
          <p:cNvPr id="5" name="TextBox 4"/>
          <p:cNvSpPr txBox="1"/>
          <p:nvPr/>
        </p:nvSpPr>
        <p:spPr>
          <a:xfrm>
            <a:off x="6635284" y="4079833"/>
            <a:ext cx="2694432" cy="400110"/>
          </a:xfrm>
          <a:prstGeom prst="rect">
            <a:avLst/>
          </a:prstGeom>
          <a:noFill/>
        </p:spPr>
        <p:txBody>
          <a:bodyPr wrap="square" rtlCol="0">
            <a:spAutoFit/>
          </a:bodyPr>
          <a:lstStyle/>
          <a:p>
            <a:r>
              <a:rPr lang="en-US" sz="2000" i="1" dirty="0" smtClean="0">
                <a:solidFill>
                  <a:schemeClr val="tx1">
                    <a:lumMod val="75000"/>
                    <a:lumOff val="25000"/>
                  </a:schemeClr>
                </a:solidFill>
              </a:rPr>
              <a:t>y=Yes</a:t>
            </a:r>
            <a:endParaRPr lang="en-US" sz="2000" i="1" dirty="0">
              <a:solidFill>
                <a:schemeClr val="tx1">
                  <a:lumMod val="75000"/>
                  <a:lumOff val="25000"/>
                </a:schemeClr>
              </a:solidFill>
            </a:endParaRPr>
          </a:p>
        </p:txBody>
      </p:sp>
      <p:sp>
        <p:nvSpPr>
          <p:cNvPr id="24" name="Oval Callout 23"/>
          <p:cNvSpPr/>
          <p:nvPr/>
        </p:nvSpPr>
        <p:spPr>
          <a:xfrm>
            <a:off x="8098324" y="5209352"/>
            <a:ext cx="2898860" cy="1125777"/>
          </a:xfrm>
          <a:prstGeom prst="wedgeEllipseCallout">
            <a:avLst>
              <a:gd name="adj1" fmla="val -105152"/>
              <a:gd name="adj2" fmla="val -106950"/>
            </a:avLst>
          </a:prstGeom>
          <a:solidFill>
            <a:srgbClr val="F9F9F9"/>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solidFill>
                  <a:schemeClr val="tx1">
                    <a:lumMod val="75000"/>
                    <a:lumOff val="25000"/>
                  </a:schemeClr>
                </a:solidFill>
              </a:rPr>
              <a:t>Bad Computer</a:t>
            </a:r>
            <a:endParaRPr lang="en-US" sz="2400" dirty="0">
              <a:solidFill>
                <a:schemeClr val="tx1">
                  <a:lumMod val="75000"/>
                  <a:lumOff val="25000"/>
                </a:schemeClr>
              </a:solidFill>
            </a:endParaRPr>
          </a:p>
        </p:txBody>
      </p:sp>
      <p:sp>
        <p:nvSpPr>
          <p:cNvPr id="25" name="TextBox 24"/>
          <p:cNvSpPr txBox="1"/>
          <p:nvPr/>
        </p:nvSpPr>
        <p:spPr>
          <a:xfrm>
            <a:off x="6574324" y="3564794"/>
            <a:ext cx="1524000" cy="369332"/>
          </a:xfrm>
          <a:prstGeom prst="rect">
            <a:avLst/>
          </a:prstGeom>
          <a:noFill/>
        </p:spPr>
        <p:txBody>
          <a:bodyPr wrap="square" rtlCol="0">
            <a:spAutoFit/>
          </a:bodyPr>
          <a:lstStyle/>
          <a:p>
            <a:r>
              <a:rPr lang="en-US" dirty="0" smtClean="0">
                <a:solidFill>
                  <a:srgbClr val="C00000"/>
                </a:solidFill>
                <a:latin typeface="Karla" charset="0"/>
                <a:ea typeface="Karla" charset="0"/>
                <a:cs typeface="Karla" charset="0"/>
              </a:rPr>
              <a:t>Correct</a:t>
            </a:r>
            <a:endParaRPr lang="en-US" dirty="0">
              <a:solidFill>
                <a:srgbClr val="C00000"/>
              </a:solidFill>
              <a:latin typeface="Karla" charset="0"/>
              <a:ea typeface="Karla" charset="0"/>
              <a:cs typeface="Karla" charset="0"/>
            </a:endParaRPr>
          </a:p>
        </p:txBody>
      </p:sp>
    </p:spTree>
    <p:extLst>
      <p:ext uri="{BB962C8B-B14F-4D97-AF65-F5344CB8AC3E}">
        <p14:creationId xmlns:p14="http://schemas.microsoft.com/office/powerpoint/2010/main" val="1146645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4" grpId="1"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Schedule 	</a:t>
            </a:r>
            <a:endParaRPr lang="en-US" dirty="0"/>
          </a:p>
        </p:txBody>
      </p:sp>
      <p:sp>
        <p:nvSpPr>
          <p:cNvPr id="3" name="Content Placeholder 2"/>
          <p:cNvSpPr>
            <a:spLocks noGrp="1"/>
          </p:cNvSpPr>
          <p:nvPr>
            <p:ph idx="1"/>
          </p:nvPr>
        </p:nvSpPr>
        <p:spPr>
          <a:xfrm>
            <a:off x="820353" y="983807"/>
            <a:ext cx="10327008" cy="2111143"/>
          </a:xfrm>
        </p:spPr>
        <p:txBody>
          <a:bodyPr/>
          <a:lstStyle/>
          <a:p>
            <a:r>
              <a:rPr lang="en-US" dirty="0" smtClean="0"/>
              <a:t>Six Lectures @Fridays 8:00pm EST (Pavlos Protopapas): </a:t>
            </a:r>
          </a:p>
          <a:p>
            <a:pPr marL="1200120" lvl="1" indent="-457200">
              <a:buFont typeface="+mj-lt"/>
              <a:buAutoNum type="arabicPeriod"/>
            </a:pPr>
            <a:r>
              <a:rPr lang="en-US" dirty="0" smtClean="0"/>
              <a:t>Introduction</a:t>
            </a:r>
          </a:p>
          <a:p>
            <a:pPr marL="1200120" lvl="1" indent="-457200">
              <a:buFont typeface="+mj-lt"/>
              <a:buAutoNum type="arabicPeriod"/>
            </a:pPr>
            <a:r>
              <a:rPr lang="en-US" dirty="0" smtClean="0"/>
              <a:t>Design choices for NN, number of layers, number of nodes, activation function</a:t>
            </a:r>
          </a:p>
          <a:p>
            <a:pPr marL="1200120" lvl="1" indent="-457200">
              <a:buFont typeface="+mj-lt"/>
              <a:buAutoNum type="arabicPeriod"/>
            </a:pPr>
            <a:r>
              <a:rPr lang="en-US" dirty="0" smtClean="0"/>
              <a:t>Solver and Regularization </a:t>
            </a:r>
          </a:p>
          <a:p>
            <a:pPr marL="1200120" lvl="1" indent="-457200">
              <a:buFont typeface="+mj-lt"/>
              <a:buAutoNum type="arabicPeriod"/>
            </a:pPr>
            <a:r>
              <a:rPr lang="en-US" dirty="0" smtClean="0"/>
              <a:t> </a:t>
            </a:r>
            <a:r>
              <a:rPr lang="en-US" dirty="0"/>
              <a:t>Convolutional Neural Networks, basic concepts and </a:t>
            </a:r>
            <a:r>
              <a:rPr lang="en-US" dirty="0" smtClean="0"/>
              <a:t>architectures</a:t>
            </a:r>
          </a:p>
          <a:p>
            <a:pPr marL="1200120" lvl="1" indent="-457200">
              <a:buFont typeface="+mj-lt"/>
              <a:buAutoNum type="arabicPeriod"/>
            </a:pPr>
            <a:r>
              <a:rPr lang="en-US" dirty="0"/>
              <a:t>Convolutional Neural </a:t>
            </a:r>
            <a:r>
              <a:rPr lang="en-US" dirty="0" smtClean="0"/>
              <a:t>Networks part2 and state </a:t>
            </a:r>
            <a:r>
              <a:rPr lang="en-US" dirty="0"/>
              <a:t>of the art </a:t>
            </a:r>
            <a:r>
              <a:rPr lang="en-US" dirty="0" smtClean="0"/>
              <a:t>networks</a:t>
            </a:r>
          </a:p>
          <a:p>
            <a:pPr marL="1200120" lvl="1" indent="-457200">
              <a:buFont typeface="+mj-lt"/>
              <a:buAutoNum type="arabicPeriod"/>
            </a:pPr>
            <a:r>
              <a:rPr lang="en-US" dirty="0" smtClean="0"/>
              <a:t>Auto-encoders</a:t>
            </a:r>
            <a:endParaRPr lang="en-US" dirty="0"/>
          </a:p>
          <a:p>
            <a:r>
              <a:rPr lang="en-US" dirty="0" smtClean="0"/>
              <a:t>Six Labs @Saturdays 8:00pm EST (David </a:t>
            </a:r>
            <a:r>
              <a:rPr lang="en-US" dirty="0" err="1" smtClean="0"/>
              <a:t>Sondak</a:t>
            </a:r>
            <a:r>
              <a:rPr lang="en-US" dirty="0" smtClean="0"/>
              <a:t>) </a:t>
            </a:r>
            <a:endParaRPr lang="en-US" dirty="0"/>
          </a:p>
          <a:p>
            <a:r>
              <a:rPr lang="en-US" dirty="0" smtClean="0"/>
              <a:t>Six Office hours @Mondays 8:00am EST (David </a:t>
            </a:r>
            <a:r>
              <a:rPr lang="en-US" dirty="0" err="1" smtClean="0"/>
              <a:t>Sondak</a:t>
            </a:r>
            <a:r>
              <a:rPr lang="en-US" dirty="0" smtClean="0"/>
              <a:t>) </a:t>
            </a:r>
          </a:p>
          <a:p>
            <a:r>
              <a:rPr lang="en-US" dirty="0" smtClean="0"/>
              <a:t>Two assignments:	</a:t>
            </a:r>
          </a:p>
          <a:p>
            <a:pPr marL="1200120" lvl="1" indent="-457200">
              <a:buFont typeface="+mj-lt"/>
              <a:buAutoNum type="arabicPeriod"/>
            </a:pPr>
            <a:r>
              <a:rPr lang="en-US" dirty="0" smtClean="0"/>
              <a:t>To be released Oct 23 midnight, due on Oct 30</a:t>
            </a:r>
            <a:r>
              <a:rPr lang="en-US" baseline="30000" dirty="0" smtClean="0"/>
              <a:t>th</a:t>
            </a:r>
            <a:r>
              <a:rPr lang="en-US" dirty="0" smtClean="0"/>
              <a:t> midnight</a:t>
            </a:r>
            <a:endParaRPr lang="en-US" baseline="30000" dirty="0" smtClean="0"/>
          </a:p>
          <a:p>
            <a:pPr marL="1200120" lvl="1" indent="-457200">
              <a:buFont typeface="+mj-lt"/>
              <a:buAutoNum type="arabicPeriod"/>
            </a:pPr>
            <a:r>
              <a:rPr lang="en-US" dirty="0" smtClean="0"/>
              <a:t>To be released Nov 13 midnight, presentations on Nov 21</a:t>
            </a:r>
            <a:r>
              <a:rPr lang="en-US" baseline="30000" dirty="0" smtClean="0"/>
              <a:t>st</a:t>
            </a:r>
            <a:r>
              <a:rPr lang="en-US" dirty="0" smtClean="0"/>
              <a:t> 8:00pm (EST)</a:t>
            </a:r>
            <a:r>
              <a:rPr lang="en-US" baseline="30000" dirty="0" smtClean="0"/>
              <a:t>	</a:t>
            </a:r>
            <a:endParaRPr lang="en-US" dirty="0" smtClean="0"/>
          </a:p>
          <a:p>
            <a:endParaRPr lang="en-US" dirty="0" smtClean="0"/>
          </a:p>
          <a:p>
            <a:endParaRPr lang="en-US" dirty="0" smtClean="0"/>
          </a:p>
        </p:txBody>
      </p:sp>
      <p:sp>
        <p:nvSpPr>
          <p:cNvPr id="4" name="Slide Number Placeholder 3"/>
          <p:cNvSpPr>
            <a:spLocks noGrp="1"/>
          </p:cNvSpPr>
          <p:nvPr>
            <p:ph type="sldNum" sz="quarter" idx="12"/>
          </p:nvPr>
        </p:nvSpPr>
        <p:spPr/>
        <p:txBody>
          <a:bodyPr/>
          <a:lstStyle/>
          <a:p>
            <a:fld id="{74FD6AAA-7C75-FB4B-8EA1-06B22787237D}" type="slidenum">
              <a:rPr lang="en-US" smtClean="0"/>
              <a:t>4</a:t>
            </a:fld>
            <a:endParaRPr lang="en-US"/>
          </a:p>
        </p:txBody>
      </p:sp>
    </p:spTree>
    <p:extLst>
      <p:ext uri="{BB962C8B-B14F-4D97-AF65-F5344CB8AC3E}">
        <p14:creationId xmlns:p14="http://schemas.microsoft.com/office/powerpoint/2010/main" val="68116501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But what is the idea? </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40</a:t>
            </a:fld>
            <a:endParaRPr lang="en-US"/>
          </a:p>
        </p:txBody>
      </p:sp>
      <p:sp>
        <p:nvSpPr>
          <p:cNvPr id="16" name="TextBox 15"/>
          <p:cNvSpPr txBox="1"/>
          <p:nvPr/>
        </p:nvSpPr>
        <p:spPr>
          <a:xfrm>
            <a:off x="755752" y="1219200"/>
            <a:ext cx="10904075" cy="2031325"/>
          </a:xfrm>
          <a:prstGeom prst="rect">
            <a:avLst/>
          </a:prstGeom>
          <a:noFill/>
        </p:spPr>
        <p:txBody>
          <a:bodyPr wrap="square" rtlCol="0">
            <a:spAutoFit/>
          </a:bodyPr>
          <a:lstStyle/>
          <a:p>
            <a:pPr marL="342900" indent="-342900">
              <a:spcAft>
                <a:spcPts val="1800"/>
              </a:spcAft>
              <a:buFont typeface="Arial" charset="0"/>
              <a:buChar char="•"/>
            </a:pPr>
            <a:r>
              <a:rPr lang="en-US" sz="2400" b="1" dirty="0" smtClean="0">
                <a:solidFill>
                  <a:schemeClr val="tx1">
                    <a:lumMod val="75000"/>
                    <a:lumOff val="25000"/>
                  </a:schemeClr>
                </a:solidFill>
              </a:rPr>
              <a:t>Loss Function: </a:t>
            </a:r>
            <a:r>
              <a:rPr lang="en-US" sz="2400" dirty="0" smtClean="0">
                <a:solidFill>
                  <a:schemeClr val="tx1">
                    <a:lumMod val="75000"/>
                    <a:lumOff val="25000"/>
                  </a:schemeClr>
                </a:solidFill>
              </a:rPr>
              <a:t>Takes all of these results and averages them and tells us how bad or good the computer or those weights  are. </a:t>
            </a:r>
          </a:p>
          <a:p>
            <a:pPr marL="342900" indent="-342900">
              <a:spcAft>
                <a:spcPts val="1800"/>
              </a:spcAft>
              <a:buFont typeface="Arial" charset="0"/>
              <a:buChar char="•"/>
            </a:pPr>
            <a:r>
              <a:rPr lang="en-US" sz="2400" dirty="0" smtClean="0">
                <a:solidFill>
                  <a:schemeClr val="tx1">
                    <a:lumMod val="75000"/>
                    <a:lumOff val="25000"/>
                  </a:schemeClr>
                </a:solidFill>
                <a:latin typeface="Karla" charset="0"/>
                <a:ea typeface="Karla" charset="0"/>
                <a:cs typeface="Karla" charset="0"/>
              </a:rPr>
              <a:t>Telling the computer how </a:t>
            </a:r>
            <a:r>
              <a:rPr lang="en-US" sz="2400" b="1" dirty="0" smtClean="0">
                <a:solidFill>
                  <a:srgbClr val="FF0000"/>
                </a:solidFill>
                <a:latin typeface="Karla" charset="0"/>
                <a:ea typeface="Karla" charset="0"/>
                <a:cs typeface="Karla" charset="0"/>
              </a:rPr>
              <a:t>bad</a:t>
            </a:r>
            <a:r>
              <a:rPr lang="en-US" sz="2400" dirty="0" smtClean="0">
                <a:solidFill>
                  <a:schemeClr val="tx1">
                    <a:lumMod val="75000"/>
                    <a:lumOff val="25000"/>
                  </a:schemeClr>
                </a:solidFill>
                <a:latin typeface="Karla" charset="0"/>
                <a:ea typeface="Karla" charset="0"/>
                <a:cs typeface="Karla" charset="0"/>
              </a:rPr>
              <a:t> or </a:t>
            </a:r>
            <a:r>
              <a:rPr lang="en-US" sz="2400" b="1" dirty="0" smtClean="0">
                <a:solidFill>
                  <a:srgbClr val="00B050"/>
                </a:solidFill>
                <a:latin typeface="Karla" charset="0"/>
                <a:ea typeface="Karla" charset="0"/>
                <a:cs typeface="Karla" charset="0"/>
              </a:rPr>
              <a:t>good</a:t>
            </a:r>
            <a:r>
              <a:rPr lang="en-US" sz="2400" dirty="0" smtClean="0">
                <a:solidFill>
                  <a:schemeClr val="tx1">
                    <a:lumMod val="75000"/>
                    <a:lumOff val="25000"/>
                  </a:schemeClr>
                </a:solidFill>
                <a:latin typeface="Karla" charset="0"/>
                <a:ea typeface="Karla" charset="0"/>
                <a:cs typeface="Karla" charset="0"/>
              </a:rPr>
              <a:t> is, does not help.</a:t>
            </a:r>
          </a:p>
          <a:p>
            <a:pPr marL="342900" indent="-342900">
              <a:spcAft>
                <a:spcPts val="1800"/>
              </a:spcAft>
              <a:buFont typeface="Arial" charset="0"/>
              <a:buChar char="•"/>
            </a:pPr>
            <a:r>
              <a:rPr lang="en-US" sz="2400" dirty="0" smtClean="0">
                <a:solidFill>
                  <a:schemeClr val="tx1">
                    <a:lumMod val="75000"/>
                    <a:lumOff val="25000"/>
                  </a:schemeClr>
                </a:solidFill>
                <a:latin typeface="Karla" charset="0"/>
                <a:ea typeface="Karla" charset="0"/>
                <a:cs typeface="Karla" charset="0"/>
              </a:rPr>
              <a:t> You want to tell it how to change those weights so it gets better.  </a:t>
            </a:r>
          </a:p>
        </p:txBody>
      </p:sp>
      <mc:AlternateContent xmlns:mc="http://schemas.openxmlformats.org/markup-compatibility/2006">
        <mc:Choice xmlns:a14="http://schemas.microsoft.com/office/drawing/2010/main" Requires="a14">
          <p:sp>
            <p:nvSpPr>
              <p:cNvPr id="6" name="TextBox 5"/>
              <p:cNvSpPr txBox="1"/>
              <p:nvPr/>
            </p:nvSpPr>
            <p:spPr>
              <a:xfrm>
                <a:off x="926592" y="4391953"/>
                <a:ext cx="9387840" cy="1107996"/>
              </a:xfrm>
              <a:prstGeom prst="rect">
                <a:avLst/>
              </a:prstGeom>
              <a:noFill/>
            </p:spPr>
            <p:txBody>
              <a:bodyPr wrap="square" lIns="0" tIns="0" rIns="0" bIns="0" rtlCol="0">
                <a:spAutoFit/>
              </a:bodyPr>
              <a:lstStyle/>
              <a:p>
                <a:r>
                  <a:rPr lang="en-US" sz="2400" dirty="0" smtClean="0">
                    <a:solidFill>
                      <a:schemeClr val="tx1">
                        <a:lumMod val="75000"/>
                        <a:lumOff val="25000"/>
                      </a:schemeClr>
                    </a:solidFill>
                    <a:latin typeface="Karla" charset="0"/>
                    <a:ea typeface="Karla" charset="0"/>
                    <a:cs typeface="Karla" charset="0"/>
                  </a:rPr>
                  <a:t>Loss function: </a:t>
                </a:r>
                <a14:m>
                  <m:oMath xmlns:m="http://schemas.openxmlformats.org/officeDocument/2006/math">
                    <m:r>
                      <a:rPr lang="en-US" sz="2400" i="1" smtClean="0">
                        <a:latin typeface="Cambria Math" charset="0"/>
                        <a:ea typeface="Karla" charset="0"/>
                        <a:cs typeface="Karla" charset="0"/>
                      </a:rPr>
                      <m:t>ℒ</m:t>
                    </m:r>
                    <m:d>
                      <m:dPr>
                        <m:ctrlPr>
                          <a:rPr lang="en-US" sz="2400" b="0" i="1" smtClean="0">
                            <a:latin typeface="Cambria Math" charset="0"/>
                            <a:ea typeface="Karla" charset="0"/>
                            <a:cs typeface="Karla" charset="0"/>
                          </a:rPr>
                        </m:ctrlPr>
                      </m:dPr>
                      <m:e>
                        <m:sSub>
                          <m:sSubPr>
                            <m:ctrlPr>
                              <a:rPr lang="en-US" sz="2400" b="0" i="1" smtClean="0">
                                <a:latin typeface="Cambria Math" charset="0"/>
                                <a:ea typeface="Karla" charset="0"/>
                                <a:cs typeface="Karla" charset="0"/>
                              </a:rPr>
                            </m:ctrlPr>
                          </m:sSubPr>
                          <m:e>
                            <m:r>
                              <a:rPr lang="en-US" sz="2400" b="0" i="1" smtClean="0">
                                <a:latin typeface="Cambria Math" charset="0"/>
                                <a:ea typeface="Karla" charset="0"/>
                                <a:cs typeface="Karla" charset="0"/>
                              </a:rPr>
                              <m:t>𝑤</m:t>
                            </m:r>
                          </m:e>
                          <m:sub>
                            <m:r>
                              <a:rPr lang="en-US" sz="2400" b="0" i="1" smtClean="0">
                                <a:latin typeface="Cambria Math" charset="0"/>
                                <a:ea typeface="Karla" charset="0"/>
                                <a:cs typeface="Karla" charset="0"/>
                              </a:rPr>
                              <m:t>0</m:t>
                            </m:r>
                          </m:sub>
                        </m:sSub>
                        <m:r>
                          <a:rPr lang="en-US" sz="2400" b="0" i="1" smtClean="0">
                            <a:latin typeface="Cambria Math" charset="0"/>
                            <a:ea typeface="Karla" charset="0"/>
                            <a:cs typeface="Karla" charset="0"/>
                          </a:rPr>
                          <m:t>,</m:t>
                        </m:r>
                        <m:sSub>
                          <m:sSubPr>
                            <m:ctrlPr>
                              <a:rPr lang="en-US" sz="2400" b="0" i="1" smtClean="0">
                                <a:latin typeface="Cambria Math" charset="0"/>
                                <a:ea typeface="Karla" charset="0"/>
                                <a:cs typeface="Karla" charset="0"/>
                              </a:rPr>
                            </m:ctrlPr>
                          </m:sSubPr>
                          <m:e>
                            <m:r>
                              <a:rPr lang="en-US" sz="2400" b="0" i="1" smtClean="0">
                                <a:latin typeface="Cambria Math" charset="0"/>
                                <a:ea typeface="Karla" charset="0"/>
                                <a:cs typeface="Karla" charset="0"/>
                              </a:rPr>
                              <m:t>𝑤</m:t>
                            </m:r>
                          </m:e>
                          <m:sub>
                            <m:r>
                              <a:rPr lang="en-US" sz="2400" b="0" i="1" smtClean="0">
                                <a:latin typeface="Cambria Math" charset="0"/>
                                <a:ea typeface="Karla" charset="0"/>
                                <a:cs typeface="Karla" charset="0"/>
                              </a:rPr>
                              <m:t>1</m:t>
                            </m:r>
                          </m:sub>
                        </m:sSub>
                        <m:r>
                          <a:rPr lang="en-US" sz="2400" b="0" i="1" smtClean="0">
                            <a:latin typeface="Cambria Math" charset="0"/>
                            <a:ea typeface="Karla" charset="0"/>
                            <a:cs typeface="Karla" charset="0"/>
                          </a:rPr>
                          <m:t>,</m:t>
                        </m:r>
                        <m:sSub>
                          <m:sSubPr>
                            <m:ctrlPr>
                              <a:rPr lang="en-US" sz="2400" b="0" i="1" smtClean="0">
                                <a:latin typeface="Cambria Math" charset="0"/>
                                <a:ea typeface="Karla" charset="0"/>
                                <a:cs typeface="Karla" charset="0"/>
                              </a:rPr>
                            </m:ctrlPr>
                          </m:sSubPr>
                          <m:e>
                            <m:r>
                              <a:rPr lang="en-US" sz="2400" b="0" i="1" smtClean="0">
                                <a:latin typeface="Cambria Math" charset="0"/>
                                <a:ea typeface="Karla" charset="0"/>
                                <a:cs typeface="Karla" charset="0"/>
                              </a:rPr>
                              <m:t>𝑤</m:t>
                            </m:r>
                          </m:e>
                          <m:sub>
                            <m:r>
                              <a:rPr lang="en-US" sz="2400" b="0" i="1" smtClean="0">
                                <a:latin typeface="Cambria Math" charset="0"/>
                                <a:ea typeface="Karla" charset="0"/>
                                <a:cs typeface="Karla" charset="0"/>
                              </a:rPr>
                              <m:t>2</m:t>
                            </m:r>
                          </m:sub>
                        </m:sSub>
                        <m:r>
                          <a:rPr lang="en-US" sz="2400" b="0" i="1" smtClean="0">
                            <a:latin typeface="Cambria Math" charset="0"/>
                            <a:ea typeface="Karla" charset="0"/>
                            <a:cs typeface="Karla" charset="0"/>
                          </a:rPr>
                          <m:t>,</m:t>
                        </m:r>
                        <m:sSub>
                          <m:sSubPr>
                            <m:ctrlPr>
                              <a:rPr lang="en-US" sz="2400" b="0" i="1" smtClean="0">
                                <a:latin typeface="Cambria Math" charset="0"/>
                                <a:ea typeface="Karla" charset="0"/>
                                <a:cs typeface="Karla" charset="0"/>
                              </a:rPr>
                            </m:ctrlPr>
                          </m:sSubPr>
                          <m:e>
                            <m:r>
                              <a:rPr lang="en-US" sz="2400" b="0" i="1" smtClean="0">
                                <a:latin typeface="Cambria Math" charset="0"/>
                                <a:ea typeface="Karla" charset="0"/>
                                <a:cs typeface="Karla" charset="0"/>
                              </a:rPr>
                              <m:t>𝑤</m:t>
                            </m:r>
                          </m:e>
                          <m:sub>
                            <m:r>
                              <a:rPr lang="en-US" sz="2400" b="0" i="1" smtClean="0">
                                <a:latin typeface="Cambria Math" charset="0"/>
                                <a:ea typeface="Karla" charset="0"/>
                                <a:cs typeface="Karla" charset="0"/>
                              </a:rPr>
                              <m:t>3</m:t>
                            </m:r>
                          </m:sub>
                        </m:sSub>
                        <m:r>
                          <a:rPr lang="en-US" sz="2400" b="0" i="1" smtClean="0">
                            <a:latin typeface="Cambria Math" charset="0"/>
                            <a:ea typeface="Karla" charset="0"/>
                            <a:cs typeface="Karla" charset="0"/>
                          </a:rPr>
                          <m:t>,</m:t>
                        </m:r>
                        <m:sSub>
                          <m:sSubPr>
                            <m:ctrlPr>
                              <a:rPr lang="en-US" sz="2400" b="0" i="1" smtClean="0">
                                <a:latin typeface="Cambria Math" charset="0"/>
                                <a:ea typeface="Karla" charset="0"/>
                                <a:cs typeface="Karla" charset="0"/>
                              </a:rPr>
                            </m:ctrlPr>
                          </m:sSubPr>
                          <m:e>
                            <m:r>
                              <a:rPr lang="en-US" sz="2400" b="0" i="1" smtClean="0">
                                <a:latin typeface="Cambria Math" charset="0"/>
                                <a:ea typeface="Karla" charset="0"/>
                                <a:cs typeface="Karla" charset="0"/>
                              </a:rPr>
                              <m:t>𝑤</m:t>
                            </m:r>
                          </m:e>
                          <m:sub>
                            <m:r>
                              <a:rPr lang="en-US" sz="2400" b="0" i="1" smtClean="0">
                                <a:latin typeface="Cambria Math" charset="0"/>
                                <a:ea typeface="Karla" charset="0"/>
                                <a:cs typeface="Karla" charset="0"/>
                              </a:rPr>
                              <m:t>4</m:t>
                            </m:r>
                          </m:sub>
                        </m:sSub>
                      </m:e>
                    </m:d>
                  </m:oMath>
                </a14:m>
                <a:endParaRPr lang="en-US" sz="2400" b="0" dirty="0" smtClean="0">
                  <a:latin typeface="Karla" charset="0"/>
                  <a:ea typeface="Karla" charset="0"/>
                  <a:cs typeface="Karla" charset="0"/>
                </a:endParaRPr>
              </a:p>
              <a:p>
                <a:endParaRPr lang="en-US" sz="2400" dirty="0" smtClean="0">
                  <a:solidFill>
                    <a:schemeClr val="tx1">
                      <a:lumMod val="75000"/>
                      <a:lumOff val="25000"/>
                    </a:schemeClr>
                  </a:solidFill>
                  <a:latin typeface="Karla" charset="0"/>
                  <a:ea typeface="Karla" charset="0"/>
                  <a:cs typeface="Karla" charset="0"/>
                </a:endParaRPr>
              </a:p>
              <a:p>
                <a:r>
                  <a:rPr lang="en-US" sz="2400" dirty="0" smtClean="0">
                    <a:solidFill>
                      <a:schemeClr val="tx1">
                        <a:lumMod val="75000"/>
                        <a:lumOff val="25000"/>
                      </a:schemeClr>
                    </a:solidFill>
                    <a:latin typeface="Karla" charset="0"/>
                    <a:ea typeface="Karla" charset="0"/>
                    <a:cs typeface="Karla" charset="0"/>
                  </a:rPr>
                  <a:t>For now let’s only consider one weight, </a:t>
                </a:r>
                <a14:m>
                  <m:oMath xmlns:m="http://schemas.openxmlformats.org/officeDocument/2006/math">
                    <m:r>
                      <a:rPr lang="en-US" sz="2400" i="1" smtClean="0">
                        <a:latin typeface="Cambria Math" charset="0"/>
                        <a:ea typeface="Karla" charset="0"/>
                        <a:cs typeface="Karla" charset="0"/>
                      </a:rPr>
                      <m:t>ℒ</m:t>
                    </m:r>
                    <m:d>
                      <m:dPr>
                        <m:ctrlPr>
                          <a:rPr lang="en-US" sz="2400" b="0" i="1" smtClean="0">
                            <a:latin typeface="Cambria Math" charset="0"/>
                            <a:ea typeface="Karla" charset="0"/>
                            <a:cs typeface="Karla" charset="0"/>
                          </a:rPr>
                        </m:ctrlPr>
                      </m:dPr>
                      <m:e>
                        <m:sSub>
                          <m:sSubPr>
                            <m:ctrlPr>
                              <a:rPr lang="en-US" sz="2400" b="0" i="1" smtClean="0">
                                <a:latin typeface="Cambria Math" charset="0"/>
                                <a:ea typeface="Karla" charset="0"/>
                                <a:cs typeface="Karla" charset="0"/>
                              </a:rPr>
                            </m:ctrlPr>
                          </m:sSubPr>
                          <m:e>
                            <m:r>
                              <a:rPr lang="en-US" sz="2400" b="0" i="1" smtClean="0">
                                <a:latin typeface="Cambria Math" charset="0"/>
                                <a:ea typeface="Karla" charset="0"/>
                                <a:cs typeface="Karla" charset="0"/>
                              </a:rPr>
                              <m:t>𝑤</m:t>
                            </m:r>
                          </m:e>
                          <m:sub>
                            <m:r>
                              <a:rPr lang="en-US" sz="2400" b="0" i="1" smtClean="0">
                                <a:latin typeface="Cambria Math" charset="0"/>
                                <a:ea typeface="Karla" charset="0"/>
                                <a:cs typeface="Karla" charset="0"/>
                              </a:rPr>
                              <m:t>1</m:t>
                            </m:r>
                          </m:sub>
                        </m:sSub>
                      </m:e>
                    </m:d>
                  </m:oMath>
                </a14:m>
                <a:r>
                  <a:rPr lang="en-US" sz="2400" dirty="0" smtClean="0">
                    <a:latin typeface="Karla" charset="0"/>
                    <a:ea typeface="Karla" charset="0"/>
                    <a:cs typeface="Karla" charset="0"/>
                  </a:rPr>
                  <a:t> </a:t>
                </a:r>
                <a:endParaRPr lang="en-US" sz="2400" dirty="0">
                  <a:latin typeface="Karla" charset="0"/>
                  <a:ea typeface="Karla" charset="0"/>
                  <a:cs typeface="Karla" charset="0"/>
                </a:endParaRPr>
              </a:p>
            </p:txBody>
          </p:sp>
        </mc:Choice>
        <mc:Fallback>
          <p:sp>
            <p:nvSpPr>
              <p:cNvPr id="6" name="TextBox 5"/>
              <p:cNvSpPr txBox="1">
                <a:spLocks noRot="1" noChangeAspect="1" noMove="1" noResize="1" noEditPoints="1" noAdjustHandles="1" noChangeArrowheads="1" noChangeShapeType="1" noTextEdit="1"/>
              </p:cNvSpPr>
              <p:nvPr/>
            </p:nvSpPr>
            <p:spPr>
              <a:xfrm>
                <a:off x="926592" y="4391953"/>
                <a:ext cx="9387840" cy="1107996"/>
              </a:xfrm>
              <a:prstGeom prst="rect">
                <a:avLst/>
              </a:prstGeom>
              <a:blipFill rotWithShape="0">
                <a:blip r:embed="rId2"/>
                <a:stretch>
                  <a:fillRect l="-1948" t="-8242" b="-15934"/>
                </a:stretch>
              </a:blipFill>
            </p:spPr>
            <p:txBody>
              <a:bodyPr/>
              <a:lstStyle/>
              <a:p>
                <a:r>
                  <a:rPr lang="en-US">
                    <a:noFill/>
                  </a:rPr>
                  <a:t> </a:t>
                </a:r>
              </a:p>
            </p:txBody>
          </p:sp>
        </mc:Fallback>
      </mc:AlternateContent>
    </p:spTree>
    <p:extLst>
      <p:ext uri="{BB962C8B-B14F-4D97-AF65-F5344CB8AC3E}">
        <p14:creationId xmlns:p14="http://schemas.microsoft.com/office/powerpoint/2010/main" val="668929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6"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Minimizing the Loss function</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41</a:t>
            </a:fld>
            <a:endParaRPr lang="en-US"/>
          </a:p>
        </p:txBody>
      </p:sp>
      <mc:AlternateContent xmlns:mc="http://schemas.openxmlformats.org/markup-compatibility/2006">
        <mc:Choice xmlns:a14="http://schemas.microsoft.com/office/drawing/2010/main" Requires="a14">
          <p:sp>
            <p:nvSpPr>
              <p:cNvPr id="8" name="Rectangle 7"/>
              <p:cNvSpPr/>
              <p:nvPr/>
            </p:nvSpPr>
            <p:spPr>
              <a:xfrm>
                <a:off x="731520" y="3931948"/>
                <a:ext cx="10582656" cy="2308324"/>
              </a:xfrm>
              <a:prstGeom prst="rect">
                <a:avLst/>
              </a:prstGeom>
            </p:spPr>
            <p:txBody>
              <a:bodyPr wrap="square">
                <a:spAutoFit/>
              </a:bodyPr>
              <a:lstStyle/>
              <a:p>
                <a:r>
                  <a:rPr lang="en-US" sz="2400" dirty="0" smtClean="0">
                    <a:solidFill>
                      <a:schemeClr val="tx1">
                        <a:lumMod val="75000"/>
                        <a:lumOff val="25000"/>
                      </a:schemeClr>
                    </a:solidFill>
                    <a:latin typeface="Karla" charset="0"/>
                    <a:ea typeface="Karla" charset="0"/>
                    <a:cs typeface="Karla" charset="0"/>
                  </a:rPr>
                  <a:t>To find the optimal point of a function </a:t>
                </a:r>
                <a14:m>
                  <m:oMath xmlns:m="http://schemas.openxmlformats.org/officeDocument/2006/math">
                    <m:r>
                      <a:rPr lang="en-US" sz="2400" b="0" i="1" smtClean="0">
                        <a:solidFill>
                          <a:schemeClr val="tx1">
                            <a:lumMod val="75000"/>
                            <a:lumOff val="25000"/>
                          </a:schemeClr>
                        </a:solidFill>
                        <a:latin typeface="Cambria Math" charset="0"/>
                        <a:ea typeface="Cambria Math" charset="0"/>
                        <a:cs typeface="Cambria Math" charset="0"/>
                      </a:rPr>
                      <m:t>ℒ</m:t>
                    </m:r>
                    <m:d>
                      <m:dPr>
                        <m:ctrlPr>
                          <a:rPr lang="en-US" sz="2400" b="0" i="1" smtClean="0">
                            <a:solidFill>
                              <a:schemeClr val="tx1">
                                <a:lumMod val="75000"/>
                                <a:lumOff val="25000"/>
                              </a:schemeClr>
                            </a:solidFill>
                            <a:latin typeface="Cambria Math" charset="0"/>
                            <a:ea typeface="Karla" charset="0"/>
                            <a:cs typeface="Karla" charset="0"/>
                          </a:rPr>
                        </m:ctrlPr>
                      </m:dPr>
                      <m:e>
                        <m:r>
                          <a:rPr lang="en-US" sz="2400" b="0" i="1" smtClean="0">
                            <a:solidFill>
                              <a:schemeClr val="tx1">
                                <a:lumMod val="75000"/>
                                <a:lumOff val="25000"/>
                              </a:schemeClr>
                            </a:solidFill>
                            <a:latin typeface="Cambria Math" charset="0"/>
                            <a:ea typeface="Karla" charset="0"/>
                            <a:cs typeface="Karla" charset="0"/>
                          </a:rPr>
                          <m:t>𝑊</m:t>
                        </m:r>
                      </m:e>
                    </m:d>
                  </m:oMath>
                </a14:m>
                <a:endParaRPr lang="en-US" sz="2400" b="0" dirty="0" smtClean="0">
                  <a:solidFill>
                    <a:schemeClr val="tx1">
                      <a:lumMod val="75000"/>
                      <a:lumOff val="25000"/>
                    </a:schemeClr>
                  </a:solidFill>
                  <a:latin typeface="Karla" charset="0"/>
                  <a:ea typeface="Karla" charset="0"/>
                  <a:cs typeface="Karla" charset="0"/>
                </a:endParaRPr>
              </a:p>
              <a:p>
                <a:endParaRPr lang="en-US" sz="2400" dirty="0" smtClean="0">
                  <a:solidFill>
                    <a:schemeClr val="tx1">
                      <a:lumMod val="75000"/>
                      <a:lumOff val="25000"/>
                    </a:schemeClr>
                  </a:solidFill>
                  <a:latin typeface="Karla" charset="0"/>
                  <a:ea typeface="Karla" charset="0"/>
                  <a:cs typeface="Karla" charset="0"/>
                </a:endParaRPr>
              </a:p>
              <a:p>
                <a:endParaRPr lang="en-US" sz="2400" dirty="0">
                  <a:solidFill>
                    <a:schemeClr val="tx1">
                      <a:lumMod val="75000"/>
                      <a:lumOff val="25000"/>
                    </a:schemeClr>
                  </a:solidFill>
                  <a:latin typeface="Karla" charset="0"/>
                  <a:ea typeface="Karla" charset="0"/>
                  <a:cs typeface="Karla" charset="0"/>
                </a:endParaRPr>
              </a:p>
              <a:p>
                <a:endParaRPr lang="en-US" sz="2400" dirty="0" smtClean="0">
                  <a:solidFill>
                    <a:schemeClr val="tx1">
                      <a:lumMod val="75000"/>
                      <a:lumOff val="25000"/>
                    </a:schemeClr>
                  </a:solidFill>
                  <a:latin typeface="Karla" charset="0"/>
                  <a:ea typeface="Karla" charset="0"/>
                  <a:cs typeface="Karla" charset="0"/>
                </a:endParaRPr>
              </a:p>
              <a:p>
                <a:r>
                  <a:rPr lang="en-US" sz="2400" dirty="0" smtClean="0">
                    <a:solidFill>
                      <a:schemeClr val="tx1">
                        <a:lumMod val="75000"/>
                        <a:lumOff val="25000"/>
                      </a:schemeClr>
                    </a:solidFill>
                    <a:latin typeface="Karla" charset="0"/>
                    <a:ea typeface="Karla" charset="0"/>
                    <a:cs typeface="Karla" charset="0"/>
                  </a:rPr>
                  <a:t>And find the </a:t>
                </a:r>
                <a14:m>
                  <m:oMath xmlns:m="http://schemas.openxmlformats.org/officeDocument/2006/math">
                    <m:r>
                      <a:rPr lang="en-US" sz="2400" b="0" i="1" smtClean="0">
                        <a:solidFill>
                          <a:schemeClr val="tx1">
                            <a:lumMod val="75000"/>
                            <a:lumOff val="25000"/>
                          </a:schemeClr>
                        </a:solidFill>
                        <a:latin typeface="Cambria Math" charset="0"/>
                        <a:ea typeface="Karla" charset="0"/>
                        <a:cs typeface="Karla" charset="0"/>
                      </a:rPr>
                      <m:t>𝑊</m:t>
                    </m:r>
                  </m:oMath>
                </a14:m>
                <a:r>
                  <a:rPr lang="en-US" sz="2400" dirty="0" smtClean="0">
                    <a:solidFill>
                      <a:schemeClr val="tx1">
                        <a:lumMod val="75000"/>
                        <a:lumOff val="25000"/>
                      </a:schemeClr>
                    </a:solidFill>
                    <a:latin typeface="Karla" charset="0"/>
                    <a:ea typeface="Karla" charset="0"/>
                    <a:cs typeface="Karla" charset="0"/>
                  </a:rPr>
                  <a:t> </a:t>
                </a:r>
                <a:r>
                  <a:rPr lang="en-US" sz="2400" dirty="0" smtClean="0">
                    <a:solidFill>
                      <a:schemeClr val="tx1">
                        <a:lumMod val="75000"/>
                        <a:lumOff val="25000"/>
                      </a:schemeClr>
                    </a:solidFill>
                    <a:latin typeface="Karla" charset="0"/>
                    <a:ea typeface="Karla" charset="0"/>
                    <a:cs typeface="Karla" charset="0"/>
                  </a:rPr>
                  <a:t>that satisfies that equation. Sometimes there is no explicit solution for that.  </a:t>
                </a:r>
              </a:p>
            </p:txBody>
          </p:sp>
        </mc:Choice>
        <mc:Fallback>
          <p:sp>
            <p:nvSpPr>
              <p:cNvPr id="8" name="Rectangle 7"/>
              <p:cNvSpPr>
                <a:spLocks noRot="1" noChangeAspect="1" noMove="1" noResize="1" noEditPoints="1" noAdjustHandles="1" noChangeArrowheads="1" noChangeShapeType="1" noTextEdit="1"/>
              </p:cNvSpPr>
              <p:nvPr/>
            </p:nvSpPr>
            <p:spPr>
              <a:xfrm>
                <a:off x="731520" y="3931948"/>
                <a:ext cx="10582656" cy="2308324"/>
              </a:xfrm>
              <a:prstGeom prst="rect">
                <a:avLst/>
              </a:prstGeom>
              <a:blipFill rotWithShape="0">
                <a:blip r:embed="rId2"/>
                <a:stretch>
                  <a:fillRect l="-864" t="-2111" r="-1325" b="-501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1" name="Rectangle 10"/>
              <p:cNvSpPr/>
              <p:nvPr/>
            </p:nvSpPr>
            <p:spPr>
              <a:xfrm>
                <a:off x="731520" y="1100959"/>
                <a:ext cx="10582656" cy="461665"/>
              </a:xfrm>
              <a:prstGeom prst="rect">
                <a:avLst/>
              </a:prstGeom>
            </p:spPr>
            <p:txBody>
              <a:bodyPr wrap="square">
                <a:spAutoFit/>
              </a:bodyPr>
              <a:lstStyle/>
              <a:p>
                <a:r>
                  <a:rPr lang="en-US" sz="2400" dirty="0" smtClean="0">
                    <a:solidFill>
                      <a:schemeClr val="tx1">
                        <a:lumMod val="75000"/>
                        <a:lumOff val="25000"/>
                      </a:schemeClr>
                    </a:solidFill>
                    <a:latin typeface="Karla" charset="0"/>
                    <a:ea typeface="Karla" charset="0"/>
                    <a:cs typeface="Karla" charset="0"/>
                  </a:rPr>
                  <a:t>Ideally we want to know the value of  </a:t>
                </a:r>
                <a14:m>
                  <m:oMath xmlns:m="http://schemas.openxmlformats.org/officeDocument/2006/math">
                    <m:sSub>
                      <m:sSubPr>
                        <m:ctrlPr>
                          <a:rPr lang="en-US" sz="2400" i="1">
                            <a:latin typeface="Cambria Math" charset="0"/>
                            <a:ea typeface="Karla" charset="0"/>
                            <a:cs typeface="Karla" charset="0"/>
                          </a:rPr>
                        </m:ctrlPr>
                      </m:sSubPr>
                      <m:e>
                        <m:r>
                          <a:rPr lang="en-US" sz="2400" i="1">
                            <a:latin typeface="Cambria Math" charset="0"/>
                            <a:ea typeface="Karla" charset="0"/>
                            <a:cs typeface="Karla" charset="0"/>
                          </a:rPr>
                          <m:t>𝑤</m:t>
                        </m:r>
                      </m:e>
                      <m:sub>
                        <m:r>
                          <a:rPr lang="en-US" sz="2400" i="1">
                            <a:latin typeface="Cambria Math" charset="0"/>
                            <a:ea typeface="Karla" charset="0"/>
                            <a:cs typeface="Karla" charset="0"/>
                          </a:rPr>
                          <m:t>1</m:t>
                        </m:r>
                      </m:sub>
                    </m:sSub>
                  </m:oMath>
                </a14:m>
                <a:r>
                  <a:rPr lang="en-US" sz="2400" dirty="0" smtClean="0">
                    <a:solidFill>
                      <a:schemeClr val="tx1">
                        <a:lumMod val="75000"/>
                        <a:lumOff val="25000"/>
                      </a:schemeClr>
                    </a:solidFill>
                    <a:latin typeface="Karla" charset="0"/>
                    <a:ea typeface="Karla" charset="0"/>
                    <a:cs typeface="Karla" charset="0"/>
                  </a:rPr>
                  <a:t> that gives the minimul </a:t>
                </a:r>
                <a14:m>
                  <m:oMath xmlns:m="http://schemas.openxmlformats.org/officeDocument/2006/math">
                    <m:r>
                      <a:rPr lang="en-US" sz="2400" b="0" i="1" smtClean="0">
                        <a:solidFill>
                          <a:schemeClr val="tx1">
                            <a:lumMod val="75000"/>
                            <a:lumOff val="25000"/>
                          </a:schemeClr>
                        </a:solidFill>
                        <a:latin typeface="Cambria Math" charset="0"/>
                        <a:ea typeface="Cambria Math" charset="0"/>
                        <a:cs typeface="Cambria Math" charset="0"/>
                      </a:rPr>
                      <m:t>ℒ</m:t>
                    </m:r>
                    <m:d>
                      <m:dPr>
                        <m:ctrlPr>
                          <a:rPr lang="en-US" sz="2400" b="0" i="1" smtClean="0">
                            <a:solidFill>
                              <a:schemeClr val="tx1">
                                <a:lumMod val="75000"/>
                                <a:lumOff val="25000"/>
                              </a:schemeClr>
                            </a:solidFill>
                            <a:latin typeface="Cambria Math" charset="0"/>
                            <a:ea typeface="Karla" charset="0"/>
                            <a:cs typeface="Karla" charset="0"/>
                          </a:rPr>
                        </m:ctrlPr>
                      </m:dPr>
                      <m:e>
                        <m:r>
                          <a:rPr lang="en-US" sz="2400" b="0" i="1" smtClean="0">
                            <a:solidFill>
                              <a:schemeClr val="tx1">
                                <a:lumMod val="75000"/>
                                <a:lumOff val="25000"/>
                              </a:schemeClr>
                            </a:solidFill>
                            <a:latin typeface="Cambria Math" charset="0"/>
                            <a:ea typeface="Karla" charset="0"/>
                            <a:cs typeface="Karla" charset="0"/>
                          </a:rPr>
                          <m:t>𝑊</m:t>
                        </m:r>
                      </m:e>
                    </m:d>
                  </m:oMath>
                </a14:m>
                <a:endParaRPr lang="en-US" sz="2400" b="0" dirty="0" smtClean="0">
                  <a:solidFill>
                    <a:schemeClr val="tx1">
                      <a:lumMod val="75000"/>
                      <a:lumOff val="25000"/>
                    </a:schemeClr>
                  </a:solidFill>
                  <a:latin typeface="Karla" charset="0"/>
                  <a:ea typeface="Karla" charset="0"/>
                  <a:cs typeface="Karla" charset="0"/>
                </a:endParaRPr>
              </a:p>
            </p:txBody>
          </p:sp>
        </mc:Choice>
        <mc:Fallback>
          <p:sp>
            <p:nvSpPr>
              <p:cNvPr id="11" name="Rectangle 10"/>
              <p:cNvSpPr>
                <a:spLocks noRot="1" noChangeAspect="1" noMove="1" noResize="1" noEditPoints="1" noAdjustHandles="1" noChangeArrowheads="1" noChangeShapeType="1" noTextEdit="1"/>
              </p:cNvSpPr>
              <p:nvPr/>
            </p:nvSpPr>
            <p:spPr>
              <a:xfrm>
                <a:off x="731520" y="1100959"/>
                <a:ext cx="10582656" cy="461665"/>
              </a:xfrm>
              <a:prstGeom prst="rect">
                <a:avLst/>
              </a:prstGeom>
              <a:blipFill rotWithShape="0">
                <a:blip r:embed="rId3"/>
                <a:stretch>
                  <a:fillRect l="-864" t="-10667" b="-30667"/>
                </a:stretch>
              </a:blipFill>
            </p:spPr>
            <p:txBody>
              <a:bodyPr/>
              <a:lstStyle/>
              <a:p>
                <a:r>
                  <a:rPr lang="en-US">
                    <a:noFill/>
                  </a:rPr>
                  <a:t> </a:t>
                </a:r>
              </a:p>
            </p:txBody>
          </p:sp>
        </mc:Fallback>
      </mc:AlternateContent>
      <p:cxnSp>
        <p:nvCxnSpPr>
          <p:cNvPr id="7" name="Straight Connector 6"/>
          <p:cNvCxnSpPr/>
          <p:nvPr/>
        </p:nvCxnSpPr>
        <p:spPr>
          <a:xfrm flipH="1" flipV="1">
            <a:off x="6347012" y="1721224"/>
            <a:ext cx="26894" cy="1801905"/>
          </a:xfrm>
          <a:prstGeom prst="line">
            <a:avLst/>
          </a:prstGeom>
          <a:ln>
            <a:solidFill>
              <a:srgbClr val="C00000"/>
            </a:solidFill>
            <a:prstDash val="sysDot"/>
          </a:ln>
          <a:effectLst/>
        </p:spPr>
        <p:style>
          <a:lnRef idx="2">
            <a:schemeClr val="accent1"/>
          </a:lnRef>
          <a:fillRef idx="0">
            <a:schemeClr val="accent1"/>
          </a:fillRef>
          <a:effectRef idx="1">
            <a:schemeClr val="accent1"/>
          </a:effectRef>
          <a:fontRef idx="minor">
            <a:schemeClr val="tx1"/>
          </a:fontRef>
        </p:style>
      </p:cxnSp>
      <p:pic>
        <p:nvPicPr>
          <p:cNvPr id="12" name="Content Placeholder 5"/>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4155338" y="1384968"/>
            <a:ext cx="4061200" cy="2707467"/>
          </a:xfrm>
        </p:spPr>
      </p:pic>
      <mc:AlternateContent xmlns:mc="http://schemas.openxmlformats.org/markup-compatibility/2006">
        <mc:Choice xmlns:a14="http://schemas.microsoft.com/office/drawing/2010/main" Requires="a14">
          <p:sp>
            <p:nvSpPr>
              <p:cNvPr id="3" name="TextBox 2"/>
              <p:cNvSpPr txBox="1"/>
              <p:nvPr/>
            </p:nvSpPr>
            <p:spPr>
              <a:xfrm>
                <a:off x="5589845" y="4501254"/>
                <a:ext cx="1568122" cy="768993"/>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f>
                        <m:fPr>
                          <m:ctrlPr>
                            <a:rPr lang="mr-IN" sz="2400" i="1" smtClean="0">
                              <a:latin typeface="Cambria Math" charset="0"/>
                            </a:rPr>
                          </m:ctrlPr>
                        </m:fPr>
                        <m:num>
                          <m:r>
                            <a:rPr lang="en-US" sz="2400" b="0" i="1" smtClean="0">
                              <a:latin typeface="Cambria Math" charset="0"/>
                            </a:rPr>
                            <m:t>𝑑</m:t>
                          </m:r>
                          <m:r>
                            <a:rPr lang="en-US" sz="2400" b="0" i="1" smtClean="0">
                              <a:latin typeface="Cambria Math" charset="0"/>
                            </a:rPr>
                            <m:t>ℒ</m:t>
                          </m:r>
                          <m:r>
                            <a:rPr lang="en-US" sz="2400" b="0" i="1" smtClean="0">
                              <a:latin typeface="Cambria Math" charset="0"/>
                            </a:rPr>
                            <m:t>(</m:t>
                          </m:r>
                          <m:r>
                            <a:rPr lang="en-US" sz="2400" b="0" i="1" smtClean="0">
                              <a:latin typeface="Cambria Math" charset="0"/>
                            </a:rPr>
                            <m:t>𝑊</m:t>
                          </m:r>
                          <m:r>
                            <a:rPr lang="en-US" sz="2400" b="0" i="1" smtClean="0">
                              <a:latin typeface="Cambria Math" charset="0"/>
                            </a:rPr>
                            <m:t>)</m:t>
                          </m:r>
                        </m:num>
                        <m:den>
                          <m:r>
                            <a:rPr lang="en-US" sz="2400" b="0" i="1" smtClean="0">
                              <a:latin typeface="Cambria Math" charset="0"/>
                            </a:rPr>
                            <m:t>𝑑</m:t>
                          </m:r>
                          <m:r>
                            <a:rPr lang="en-US" sz="2400" b="0" i="1" smtClean="0">
                              <a:latin typeface="Cambria Math" charset="0"/>
                            </a:rPr>
                            <m:t>(</m:t>
                          </m:r>
                          <m:r>
                            <a:rPr lang="en-US" sz="2400" b="0" i="1" smtClean="0">
                              <a:latin typeface="Cambria Math" charset="0"/>
                            </a:rPr>
                            <m:t>𝑊</m:t>
                          </m:r>
                          <m:r>
                            <a:rPr lang="en-US" sz="2400" b="0" i="1" smtClean="0">
                              <a:latin typeface="Cambria Math" charset="0"/>
                            </a:rPr>
                            <m:t>)</m:t>
                          </m:r>
                        </m:den>
                      </m:f>
                      <m:r>
                        <a:rPr lang="en-US" sz="2400" b="0" i="1" smtClean="0">
                          <a:latin typeface="Cambria Math" charset="0"/>
                        </a:rPr>
                        <m:t>=0</m:t>
                      </m:r>
                    </m:oMath>
                  </m:oMathPara>
                </a14:m>
                <a:endParaRPr lang="en-US" sz="2000" dirty="0"/>
              </a:p>
            </p:txBody>
          </p:sp>
        </mc:Choice>
        <mc:Fallback>
          <p:sp>
            <p:nvSpPr>
              <p:cNvPr id="3" name="TextBox 2"/>
              <p:cNvSpPr txBox="1">
                <a:spLocks noRot="1" noChangeAspect="1" noMove="1" noResize="1" noEditPoints="1" noAdjustHandles="1" noChangeArrowheads="1" noChangeShapeType="1" noTextEdit="1"/>
              </p:cNvSpPr>
              <p:nvPr/>
            </p:nvSpPr>
            <p:spPr>
              <a:xfrm>
                <a:off x="5589845" y="4501254"/>
                <a:ext cx="1568122" cy="768993"/>
              </a:xfrm>
              <a:prstGeom prst="rect">
                <a:avLst/>
              </a:prstGeom>
              <a:blipFill rotWithShape="0">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6308986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nodeType="withEffect">
                                  <p:stCondLst>
                                    <p:cond delay="50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Content Placeholder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45886" y="600169"/>
            <a:ext cx="5181121" cy="3454081"/>
          </a:xfrm>
          <a:prstGeom prst="rect">
            <a:avLst/>
          </a:prstGeom>
          <a:ln>
            <a:noFill/>
          </a:ln>
        </p:spPr>
      </p:pic>
      <p:sp>
        <p:nvSpPr>
          <p:cNvPr id="2" name="Title 1"/>
          <p:cNvSpPr>
            <a:spLocks noGrp="1"/>
          </p:cNvSpPr>
          <p:nvPr>
            <p:ph type="title"/>
          </p:nvPr>
        </p:nvSpPr>
        <p:spPr/>
        <p:txBody>
          <a:bodyPr/>
          <a:lstStyle/>
          <a:p>
            <a:r>
              <a:rPr lang="en-US" dirty="0" smtClean="0"/>
              <a:t>Minimizing the Loss function</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42</a:t>
            </a:fld>
            <a:endParaRPr lang="en-US"/>
          </a:p>
        </p:txBody>
      </p:sp>
      <p:sp>
        <p:nvSpPr>
          <p:cNvPr id="8" name="Rectangle 7"/>
          <p:cNvSpPr/>
          <p:nvPr/>
        </p:nvSpPr>
        <p:spPr>
          <a:xfrm>
            <a:off x="602691" y="3599117"/>
            <a:ext cx="10862299" cy="2508379"/>
          </a:xfrm>
          <a:prstGeom prst="rect">
            <a:avLst/>
          </a:prstGeom>
        </p:spPr>
        <p:txBody>
          <a:bodyPr wrap="square">
            <a:spAutoFit/>
          </a:bodyPr>
          <a:lstStyle/>
          <a:p>
            <a:pPr>
              <a:spcAft>
                <a:spcPts val="600"/>
              </a:spcAft>
            </a:pPr>
            <a:r>
              <a:rPr lang="en-US" sz="2400" dirty="0" smtClean="0">
                <a:solidFill>
                  <a:schemeClr val="tx1">
                    <a:lumMod val="75000"/>
                    <a:lumOff val="25000"/>
                  </a:schemeClr>
                </a:solidFill>
                <a:latin typeface="Karla" charset="0"/>
                <a:ea typeface="Karla" charset="0"/>
                <a:cs typeface="Karla" charset="0"/>
              </a:rPr>
              <a:t>A more flexible method is</a:t>
            </a:r>
          </a:p>
          <a:p>
            <a:pPr marL="342900" indent="-342900">
              <a:spcAft>
                <a:spcPts val="600"/>
              </a:spcAft>
              <a:buFont typeface="Arial" charset="0"/>
              <a:buChar char="•"/>
            </a:pPr>
            <a:r>
              <a:rPr lang="en-US" sz="2400" dirty="0" smtClean="0">
                <a:solidFill>
                  <a:schemeClr val="tx1">
                    <a:lumMod val="75000"/>
                    <a:lumOff val="25000"/>
                  </a:schemeClr>
                </a:solidFill>
                <a:latin typeface="Karla" charset="0"/>
                <a:ea typeface="Karla" charset="0"/>
                <a:cs typeface="Karla" charset="0"/>
              </a:rPr>
              <a:t>Start from any point</a:t>
            </a:r>
          </a:p>
          <a:p>
            <a:pPr marL="800100" lvl="1" indent="-342900">
              <a:spcAft>
                <a:spcPts val="600"/>
              </a:spcAft>
              <a:buFont typeface="Arial" charset="0"/>
              <a:buChar char="•"/>
            </a:pPr>
            <a:r>
              <a:rPr lang="en-US" sz="2000" dirty="0" smtClean="0">
                <a:solidFill>
                  <a:schemeClr val="tx1">
                    <a:lumMod val="75000"/>
                    <a:lumOff val="25000"/>
                  </a:schemeClr>
                </a:solidFill>
                <a:latin typeface="Karla" charset="0"/>
                <a:ea typeface="Karla" charset="0"/>
                <a:cs typeface="Karla" charset="0"/>
              </a:rPr>
              <a:t>Determine which direction to go to reduce the loss direction (left or right)</a:t>
            </a:r>
          </a:p>
          <a:p>
            <a:pPr marL="800100" lvl="1" indent="-342900">
              <a:spcAft>
                <a:spcPts val="600"/>
              </a:spcAft>
              <a:buFont typeface="Arial" charset="0"/>
              <a:buChar char="•"/>
            </a:pPr>
            <a:r>
              <a:rPr lang="en-US" sz="2000" dirty="0" smtClean="0">
                <a:solidFill>
                  <a:schemeClr val="tx1">
                    <a:lumMod val="75000"/>
                    <a:lumOff val="25000"/>
                  </a:schemeClr>
                </a:solidFill>
                <a:latin typeface="Karla" charset="0"/>
                <a:ea typeface="Karla" charset="0"/>
                <a:cs typeface="Karla" charset="0"/>
              </a:rPr>
              <a:t>Specifically if you can calculate the slope of the function at this point</a:t>
            </a:r>
          </a:p>
          <a:p>
            <a:pPr marL="800100" lvl="1" indent="-342900">
              <a:spcAft>
                <a:spcPts val="600"/>
              </a:spcAft>
              <a:buFont typeface="Arial" charset="0"/>
              <a:buChar char="•"/>
            </a:pPr>
            <a:r>
              <a:rPr lang="en-US" sz="2000" dirty="0" smtClean="0">
                <a:solidFill>
                  <a:schemeClr val="tx1">
                    <a:lumMod val="75000"/>
                    <a:lumOff val="25000"/>
                  </a:schemeClr>
                </a:solidFill>
                <a:latin typeface="Karla" charset="0"/>
                <a:ea typeface="Karla" charset="0"/>
                <a:cs typeface="Karla" charset="0"/>
              </a:rPr>
              <a:t>Shift to the right if slope is negative or shift to the left if slope is positive</a:t>
            </a:r>
          </a:p>
          <a:p>
            <a:pPr marL="342900" indent="-342900">
              <a:spcAft>
                <a:spcPts val="600"/>
              </a:spcAft>
              <a:buFont typeface="Arial" charset="0"/>
              <a:buChar char="•"/>
            </a:pPr>
            <a:r>
              <a:rPr lang="en-US" sz="2400" dirty="0" smtClean="0">
                <a:solidFill>
                  <a:schemeClr val="tx1">
                    <a:lumMod val="75000"/>
                    <a:lumOff val="25000"/>
                  </a:schemeClr>
                </a:solidFill>
                <a:latin typeface="Karla" charset="0"/>
                <a:ea typeface="Karla" charset="0"/>
                <a:cs typeface="Karla" charset="0"/>
              </a:rPr>
              <a:t>Repeat</a:t>
            </a:r>
          </a:p>
        </p:txBody>
      </p:sp>
      <p:sp>
        <p:nvSpPr>
          <p:cNvPr id="3" name="Oval 2"/>
          <p:cNvSpPr/>
          <p:nvPr/>
        </p:nvSpPr>
        <p:spPr>
          <a:xfrm>
            <a:off x="5644896" y="2121408"/>
            <a:ext cx="91440" cy="91440"/>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4" name="Group 13"/>
          <p:cNvGrpSpPr/>
          <p:nvPr/>
        </p:nvGrpSpPr>
        <p:grpSpPr>
          <a:xfrm>
            <a:off x="5370576" y="2157984"/>
            <a:ext cx="663265" cy="12192"/>
            <a:chOff x="5370576" y="2157984"/>
            <a:chExt cx="663265" cy="12192"/>
          </a:xfrm>
        </p:grpSpPr>
        <p:cxnSp>
          <p:nvCxnSpPr>
            <p:cNvPr id="7" name="Straight Arrow Connector 6"/>
            <p:cNvCxnSpPr/>
            <p:nvPr/>
          </p:nvCxnSpPr>
          <p:spPr>
            <a:xfrm flipV="1">
              <a:off x="5759521" y="2157984"/>
              <a:ext cx="274320" cy="119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flipH="1">
              <a:off x="5370576" y="2170176"/>
              <a:ext cx="27432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cxnSp>
        <p:nvCxnSpPr>
          <p:cNvPr id="16" name="Straight Connector 15"/>
          <p:cNvCxnSpPr/>
          <p:nvPr/>
        </p:nvCxnSpPr>
        <p:spPr>
          <a:xfrm flipH="1" flipV="1">
            <a:off x="4986528" y="1048512"/>
            <a:ext cx="1499616" cy="2267712"/>
          </a:xfrm>
          <a:prstGeom prst="line">
            <a:avLst/>
          </a:prstGeom>
          <a:ln>
            <a:solidFill>
              <a:schemeClr val="accent2">
                <a:alpha val="72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12113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nodeType="clickEffect">
                                  <p:stCondLst>
                                    <p:cond delay="0"/>
                                  </p:stCondLst>
                                  <p:childTnLst>
                                    <p:set>
                                      <p:cBhvr>
                                        <p:cTn id="28" dur="1" fill="hold">
                                          <p:stCondLst>
                                            <p:cond delay="0"/>
                                          </p:stCondLst>
                                        </p:cTn>
                                        <p:tgtEl>
                                          <p:spTgt spid="16"/>
                                        </p:tgtEl>
                                        <p:attrNameLst>
                                          <p:attrName>style.visibility</p:attrName>
                                        </p:attrNameLst>
                                      </p:cBhvr>
                                      <p:to>
                                        <p:strVal val="hidden"/>
                                      </p:to>
                                    </p:set>
                                  </p:childTnLst>
                                </p:cTn>
                              </p:par>
                              <p:par>
                                <p:cTn id="29" presetID="1" presetClass="exit" presetSubtype="0" fill="hold" nodeType="withEffect">
                                  <p:stCondLst>
                                    <p:cond delay="0"/>
                                  </p:stCondLst>
                                  <p:childTnLst>
                                    <p:set>
                                      <p:cBhvr>
                                        <p:cTn id="30" dur="1" fill="hold">
                                          <p:stCondLst>
                                            <p:cond delay="0"/>
                                          </p:stCondLst>
                                        </p:cTn>
                                        <p:tgtEl>
                                          <p:spTgt spid="14"/>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0" presetClass="path" presetSubtype="0" accel="50000" decel="50000" fill="hold" grpId="1" nodeType="clickEffect">
                                  <p:stCondLst>
                                    <p:cond delay="0"/>
                                  </p:stCondLst>
                                  <p:childTnLst>
                                    <p:animMotion origin="layout" path="M 3.33333E-6 -2.22222E-6 L 0.03021 0.08496 " pathEditMode="relative" rAng="0" ptsTypes="AA">
                                      <p:cBhvr>
                                        <p:cTn id="38" dur="2000" fill="hold"/>
                                        <p:tgtEl>
                                          <p:spTgt spid="3"/>
                                        </p:tgtEl>
                                        <p:attrNameLst>
                                          <p:attrName>ppt_x</p:attrName>
                                          <p:attrName>ppt_y</p:attrName>
                                        </p:attrNameLst>
                                      </p:cBhvr>
                                      <p:rCtr x="1510" y="4236"/>
                                    </p:animMotion>
                                  </p:childTnLst>
                                </p:cTn>
                              </p:par>
                            </p:childTnLst>
                          </p:cTn>
                        </p:par>
                      </p:childTnLst>
                    </p:cTn>
                  </p:par>
                  <p:par>
                    <p:cTn id="39" fill="hold">
                      <p:stCondLst>
                        <p:cond delay="indefinite"/>
                      </p:stCondLst>
                      <p:childTnLst>
                        <p:par>
                          <p:cTn id="40" fill="hold">
                            <p:stCondLst>
                              <p:cond delay="0"/>
                            </p:stCondLst>
                            <p:childTnLst>
                              <p:par>
                                <p:cTn id="41" presetID="0" presetClass="path" presetSubtype="0" accel="50000" decel="50000" fill="hold" grpId="2" nodeType="clickEffect">
                                  <p:stCondLst>
                                    <p:cond delay="0"/>
                                  </p:stCondLst>
                                  <p:childTnLst>
                                    <p:animMotion origin="layout" path="M 0.03021 0.08495 C 0.03034 0.08611 0.0306 0.08912 0.03099 0.09028 L 0.03203 0.09329 C 0.03229 0.09375 0.03242 0.09445 0.03268 0.09468 L 0.03346 0.09583 L 0.03398 0.09884 C 0.03411 0.09931 0.03411 0.09977 0.03424 0.10023 L 0.03593 0.10463 C 0.03619 0.10509 0.03633 0.10579 0.03659 0.10625 L 0.03737 0.10764 C 0.0375 0.10857 0.0375 0.10995 0.03789 0.11065 C 0.03815 0.11111 0.03854 0.11157 0.0388 0.11204 C 0.03893 0.1125 0.03906 0.1132 0.03932 0.11366 C 0.03958 0.11412 0.03984 0.11435 0.0401 0.11458 C 0.04205 0.11991 0.03906 0.11181 0.04153 0.11759 C 0.04192 0.11852 0.04218 0.11968 0.04258 0.1206 C 0.04297 0.12107 0.04323 0.12153 0.04349 0.12199 C 0.04362 0.12245 0.04375 0.12315 0.04401 0.12361 C 0.04427 0.12407 0.04453 0.12454 0.04479 0.125 C 0.04505 0.12546 0.04518 0.12616 0.04544 0.12662 C 0.047 0.12963 0.04557 0.12431 0.04791 0.13056 C 0.04922 0.13403 0.04843 0.13287 0.04987 0.13449 C 0.05 0.13495 0.05013 0.13565 0.05039 0.13588 C 0.05065 0.13634 0.05104 0.13657 0.05117 0.13704 C 0.05143 0.1375 0.0513 0.1382 0.05156 0.13843 C 0.05195 0.13935 0.05312 0.14051 0.05312 0.14074 C 0.05351 0.14236 0.05338 0.14144 0.05338 0.14306 " pathEditMode="relative" rAng="0" ptsTypes="AAAAAAAAAAAAAAAAAAAAAAAAAAA">
                                      <p:cBhvr>
                                        <p:cTn id="42" dur="2000" fill="hold"/>
                                        <p:tgtEl>
                                          <p:spTgt spid="3"/>
                                        </p:tgtEl>
                                        <p:attrNameLst>
                                          <p:attrName>ppt_x</p:attrName>
                                          <p:attrName>ppt_y</p:attrName>
                                        </p:attrNameLst>
                                      </p:cBhvr>
                                      <p:rCtr x="1159" y="2894"/>
                                    </p:animMotion>
                                  </p:childTnLst>
                                </p:cTn>
                              </p:par>
                            </p:childTnLst>
                          </p:cTn>
                        </p:par>
                      </p:childTnLst>
                    </p:cTn>
                  </p:par>
                  <p:par>
                    <p:cTn id="43" fill="hold">
                      <p:stCondLst>
                        <p:cond delay="indefinite"/>
                      </p:stCondLst>
                      <p:childTnLst>
                        <p:par>
                          <p:cTn id="44" fill="hold">
                            <p:stCondLst>
                              <p:cond delay="0"/>
                            </p:stCondLst>
                            <p:childTnLst>
                              <p:par>
                                <p:cTn id="45" presetID="0" presetClass="path" presetSubtype="0" accel="50000" decel="50000" fill="hold" grpId="3" nodeType="clickEffect">
                                  <p:stCondLst>
                                    <p:cond delay="0"/>
                                  </p:stCondLst>
                                  <p:childTnLst>
                                    <p:animMotion origin="layout" path="M 0.05338 0.14306 C 0.05364 0.14352 0.05377 0.14421 0.05416 0.14491 C 0.05469 0.14583 0.05521 0.14606 0.05586 0.1463 C 0.05612 0.14676 0.05638 0.14699 0.05664 0.14745 C 0.0569 0.14769 0.05729 0.14745 0.05755 0.14792 C 0.05781 0.14815 0.05781 0.14884 0.05807 0.14931 C 0.05833 0.14977 0.05859 0.15 0.05885 0.15023 C 0.05976 0.15278 0.05911 0.15139 0.06107 0.1537 C 0.06146 0.15394 0.06159 0.1544 0.06198 0.15463 L 0.06367 0.15579 C 0.06562 0.15556 0.06771 0.15556 0.06979 0.15509 C 0.07096 0.15509 0.07096 0.15347 0.07174 0.15185 C 0.07187 0.15116 0.072 0.15069 0.07226 0.15023 L 0.07305 0.14931 C 0.07344 0.14838 0.0737 0.14699 0.07422 0.1463 C 0.07526 0.14514 0.07487 0.14583 0.07539 0.14444 " pathEditMode="relative" rAng="0" ptsTypes="AAAAAAAAAAAAAAAA">
                                      <p:cBhvr>
                                        <p:cTn id="46" dur="2000" fill="hold"/>
                                        <p:tgtEl>
                                          <p:spTgt spid="3"/>
                                        </p:tgtEl>
                                        <p:attrNameLst>
                                          <p:attrName>ppt_x</p:attrName>
                                          <p:attrName>ppt_y</p:attrName>
                                        </p:attrNameLst>
                                      </p:cBhvr>
                                      <p:rCtr x="1094" y="625"/>
                                    </p:animMotion>
                                  </p:childTnLst>
                                </p:cTn>
                              </p:par>
                            </p:childTnLst>
                          </p:cTn>
                        </p:par>
                      </p:childTnLst>
                    </p:cTn>
                  </p:par>
                  <p:par>
                    <p:cTn id="47" fill="hold">
                      <p:stCondLst>
                        <p:cond delay="indefinite"/>
                      </p:stCondLst>
                      <p:childTnLst>
                        <p:par>
                          <p:cTn id="48" fill="hold">
                            <p:stCondLst>
                              <p:cond delay="0"/>
                            </p:stCondLst>
                            <p:childTnLst>
                              <p:par>
                                <p:cTn id="49" presetID="0" presetClass="path" presetSubtype="0" accel="50000" decel="50000" fill="hold" grpId="4" nodeType="clickEffect">
                                  <p:stCondLst>
                                    <p:cond delay="0"/>
                                  </p:stCondLst>
                                  <p:childTnLst>
                                    <p:animMotion origin="layout" path="M 0.07539 0.14444 C 0.07513 0.14491 0.075 0.14583 0.07474 0.1463 C 0.07435 0.14699 0.0737 0.14768 0.07305 0.14815 L 0.07149 0.15023 C 0.07123 0.15046 0.07097 0.15092 0.07058 0.15116 L 0.06888 0.15208 L 0.06732 0.15301 L 0.06641 0.1537 C 0.0655 0.15347 0.06459 0.15347 0.06368 0.15301 C 0.06302 0.15301 0.0625 0.15255 0.06198 0.15208 L 0.0612 0.15162 C 0.06094 0.15116 0.06068 0.15069 0.06029 0.15023 C 0.06003 0.14977 0.05977 0.14954 0.05951 0.1493 C 0.0586 0.14768 0.05938 0.14768 0.05873 0.14768 " pathEditMode="relative" rAng="0" ptsTypes="AAAAAAAAAAAAAA">
                                      <p:cBhvr>
                                        <p:cTn id="50" dur="2000" fill="hold"/>
                                        <p:tgtEl>
                                          <p:spTgt spid="3"/>
                                        </p:tgtEl>
                                        <p:attrNameLst>
                                          <p:attrName>ppt_x</p:attrName>
                                          <p:attrName>ppt_y</p:attrName>
                                        </p:attrNameLst>
                                      </p:cBhvr>
                                      <p:rCtr x="-833" y="46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3" grpId="2" animBg="1"/>
      <p:bldP spid="3" grpId="3" animBg="1"/>
      <p:bldP spid="3" grpId="4"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Minimization of the Loss Function	</a:t>
            </a:r>
            <a:endParaRPr lang="en-US" dirty="0"/>
          </a:p>
        </p:txBody>
      </p:sp>
      <p:sp>
        <p:nvSpPr>
          <p:cNvPr id="3" name="Content Placeholder 2"/>
          <p:cNvSpPr>
            <a:spLocks noGrp="1"/>
          </p:cNvSpPr>
          <p:nvPr>
            <p:ph idx="1"/>
          </p:nvPr>
        </p:nvSpPr>
        <p:spPr>
          <a:xfrm>
            <a:off x="833415" y="1177758"/>
            <a:ext cx="11494052" cy="2111143"/>
          </a:xfrm>
        </p:spPr>
        <p:txBody>
          <a:bodyPr/>
          <a:lstStyle/>
          <a:p>
            <a:r>
              <a:rPr lang="en-US" sz="2400" dirty="0" smtClean="0"/>
              <a:t>If the step is proportional to the slope then you avoid overshooting the minimum. </a:t>
            </a:r>
          </a:p>
          <a:p>
            <a:endParaRPr lang="en-US" sz="2400" dirty="0" smtClean="0"/>
          </a:p>
          <a:p>
            <a:r>
              <a:rPr lang="en-US" sz="2400" b="1" dirty="0" smtClean="0"/>
              <a:t>Question</a:t>
            </a:r>
            <a:r>
              <a:rPr lang="en-US" sz="2400" dirty="0" smtClean="0"/>
              <a:t>: What is the mathematical function that describes the slope? </a:t>
            </a:r>
            <a:r>
              <a:rPr lang="en-US" sz="2400" dirty="0" smtClean="0"/>
              <a:t/>
            </a:r>
            <a:br>
              <a:rPr lang="en-US" sz="2400" dirty="0" smtClean="0"/>
            </a:br>
            <a:endParaRPr lang="en-US" sz="2400" dirty="0" smtClean="0"/>
          </a:p>
          <a:p>
            <a:r>
              <a:rPr lang="en-US" sz="2400" b="1" dirty="0" smtClean="0"/>
              <a:t>Question</a:t>
            </a:r>
            <a:r>
              <a:rPr lang="en-US" sz="2400" dirty="0" smtClean="0"/>
              <a:t>: How do we generalize this to more than one predictor?</a:t>
            </a:r>
          </a:p>
          <a:p>
            <a:endParaRPr lang="en-US" sz="2400" b="1" dirty="0" smtClean="0"/>
          </a:p>
          <a:p>
            <a:endParaRPr lang="en-US" b="1" dirty="0"/>
          </a:p>
          <a:p>
            <a:r>
              <a:rPr lang="en-US" sz="2400" b="1" dirty="0" smtClean="0"/>
              <a:t>Question</a:t>
            </a:r>
            <a:r>
              <a:rPr lang="en-US" sz="2400" b="1" dirty="0" smtClean="0"/>
              <a:t>: </a:t>
            </a:r>
            <a:r>
              <a:rPr lang="en-US" sz="2400" b="1" dirty="0"/>
              <a:t> </a:t>
            </a:r>
            <a:r>
              <a:rPr lang="en-US" sz="2400" dirty="0" smtClean="0"/>
              <a:t>What do you think it is a good approach for telling the model how to change (what is the step size) to become better? </a:t>
            </a:r>
          </a:p>
        </p:txBody>
      </p:sp>
      <p:sp>
        <p:nvSpPr>
          <p:cNvPr id="4" name="Slide Number Placeholder 3"/>
          <p:cNvSpPr>
            <a:spLocks noGrp="1"/>
          </p:cNvSpPr>
          <p:nvPr>
            <p:ph type="sldNum" sz="quarter" idx="12"/>
          </p:nvPr>
        </p:nvSpPr>
        <p:spPr/>
        <p:txBody>
          <a:bodyPr/>
          <a:lstStyle/>
          <a:p>
            <a:fld id="{74FD6AAA-7C75-FB4B-8EA1-06B22787237D}" type="slidenum">
              <a:rPr lang="en-US" smtClean="0"/>
              <a:t>43</a:t>
            </a:fld>
            <a:endParaRPr lang="en-US"/>
          </a:p>
        </p:txBody>
      </p:sp>
    </p:spTree>
    <p:extLst>
      <p:ext uri="{BB962C8B-B14F-4D97-AF65-F5344CB8AC3E}">
        <p14:creationId xmlns:p14="http://schemas.microsoft.com/office/powerpoint/2010/main" val="91105824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Minimization of the Loss Function	</a:t>
            </a:r>
            <a:endParaRPr lang="en-US" dirty="0"/>
          </a:p>
        </p:txBody>
      </p:sp>
      <p:sp>
        <p:nvSpPr>
          <p:cNvPr id="3" name="Content Placeholder 2"/>
          <p:cNvSpPr>
            <a:spLocks noGrp="1"/>
          </p:cNvSpPr>
          <p:nvPr>
            <p:ph idx="1"/>
          </p:nvPr>
        </p:nvSpPr>
        <p:spPr>
          <a:xfrm>
            <a:off x="833415" y="1177758"/>
            <a:ext cx="11494052" cy="2111143"/>
          </a:xfrm>
        </p:spPr>
        <p:txBody>
          <a:bodyPr/>
          <a:lstStyle/>
          <a:p>
            <a:r>
              <a:rPr lang="en-US" sz="2400" dirty="0" smtClean="0"/>
              <a:t>If the step is proportional to the slope then you avoid overshooting the minimum. </a:t>
            </a:r>
          </a:p>
          <a:p>
            <a:endParaRPr lang="en-US" sz="2400" dirty="0" smtClean="0"/>
          </a:p>
          <a:p>
            <a:r>
              <a:rPr lang="en-US" sz="2400" b="1" dirty="0" smtClean="0"/>
              <a:t>Question</a:t>
            </a:r>
            <a:r>
              <a:rPr lang="en-US" sz="2400" dirty="0" smtClean="0"/>
              <a:t>: What is the mathematical function that describes the slope? </a:t>
            </a:r>
            <a:r>
              <a:rPr lang="en-US" sz="2400" b="1" dirty="0" smtClean="0">
                <a:solidFill>
                  <a:srgbClr val="C00000"/>
                </a:solidFill>
              </a:rPr>
              <a:t>Derivative</a:t>
            </a:r>
            <a:endParaRPr lang="en-US" sz="2400" dirty="0"/>
          </a:p>
          <a:p>
            <a:r>
              <a:rPr lang="en-US" sz="2400" b="1" dirty="0" smtClean="0"/>
              <a:t>Question</a:t>
            </a:r>
            <a:r>
              <a:rPr lang="en-US" sz="2400" dirty="0" smtClean="0"/>
              <a:t>: How do we generalize this to more than one predictor?</a:t>
            </a:r>
          </a:p>
          <a:p>
            <a:r>
              <a:rPr lang="en-US" sz="2400" b="1" dirty="0" smtClean="0">
                <a:solidFill>
                  <a:srgbClr val="C00000"/>
                </a:solidFill>
              </a:rPr>
              <a:t>Take the derivative with respect to each coefficient and do the same sequentially</a:t>
            </a:r>
          </a:p>
          <a:p>
            <a:r>
              <a:rPr lang="en-US" sz="2400" b="1" dirty="0" smtClean="0"/>
              <a:t>Question: </a:t>
            </a:r>
            <a:r>
              <a:rPr lang="en-US" sz="2400" b="1" dirty="0"/>
              <a:t> </a:t>
            </a:r>
            <a:r>
              <a:rPr lang="en-US" sz="2400" dirty="0" smtClean="0"/>
              <a:t>What do you think it is a good approach for telling the model how to change (what is the step size) to become better? </a:t>
            </a:r>
          </a:p>
        </p:txBody>
      </p:sp>
      <p:sp>
        <p:nvSpPr>
          <p:cNvPr id="4" name="Slide Number Placeholder 3"/>
          <p:cNvSpPr>
            <a:spLocks noGrp="1"/>
          </p:cNvSpPr>
          <p:nvPr>
            <p:ph type="sldNum" sz="quarter" idx="12"/>
          </p:nvPr>
        </p:nvSpPr>
        <p:spPr/>
        <p:txBody>
          <a:bodyPr/>
          <a:lstStyle/>
          <a:p>
            <a:fld id="{74FD6AAA-7C75-FB4B-8EA1-06B22787237D}" type="slidenum">
              <a:rPr lang="en-US" smtClean="0"/>
              <a:t>44</a:t>
            </a:fld>
            <a:endParaRPr lang="en-US"/>
          </a:p>
        </p:txBody>
      </p:sp>
    </p:spTree>
    <p:extLst>
      <p:ext uri="{BB962C8B-B14F-4D97-AF65-F5344CB8AC3E}">
        <p14:creationId xmlns:p14="http://schemas.microsoft.com/office/powerpoint/2010/main" val="101179790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Let’s play the Pavlos game</a:t>
            </a:r>
            <a:endParaRPr lang="en-US" dirty="0"/>
          </a:p>
        </p:txBody>
      </p:sp>
      <p:sp>
        <p:nvSpPr>
          <p:cNvPr id="3" name="Content Placeholder 2"/>
          <p:cNvSpPr>
            <a:spLocks noGrp="1"/>
          </p:cNvSpPr>
          <p:nvPr>
            <p:ph idx="1"/>
          </p:nvPr>
        </p:nvSpPr>
        <p:spPr>
          <a:xfrm>
            <a:off x="833415" y="1177758"/>
            <a:ext cx="10596585" cy="1379175"/>
          </a:xfrm>
        </p:spPr>
        <p:txBody>
          <a:bodyPr/>
          <a:lstStyle/>
          <a:p>
            <a:r>
              <a:rPr lang="en-US" sz="2400" dirty="0" smtClean="0"/>
              <a:t>We know that we want to go in the opposite direction of the derivative and we know we want to be making a step proportionally to the derivative. </a:t>
            </a:r>
          </a:p>
          <a:p>
            <a:endParaRPr lang="en-US" sz="2400" dirty="0"/>
          </a:p>
          <a:p>
            <a:r>
              <a:rPr lang="en-US" sz="2400" dirty="0" smtClean="0"/>
              <a:t>Making a step means:</a:t>
            </a:r>
          </a:p>
          <a:p>
            <a:endParaRPr lang="en-US" sz="2400" dirty="0"/>
          </a:p>
          <a:p>
            <a:endParaRPr lang="en-US" sz="2400" dirty="0" smtClean="0"/>
          </a:p>
          <a:p>
            <a:endParaRPr lang="en-US" sz="2400" dirty="0" smtClean="0"/>
          </a:p>
        </p:txBody>
      </p:sp>
      <p:sp>
        <p:nvSpPr>
          <p:cNvPr id="4" name="Slide Number Placeholder 3"/>
          <p:cNvSpPr>
            <a:spLocks noGrp="1"/>
          </p:cNvSpPr>
          <p:nvPr>
            <p:ph type="sldNum" sz="quarter" idx="12"/>
          </p:nvPr>
        </p:nvSpPr>
        <p:spPr/>
        <p:txBody>
          <a:bodyPr/>
          <a:lstStyle/>
          <a:p>
            <a:fld id="{74FD6AAA-7C75-FB4B-8EA1-06B22787237D}" type="slidenum">
              <a:rPr lang="en-US" smtClean="0"/>
              <a:t>45</a:t>
            </a:fld>
            <a:endParaRPr lang="en-US"/>
          </a:p>
        </p:txBody>
      </p:sp>
      <mc:AlternateContent xmlns:mc="http://schemas.openxmlformats.org/markup-compatibility/2006" xmlns:a14="http://schemas.microsoft.com/office/drawing/2010/main">
        <mc:Choice Requires="a14">
          <p:sp>
            <p:nvSpPr>
              <p:cNvPr id="5" name="TextBox 4"/>
              <p:cNvSpPr txBox="1"/>
              <p:nvPr/>
            </p:nvSpPr>
            <p:spPr>
              <a:xfrm>
                <a:off x="5078789" y="2899124"/>
                <a:ext cx="2766335" cy="37587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latin typeface="Cambria Math" charset="0"/>
                            </a:rPr>
                          </m:ctrlPr>
                        </m:sSupPr>
                        <m:e>
                          <m:sSup>
                            <m:sSupPr>
                              <m:ctrlPr>
                                <a:rPr lang="en-US" sz="2400" b="0" i="1" smtClean="0">
                                  <a:latin typeface="Cambria Math" charset="0"/>
                                </a:rPr>
                              </m:ctrlPr>
                            </m:sSupPr>
                            <m:e>
                              <m:r>
                                <a:rPr lang="en-US" sz="2400" b="0" i="1" smtClean="0">
                                  <a:latin typeface="Cambria Math" charset="0"/>
                                </a:rPr>
                                <m:t>𝑤</m:t>
                              </m:r>
                            </m:e>
                            <m:sup>
                              <m:r>
                                <a:rPr lang="en-US" sz="2400" b="0" i="1" smtClean="0">
                                  <a:latin typeface="Cambria Math" charset="0"/>
                                </a:rPr>
                                <m:t>𝑛𝑒𝑤</m:t>
                              </m:r>
                            </m:sup>
                          </m:sSup>
                          <m:r>
                            <a:rPr lang="en-US" sz="2400" b="0" i="1" smtClean="0">
                              <a:latin typeface="Cambria Math" charset="0"/>
                            </a:rPr>
                            <m:t>=</m:t>
                          </m:r>
                          <m:r>
                            <a:rPr lang="en-US" sz="2400" b="0" i="1" smtClean="0">
                              <a:latin typeface="Cambria Math" charset="0"/>
                            </a:rPr>
                            <m:t>𝑤</m:t>
                          </m:r>
                        </m:e>
                        <m:sup>
                          <m:r>
                            <a:rPr lang="en-US" sz="2400" b="0" i="1" smtClean="0">
                              <a:latin typeface="Cambria Math" charset="0"/>
                            </a:rPr>
                            <m:t>𝑜𝑙𝑑</m:t>
                          </m:r>
                        </m:sup>
                      </m:sSup>
                      <m:r>
                        <a:rPr lang="en-US" sz="2400" b="0" i="1" smtClean="0">
                          <a:latin typeface="Cambria Math" charset="0"/>
                        </a:rPr>
                        <m:t>+</m:t>
                      </m:r>
                      <m:r>
                        <a:rPr lang="en-US" sz="2400" b="0" i="1" smtClean="0">
                          <a:latin typeface="Cambria Math" charset="0"/>
                        </a:rPr>
                        <m:t>𝑠𝑡𝑒𝑝</m:t>
                      </m:r>
                    </m:oMath>
                  </m:oMathPara>
                </a14:m>
                <a:endParaRPr lang="en-US" dirty="0"/>
              </a:p>
            </p:txBody>
          </p:sp>
        </mc:Choice>
        <mc:Fallback xmlns="">
          <p:sp>
            <p:nvSpPr>
              <p:cNvPr id="5" name="TextBox 4"/>
              <p:cNvSpPr txBox="1">
                <a:spLocks noRot="1" noChangeAspect="1" noMove="1" noResize="1" noEditPoints="1" noAdjustHandles="1" noChangeArrowheads="1" noChangeShapeType="1" noTextEdit="1"/>
              </p:cNvSpPr>
              <p:nvPr/>
            </p:nvSpPr>
            <p:spPr>
              <a:xfrm>
                <a:off x="5078789" y="2899124"/>
                <a:ext cx="2766335" cy="375872"/>
              </a:xfrm>
              <a:prstGeom prst="rect">
                <a:avLst/>
              </a:prstGeom>
              <a:blipFill rotWithShape="0">
                <a:blip r:embed="rId2"/>
                <a:stretch>
                  <a:fillRect l="-881" t="-3279" r="-2643" b="-27869"/>
                </a:stretch>
              </a:blipFill>
            </p:spPr>
            <p:txBody>
              <a:bodyPr/>
              <a:lstStyle/>
              <a:p>
                <a:r>
                  <a:rPr lang="en-US">
                    <a:noFill/>
                  </a:rPr>
                  <a:t> </a:t>
                </a:r>
              </a:p>
            </p:txBody>
          </p:sp>
        </mc:Fallback>
      </mc:AlternateContent>
      <p:grpSp>
        <p:nvGrpSpPr>
          <p:cNvPr id="8" name="Group 7"/>
          <p:cNvGrpSpPr/>
          <p:nvPr/>
        </p:nvGrpSpPr>
        <p:grpSpPr>
          <a:xfrm>
            <a:off x="833415" y="3649313"/>
            <a:ext cx="10596585" cy="1379175"/>
            <a:chOff x="833415" y="3649313"/>
            <a:chExt cx="10596585" cy="1379175"/>
          </a:xfrm>
        </p:grpSpPr>
        <p:sp>
          <p:nvSpPr>
            <p:cNvPr id="6" name="Content Placeholder 2"/>
            <p:cNvSpPr txBox="1">
              <a:spLocks/>
            </p:cNvSpPr>
            <p:nvPr/>
          </p:nvSpPr>
          <p:spPr>
            <a:xfrm>
              <a:off x="833415" y="3649313"/>
              <a:ext cx="10596585" cy="1379175"/>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smtClean="0"/>
                <a:t>Opposite direction </a:t>
              </a:r>
              <a:r>
                <a:rPr lang="en-US" sz="2400" dirty="0" smtClean="0"/>
                <a:t>of </a:t>
              </a:r>
              <a:r>
                <a:rPr lang="en-US" sz="2400" dirty="0" smtClean="0"/>
                <a:t>the derivative means:   </a:t>
              </a:r>
            </a:p>
            <a:p>
              <a:endParaRPr lang="en-US" sz="2400" dirty="0" smtClean="0"/>
            </a:p>
            <a:p>
              <a:endParaRPr lang="en-US" sz="2400" dirty="0" smtClean="0"/>
            </a:p>
            <a:p>
              <a:endParaRPr lang="en-US" sz="2400" dirty="0" smtClean="0"/>
            </a:p>
          </p:txBody>
        </p:sp>
        <mc:AlternateContent xmlns:mc="http://schemas.openxmlformats.org/markup-compatibility/2006" xmlns:a14="http://schemas.microsoft.com/office/drawing/2010/main">
          <mc:Choice Requires="a14">
            <p:sp>
              <p:nvSpPr>
                <p:cNvPr id="7" name="TextBox 6"/>
                <p:cNvSpPr txBox="1"/>
                <p:nvPr/>
              </p:nvSpPr>
              <p:spPr>
                <a:xfrm>
                  <a:off x="4848189" y="4139556"/>
                  <a:ext cx="2804101" cy="7012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latin typeface="Cambria Math" charset="0"/>
                              </a:rPr>
                            </m:ctrlPr>
                          </m:sSupPr>
                          <m:e>
                            <m:sSup>
                              <m:sSupPr>
                                <m:ctrlPr>
                                  <a:rPr lang="en-US" sz="2400" b="0" i="1" smtClean="0">
                                    <a:latin typeface="Cambria Math" charset="0"/>
                                  </a:rPr>
                                </m:ctrlPr>
                              </m:sSupPr>
                              <m:e>
                                <m:r>
                                  <a:rPr lang="en-US" sz="2400" b="0" i="1" smtClean="0">
                                    <a:latin typeface="Cambria Math" charset="0"/>
                                  </a:rPr>
                                  <m:t>𝑤</m:t>
                                </m:r>
                              </m:e>
                              <m:sup>
                                <m:r>
                                  <a:rPr lang="en-US" sz="2400" b="0" i="1" smtClean="0">
                                    <a:latin typeface="Cambria Math" charset="0"/>
                                  </a:rPr>
                                  <m:t>𝑛𝑒𝑤</m:t>
                                </m:r>
                              </m:sup>
                            </m:sSup>
                            <m:r>
                              <a:rPr lang="en-US" sz="2400" b="0" i="1" smtClean="0">
                                <a:latin typeface="Cambria Math" charset="0"/>
                              </a:rPr>
                              <m:t>=</m:t>
                            </m:r>
                            <m:r>
                              <a:rPr lang="en-US" sz="2400" b="0" i="1" smtClean="0">
                                <a:latin typeface="Cambria Math" charset="0"/>
                              </a:rPr>
                              <m:t>𝑤</m:t>
                            </m:r>
                          </m:e>
                          <m:sup>
                            <m:r>
                              <a:rPr lang="en-US" sz="2400" b="0" i="1" smtClean="0">
                                <a:latin typeface="Cambria Math" charset="0"/>
                              </a:rPr>
                              <m:t>𝑜𝑙𝑑</m:t>
                            </m:r>
                          </m:sup>
                        </m:sSup>
                        <m:r>
                          <a:rPr lang="en-US" sz="2400" b="0" i="1" smtClean="0">
                            <a:latin typeface="Cambria Math" charset="0"/>
                          </a:rPr>
                          <m:t>−</m:t>
                        </m:r>
                        <m:r>
                          <a:rPr lang="en-US" sz="2400" b="0" i="1" smtClean="0">
                            <a:latin typeface="Cambria Math" charset="0"/>
                          </a:rPr>
                          <m:t>𝜆</m:t>
                        </m:r>
                        <m:f>
                          <m:fPr>
                            <m:ctrlPr>
                              <a:rPr lang="mr-IN" sz="2400" b="0" i="1" smtClean="0">
                                <a:latin typeface="Cambria Math" charset="0"/>
                              </a:rPr>
                            </m:ctrlPr>
                          </m:fPr>
                          <m:num>
                            <m:r>
                              <a:rPr lang="en-US" sz="2400" b="0" i="1" smtClean="0">
                                <a:latin typeface="Cambria Math" charset="0"/>
                              </a:rPr>
                              <m:t>𝑑</m:t>
                            </m:r>
                            <m:r>
                              <a:rPr lang="en-US" sz="2400" b="0" i="1" smtClean="0">
                                <a:latin typeface="Cambria Math" charset="0"/>
                                <a:ea typeface="Cambria Math" charset="0"/>
                                <a:cs typeface="Cambria Math" charset="0"/>
                              </a:rPr>
                              <m:t>ℒ</m:t>
                            </m:r>
                          </m:num>
                          <m:den>
                            <m:r>
                              <a:rPr lang="en-US" sz="2400" b="0" i="1" smtClean="0">
                                <a:latin typeface="Cambria Math" charset="0"/>
                              </a:rPr>
                              <m:t>𝑑𝑤</m:t>
                            </m:r>
                          </m:den>
                        </m:f>
                      </m:oMath>
                    </m:oMathPara>
                  </a14:m>
                  <a:endParaRPr 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4848189" y="4139556"/>
                  <a:ext cx="2804101" cy="701218"/>
                </a:xfrm>
                <a:prstGeom prst="rect">
                  <a:avLst/>
                </a:prstGeom>
                <a:blipFill rotWithShape="0">
                  <a:blip r:embed="rId3"/>
                  <a:stretch>
                    <a:fillRect/>
                  </a:stretch>
                </a:blipFill>
              </p:spPr>
              <p:txBody>
                <a:bodyPr/>
                <a:lstStyle/>
                <a:p>
                  <a:r>
                    <a:rPr lang="en-US">
                      <a:noFill/>
                    </a:rPr>
                    <a:t> </a:t>
                  </a:r>
                </a:p>
              </p:txBody>
            </p:sp>
          </mc:Fallback>
        </mc:AlternateContent>
      </p:grpSp>
      <p:sp>
        <p:nvSpPr>
          <p:cNvPr id="38" name="Content Placeholder 2"/>
          <p:cNvSpPr txBox="1">
            <a:spLocks/>
          </p:cNvSpPr>
          <p:nvPr/>
        </p:nvSpPr>
        <p:spPr>
          <a:xfrm>
            <a:off x="951946" y="5133502"/>
            <a:ext cx="10596585" cy="1379175"/>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smtClean="0"/>
              <a:t>Change to more conventional notation:</a:t>
            </a:r>
          </a:p>
        </p:txBody>
      </p:sp>
      <mc:AlternateContent xmlns:mc="http://schemas.openxmlformats.org/markup-compatibility/2006">
        <mc:Choice xmlns:a14="http://schemas.microsoft.com/office/drawing/2010/main" Requires="a14">
          <p:sp>
            <p:nvSpPr>
              <p:cNvPr id="39" name="TextBox 38"/>
              <p:cNvSpPr txBox="1"/>
              <p:nvPr/>
            </p:nvSpPr>
            <p:spPr>
              <a:xfrm>
                <a:off x="4839691" y="5713065"/>
                <a:ext cx="2821093" cy="7012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latin typeface="Cambria Math" charset="0"/>
                            </a:rPr>
                          </m:ctrlPr>
                        </m:sSupPr>
                        <m:e>
                          <m:sSup>
                            <m:sSupPr>
                              <m:ctrlPr>
                                <a:rPr lang="en-US" sz="2400" b="0" i="1" smtClean="0">
                                  <a:latin typeface="Cambria Math" charset="0"/>
                                </a:rPr>
                              </m:ctrlPr>
                            </m:sSupPr>
                            <m:e>
                              <m:r>
                                <a:rPr lang="en-US" sz="2400" b="0" i="1" smtClean="0">
                                  <a:latin typeface="Cambria Math" charset="0"/>
                                </a:rPr>
                                <m:t>𝑤</m:t>
                              </m:r>
                            </m:e>
                            <m:sup>
                              <m:r>
                                <a:rPr lang="en-US" sz="2400" b="0" i="1" smtClean="0">
                                  <a:latin typeface="Cambria Math" charset="0"/>
                                </a:rPr>
                                <m:t>(</m:t>
                              </m:r>
                              <m:r>
                                <a:rPr lang="en-US" sz="2400" b="0" i="1" smtClean="0">
                                  <a:latin typeface="Cambria Math" charset="0"/>
                                </a:rPr>
                                <m:t>𝑖</m:t>
                              </m:r>
                              <m:r>
                                <a:rPr lang="en-US" sz="2400" b="0" i="1" smtClean="0">
                                  <a:latin typeface="Cambria Math" charset="0"/>
                                </a:rPr>
                                <m:t>+1)</m:t>
                              </m:r>
                            </m:sup>
                          </m:sSup>
                          <m:r>
                            <a:rPr lang="en-US" sz="2400" b="0" i="1" smtClean="0">
                              <a:latin typeface="Cambria Math" charset="0"/>
                            </a:rPr>
                            <m:t>=</m:t>
                          </m:r>
                          <m:r>
                            <a:rPr lang="en-US" sz="2400" b="0" i="1" smtClean="0">
                              <a:latin typeface="Cambria Math" charset="0"/>
                            </a:rPr>
                            <m:t>𝑤</m:t>
                          </m:r>
                        </m:e>
                        <m:sup>
                          <m:r>
                            <a:rPr lang="en-US" sz="2400" b="0" i="1" smtClean="0">
                              <a:latin typeface="Cambria Math" charset="0"/>
                            </a:rPr>
                            <m:t>(</m:t>
                          </m:r>
                          <m:r>
                            <a:rPr lang="en-US" sz="2400" b="0" i="1" smtClean="0">
                              <a:latin typeface="Cambria Math" charset="0"/>
                            </a:rPr>
                            <m:t>𝑖</m:t>
                          </m:r>
                          <m:r>
                            <a:rPr lang="en-US" sz="2400" b="0" i="1" smtClean="0">
                              <a:latin typeface="Cambria Math" charset="0"/>
                            </a:rPr>
                            <m:t>)</m:t>
                          </m:r>
                        </m:sup>
                      </m:sSup>
                      <m:r>
                        <a:rPr lang="en-US" sz="2400" b="0" i="1" smtClean="0">
                          <a:latin typeface="Cambria Math" charset="0"/>
                        </a:rPr>
                        <m:t>−</m:t>
                      </m:r>
                      <m:r>
                        <a:rPr lang="en-US" sz="2400" b="0" i="1" smtClean="0">
                          <a:latin typeface="Cambria Math" charset="0"/>
                        </a:rPr>
                        <m:t>𝜆</m:t>
                      </m:r>
                      <m:f>
                        <m:fPr>
                          <m:ctrlPr>
                            <a:rPr lang="mr-IN" sz="2400" b="0" i="1" smtClean="0">
                              <a:latin typeface="Cambria Math" charset="0"/>
                            </a:rPr>
                          </m:ctrlPr>
                        </m:fPr>
                        <m:num>
                          <m:r>
                            <a:rPr lang="en-US" sz="2400" b="0" i="1" smtClean="0">
                              <a:latin typeface="Cambria Math" charset="0"/>
                            </a:rPr>
                            <m:t>𝑑</m:t>
                          </m:r>
                          <m:r>
                            <a:rPr lang="en-US" sz="2400" b="0" i="1" smtClean="0">
                              <a:latin typeface="Cambria Math" charset="0"/>
                              <a:ea typeface="Cambria Math" charset="0"/>
                              <a:cs typeface="Cambria Math" charset="0"/>
                            </a:rPr>
                            <m:t>ℒ</m:t>
                          </m:r>
                        </m:num>
                        <m:den>
                          <m:r>
                            <a:rPr lang="en-US" sz="2400" b="0" i="1" smtClean="0">
                              <a:latin typeface="Cambria Math" charset="0"/>
                            </a:rPr>
                            <m:t>𝑑𝑤</m:t>
                          </m:r>
                        </m:den>
                      </m:f>
                    </m:oMath>
                  </m:oMathPara>
                </a14:m>
                <a:endParaRPr lang="en-US" dirty="0"/>
              </a:p>
            </p:txBody>
          </p:sp>
        </mc:Choice>
        <mc:Fallback>
          <p:sp>
            <p:nvSpPr>
              <p:cNvPr id="39" name="TextBox 38"/>
              <p:cNvSpPr txBox="1">
                <a:spLocks noRot="1" noChangeAspect="1" noMove="1" noResize="1" noEditPoints="1" noAdjustHandles="1" noChangeArrowheads="1" noChangeShapeType="1" noTextEdit="1"/>
              </p:cNvSpPr>
              <p:nvPr/>
            </p:nvSpPr>
            <p:spPr>
              <a:xfrm>
                <a:off x="4839691" y="5713065"/>
                <a:ext cx="2821093" cy="701218"/>
              </a:xfrm>
              <a:prstGeom prst="rect">
                <a:avLst/>
              </a:prstGeom>
              <a:blipFill rotWithShape="0">
                <a:blip r:embed="rId4"/>
                <a:stretch>
                  <a:fillRect/>
                </a:stretch>
              </a:blipFill>
            </p:spPr>
            <p:txBody>
              <a:bodyPr/>
              <a:lstStyle/>
              <a:p>
                <a:r>
                  <a:rPr lang="en-US">
                    <a:noFill/>
                  </a:rPr>
                  <a:t> </a:t>
                </a:r>
              </a:p>
            </p:txBody>
          </p:sp>
        </mc:Fallback>
      </mc:AlternateContent>
      <p:sp>
        <p:nvSpPr>
          <p:cNvPr id="40" name="Oval Callout 39"/>
          <p:cNvSpPr/>
          <p:nvPr/>
        </p:nvSpPr>
        <p:spPr>
          <a:xfrm>
            <a:off x="8163858" y="4079956"/>
            <a:ext cx="1828800" cy="1403105"/>
          </a:xfrm>
          <a:prstGeom prst="wedgeEllipseCallout">
            <a:avLst>
              <a:gd name="adj1" fmla="val -111921"/>
              <a:gd name="adj2" fmla="val 84827"/>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Learning Rate</a:t>
            </a:r>
            <a:endParaRPr lang="en-US" dirty="0">
              <a:solidFill>
                <a:schemeClr val="tx1">
                  <a:lumMod val="75000"/>
                  <a:lumOff val="25000"/>
                </a:schemeClr>
              </a:solidFill>
            </a:endParaRPr>
          </a:p>
        </p:txBody>
      </p:sp>
    </p:spTree>
    <p:extLst>
      <p:ext uri="{BB962C8B-B14F-4D97-AF65-F5344CB8AC3E}">
        <p14:creationId xmlns:p14="http://schemas.microsoft.com/office/powerpoint/2010/main" val="172364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p:bldP spid="38" grpId="0"/>
      <p:bldP spid="39" grpId="0"/>
      <p:bldP spid="40"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 dirty="0" smtClean="0"/>
              <a:t>Gradient</a:t>
            </a:r>
            <a:r>
              <a:rPr lang="en-US" dirty="0" smtClean="0"/>
              <a:t> Descent </a:t>
            </a:r>
            <a:endParaRPr lang="en-US" dirty="0"/>
          </a:p>
        </p:txBody>
      </p:sp>
      <mc:AlternateContent xmlns:mc="http://schemas.openxmlformats.org/markup-compatibility/2006">
        <mc:Choice xmlns:a14="http://schemas.microsoft.com/office/drawing/2010/main" Requires="a14">
          <p:sp>
            <p:nvSpPr>
              <p:cNvPr id="10" name="Google Shape;479;p43"/>
              <p:cNvSpPr txBox="1">
                <a:spLocks noGrp="1"/>
              </p:cNvSpPr>
              <p:nvPr>
                <p:ph idx="1"/>
              </p:nvPr>
            </p:nvSpPr>
            <p:spPr>
              <a:xfrm>
                <a:off x="584528" y="1381799"/>
                <a:ext cx="5622771" cy="4082654"/>
              </a:xfrm>
              <a:prstGeom prst="rect">
                <a:avLst/>
              </a:prstGeom>
            </p:spPr>
            <p:txBody>
              <a:bodyPr spcFirstLastPara="1" wrap="square" lIns="91425" tIns="91425" rIns="91425" bIns="91425" anchor="t" anchorCtr="0">
                <a:noAutofit/>
              </a:bodyPr>
              <a:lstStyle/>
              <a:p>
                <a:pPr marL="457200" marR="0" lvl="0" indent="-342900" algn="l" rtl="0">
                  <a:lnSpc>
                    <a:spcPct val="115000"/>
                  </a:lnSpc>
                  <a:spcBef>
                    <a:spcPts val="0"/>
                  </a:spcBef>
                  <a:spcAft>
                    <a:spcPts val="0"/>
                  </a:spcAft>
                  <a:buClr>
                    <a:schemeClr val="dk2"/>
                  </a:buClr>
                  <a:buSzPts val="1800"/>
                  <a:buFont typeface="Arial" charset="0"/>
                  <a:buChar char="•"/>
                </a:pPr>
                <a:r>
                  <a:rPr lang="en-US" sz="2400" dirty="0" smtClean="0"/>
                  <a:t>Algorithm for optimization of first order to finding a minimum of a function. </a:t>
                </a:r>
              </a:p>
              <a:p>
                <a:pPr marL="457200" lvl="0" indent="-342900" rtl="0">
                  <a:spcBef>
                    <a:spcPts val="1000"/>
                  </a:spcBef>
                  <a:spcAft>
                    <a:spcPts val="0"/>
                  </a:spcAft>
                  <a:buSzPts val="1800"/>
                  <a:buFont typeface="Arial" charset="0"/>
                  <a:buChar char="•"/>
                </a:pPr>
                <a:r>
                  <a:rPr lang="en-US" sz="2400" dirty="0" smtClean="0"/>
                  <a:t>It is an iterative method.</a:t>
                </a:r>
              </a:p>
              <a:p>
                <a:pPr marL="457200" lvl="0" indent="-342900" rtl="0">
                  <a:spcBef>
                    <a:spcPts val="1000"/>
                  </a:spcBef>
                  <a:spcAft>
                    <a:spcPts val="0"/>
                  </a:spcAft>
                  <a:buSzPts val="1800"/>
                  <a:buFont typeface="Arial" charset="0"/>
                  <a:buChar char="•"/>
                </a:pPr>
                <a:r>
                  <a:rPr lang="en-US" sz="2400" i="1" dirty="0" smtClean="0"/>
                  <a:t>L</a:t>
                </a:r>
                <a:r>
                  <a:rPr lang="en-US" sz="2400" dirty="0" smtClean="0"/>
                  <a:t> is decreasing much faster in the direction of the negative derivative. </a:t>
                </a:r>
              </a:p>
              <a:p>
                <a:pPr marL="457200" lvl="0" indent="-342900" rtl="0">
                  <a:spcBef>
                    <a:spcPts val="1000"/>
                  </a:spcBef>
                  <a:spcAft>
                    <a:spcPts val="0"/>
                  </a:spcAft>
                  <a:buSzPts val="1800"/>
                  <a:buFont typeface="Arial" charset="0"/>
                  <a:buChar char="•"/>
                </a:pPr>
                <a:r>
                  <a:rPr lang="en-US" sz="2400" dirty="0" smtClean="0"/>
                  <a:t>The learning rate is controlled by the magnitude of </a:t>
                </a:r>
                <a14:m>
                  <m:oMath xmlns:m="http://schemas.openxmlformats.org/officeDocument/2006/math">
                    <m:r>
                      <a:rPr lang="en-US" sz="2400" b="0" i="1" smtClean="0">
                        <a:latin typeface="Cambria Math" charset="0"/>
                      </a:rPr>
                      <m:t>𝜆</m:t>
                    </m:r>
                  </m:oMath>
                </a14:m>
                <a:r>
                  <a:rPr lang="en-US" sz="2400" dirty="0" smtClean="0"/>
                  <a:t>.</a:t>
                </a:r>
                <a:endParaRPr lang="en-US" sz="2400" dirty="0"/>
              </a:p>
              <a:p>
                <a:pPr marL="0" lvl="0" indent="0" rtl="0">
                  <a:spcBef>
                    <a:spcPts val="1000"/>
                  </a:spcBef>
                  <a:spcAft>
                    <a:spcPts val="0"/>
                  </a:spcAft>
                  <a:buNone/>
                </a:pPr>
                <a:endParaRPr lang="en-US" sz="2400" dirty="0"/>
              </a:p>
              <a:p>
                <a:pPr marL="0" lvl="0" indent="0" rtl="0">
                  <a:spcBef>
                    <a:spcPts val="1000"/>
                  </a:spcBef>
                  <a:spcAft>
                    <a:spcPts val="0"/>
                  </a:spcAft>
                  <a:buNone/>
                </a:pPr>
                <a:endParaRPr lang="en-US" sz="2400" b="1" dirty="0"/>
              </a:p>
              <a:p>
                <a:pPr marL="0" marR="0" lvl="0" indent="0" algn="l" rtl="0">
                  <a:lnSpc>
                    <a:spcPct val="115000"/>
                  </a:lnSpc>
                  <a:spcBef>
                    <a:spcPts val="1600"/>
                  </a:spcBef>
                  <a:spcAft>
                    <a:spcPts val="1600"/>
                  </a:spcAft>
                  <a:buNone/>
                </a:pPr>
                <a:endParaRPr sz="2400" dirty="0"/>
              </a:p>
            </p:txBody>
          </p:sp>
        </mc:Choice>
        <mc:Fallback>
          <p:sp>
            <p:nvSpPr>
              <p:cNvPr id="10" name="Google Shape;479;p43"/>
              <p:cNvSpPr txBox="1">
                <a:spLocks noGrp="1" noRot="1" noChangeAspect="1" noMove="1" noResize="1" noEditPoints="1" noAdjustHandles="1" noChangeArrowheads="1" noChangeShapeType="1" noTextEdit="1"/>
              </p:cNvSpPr>
              <p:nvPr>
                <p:ph idx="1"/>
              </p:nvPr>
            </p:nvSpPr>
            <p:spPr>
              <a:xfrm>
                <a:off x="584528" y="1381799"/>
                <a:ext cx="5622771" cy="4082654"/>
              </a:xfrm>
              <a:prstGeom prst="rect">
                <a:avLst/>
              </a:prstGeom>
              <a:blipFill rotWithShape="0">
                <a:blip r:embed="rId2"/>
                <a:stretch>
                  <a:fillRect r="-173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74FD6AAA-7C75-FB4B-8EA1-06B22787237D}" type="slidenum">
              <a:rPr lang="en-US" smtClean="0"/>
              <a:t>46</a:t>
            </a:fld>
            <a:endParaRPr lang="en-US"/>
          </a:p>
        </p:txBody>
      </p:sp>
      <p:sp>
        <p:nvSpPr>
          <p:cNvPr id="7" name="Google Shape;473;p43"/>
          <p:cNvSpPr/>
          <p:nvPr/>
        </p:nvSpPr>
        <p:spPr>
          <a:xfrm>
            <a:off x="7575175" y="3337478"/>
            <a:ext cx="2813250" cy="1495125"/>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olid"/>
            <a:round/>
            <a:headEnd type="none" w="med" len="med"/>
            <a:tailEnd type="none" w="med" len="med"/>
          </a:ln>
        </p:spPr>
      </p:sp>
      <p:cxnSp>
        <p:nvCxnSpPr>
          <p:cNvPr id="8" name="Google Shape;474;p43"/>
          <p:cNvCxnSpPr/>
          <p:nvPr/>
        </p:nvCxnSpPr>
        <p:spPr>
          <a:xfrm flipH="1">
            <a:off x="9613725" y="3699353"/>
            <a:ext cx="366900" cy="635400"/>
          </a:xfrm>
          <a:prstGeom prst="straightConnector1">
            <a:avLst/>
          </a:prstGeom>
          <a:noFill/>
          <a:ln w="19050" cap="flat" cmpd="sng">
            <a:solidFill>
              <a:srgbClr val="CC0000"/>
            </a:solidFill>
            <a:prstDash val="dash"/>
            <a:round/>
            <a:headEnd type="none" w="med" len="med"/>
            <a:tailEnd type="none" w="med" len="med"/>
          </a:ln>
        </p:spPr>
      </p:cxnSp>
      <p:cxnSp>
        <p:nvCxnSpPr>
          <p:cNvPr id="9" name="Google Shape;475;p43"/>
          <p:cNvCxnSpPr/>
          <p:nvPr/>
        </p:nvCxnSpPr>
        <p:spPr>
          <a:xfrm flipH="1">
            <a:off x="8288575" y="3677753"/>
            <a:ext cx="366900" cy="635400"/>
          </a:xfrm>
          <a:prstGeom prst="straightConnector1">
            <a:avLst/>
          </a:prstGeom>
          <a:noFill/>
          <a:ln w="19050" cap="flat" cmpd="sng">
            <a:solidFill>
              <a:srgbClr val="CC0000"/>
            </a:solidFill>
            <a:prstDash val="dash"/>
            <a:round/>
            <a:headEnd type="none" w="med" len="med"/>
            <a:tailEnd type="none" w="med" len="med"/>
          </a:ln>
        </p:spPr>
      </p:cxnSp>
      <p:cxnSp>
        <p:nvCxnSpPr>
          <p:cNvPr id="11" name="Google Shape;476;p43"/>
          <p:cNvCxnSpPr/>
          <p:nvPr/>
        </p:nvCxnSpPr>
        <p:spPr>
          <a:xfrm>
            <a:off x="9042875" y="4134853"/>
            <a:ext cx="366900" cy="635400"/>
          </a:xfrm>
          <a:prstGeom prst="straightConnector1">
            <a:avLst/>
          </a:prstGeom>
          <a:noFill/>
          <a:ln w="19050" cap="flat" cmpd="sng">
            <a:solidFill>
              <a:srgbClr val="CC0000"/>
            </a:solidFill>
            <a:prstDash val="dash"/>
            <a:round/>
            <a:headEnd type="none" w="med" len="med"/>
            <a:tailEnd type="none" w="med" len="med"/>
          </a:ln>
        </p:spPr>
      </p:cxnSp>
      <p:cxnSp>
        <p:nvCxnSpPr>
          <p:cNvPr id="12" name="Google Shape;477;p43"/>
          <p:cNvCxnSpPr/>
          <p:nvPr/>
        </p:nvCxnSpPr>
        <p:spPr>
          <a:xfrm>
            <a:off x="7527650" y="3283603"/>
            <a:ext cx="366900" cy="635400"/>
          </a:xfrm>
          <a:prstGeom prst="straightConnector1">
            <a:avLst/>
          </a:prstGeom>
          <a:noFill/>
          <a:ln w="19050" cap="flat" cmpd="sng">
            <a:solidFill>
              <a:srgbClr val="CC0000"/>
            </a:solidFill>
            <a:prstDash val="dash"/>
            <a:round/>
            <a:headEnd type="none" w="med" len="med"/>
            <a:tailEnd type="none" w="med" len="med"/>
          </a:ln>
        </p:spPr>
      </p:cxnSp>
      <p:cxnSp>
        <p:nvCxnSpPr>
          <p:cNvPr id="13" name="Google Shape;480;p43"/>
          <p:cNvCxnSpPr/>
          <p:nvPr/>
        </p:nvCxnSpPr>
        <p:spPr>
          <a:xfrm>
            <a:off x="7377500" y="2916253"/>
            <a:ext cx="0" cy="2548200"/>
          </a:xfrm>
          <a:prstGeom prst="straightConnector1">
            <a:avLst/>
          </a:prstGeom>
          <a:noFill/>
          <a:ln w="28575" cap="flat" cmpd="sng">
            <a:solidFill>
              <a:schemeClr val="dk2"/>
            </a:solidFill>
            <a:prstDash val="dash"/>
            <a:round/>
            <a:headEnd type="none" w="med" len="med"/>
            <a:tailEnd type="none" w="med" len="med"/>
          </a:ln>
        </p:spPr>
      </p:cxnSp>
      <p:cxnSp>
        <p:nvCxnSpPr>
          <p:cNvPr id="14" name="Google Shape;481;p43"/>
          <p:cNvCxnSpPr/>
          <p:nvPr/>
        </p:nvCxnSpPr>
        <p:spPr>
          <a:xfrm>
            <a:off x="6874450" y="5231078"/>
            <a:ext cx="3485400" cy="0"/>
          </a:xfrm>
          <a:prstGeom prst="straightConnector1">
            <a:avLst/>
          </a:prstGeom>
          <a:noFill/>
          <a:ln w="28575" cap="flat" cmpd="sng">
            <a:solidFill>
              <a:schemeClr val="dk2"/>
            </a:solidFill>
            <a:prstDash val="dash"/>
            <a:round/>
            <a:headEnd type="none" w="med" len="med"/>
            <a:tailEnd type="none" w="med" len="med"/>
          </a:ln>
        </p:spPr>
      </p:cxnSp>
      <p:sp>
        <p:nvSpPr>
          <p:cNvPr id="15" name="Google Shape;483;p43"/>
          <p:cNvSpPr txBox="1"/>
          <p:nvPr/>
        </p:nvSpPr>
        <p:spPr>
          <a:xfrm>
            <a:off x="6964500" y="2877828"/>
            <a:ext cx="413100" cy="4323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sz="1800" b="1"/>
              <a:t>L</a:t>
            </a:r>
            <a:endParaRPr sz="1800" b="1"/>
          </a:p>
        </p:txBody>
      </p:sp>
      <p:sp>
        <p:nvSpPr>
          <p:cNvPr id="16" name="Google Shape;482;p43"/>
          <p:cNvSpPr txBox="1"/>
          <p:nvPr/>
        </p:nvSpPr>
        <p:spPr>
          <a:xfrm>
            <a:off x="10153300" y="5248303"/>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1800" dirty="0" smtClean="0"/>
              <a:t>w</a:t>
            </a:r>
            <a:endParaRPr sz="1800" dirty="0"/>
          </a:p>
        </p:txBody>
      </p:sp>
      <p:sp>
        <p:nvSpPr>
          <p:cNvPr id="17" name="Google Shape;484;p43"/>
          <p:cNvSpPr/>
          <p:nvPr/>
        </p:nvSpPr>
        <p:spPr>
          <a:xfrm>
            <a:off x="7619900" y="3510103"/>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18" name="Google Shape;485;p43"/>
          <p:cNvCxnSpPr/>
          <p:nvPr/>
        </p:nvCxnSpPr>
        <p:spPr>
          <a:xfrm>
            <a:off x="7802300" y="3601303"/>
            <a:ext cx="334500" cy="0"/>
          </a:xfrm>
          <a:prstGeom prst="straightConnector1">
            <a:avLst/>
          </a:prstGeom>
          <a:noFill/>
          <a:ln w="19050" cap="flat" cmpd="sng">
            <a:solidFill>
              <a:srgbClr val="CC0000"/>
            </a:solidFill>
            <a:prstDash val="solid"/>
            <a:round/>
            <a:headEnd type="none" w="med" len="med"/>
            <a:tailEnd type="triangle" w="med" len="med"/>
          </a:ln>
        </p:spPr>
      </p:cxnSp>
      <p:sp>
        <p:nvSpPr>
          <p:cNvPr id="19" name="Google Shape;486;p43"/>
          <p:cNvSpPr/>
          <p:nvPr/>
        </p:nvSpPr>
        <p:spPr>
          <a:xfrm>
            <a:off x="9705971" y="3919072"/>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20" name="Google Shape;487;p43"/>
          <p:cNvCxnSpPr/>
          <p:nvPr/>
        </p:nvCxnSpPr>
        <p:spPr>
          <a:xfrm rot="10800000">
            <a:off x="9428771" y="4010272"/>
            <a:ext cx="277200" cy="0"/>
          </a:xfrm>
          <a:prstGeom prst="straightConnector1">
            <a:avLst/>
          </a:prstGeom>
          <a:noFill/>
          <a:ln w="19050" cap="flat" cmpd="sng">
            <a:solidFill>
              <a:srgbClr val="CC0000"/>
            </a:solidFill>
            <a:prstDash val="solid"/>
            <a:round/>
            <a:headEnd type="none" w="med" len="med"/>
            <a:tailEnd type="triangle" w="med" len="med"/>
          </a:ln>
        </p:spPr>
      </p:cxnSp>
      <p:sp>
        <p:nvSpPr>
          <p:cNvPr id="21" name="Google Shape;488;p43"/>
          <p:cNvSpPr/>
          <p:nvPr/>
        </p:nvSpPr>
        <p:spPr>
          <a:xfrm rot="4578386">
            <a:off x="8363975" y="3904201"/>
            <a:ext cx="182487" cy="182487"/>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22" name="Google Shape;489;p43"/>
          <p:cNvCxnSpPr/>
          <p:nvPr/>
        </p:nvCxnSpPr>
        <p:spPr>
          <a:xfrm rot="10800000">
            <a:off x="8131669" y="4017045"/>
            <a:ext cx="234900" cy="0"/>
          </a:xfrm>
          <a:prstGeom prst="straightConnector1">
            <a:avLst/>
          </a:prstGeom>
          <a:noFill/>
          <a:ln w="19050" cap="flat" cmpd="sng">
            <a:solidFill>
              <a:srgbClr val="CC0000"/>
            </a:solidFill>
            <a:prstDash val="solid"/>
            <a:round/>
            <a:headEnd type="none" w="med" len="med"/>
            <a:tailEnd type="triangle" w="med" len="med"/>
          </a:ln>
        </p:spPr>
      </p:cxnSp>
      <p:sp>
        <p:nvSpPr>
          <p:cNvPr id="23" name="Google Shape;490;p43"/>
          <p:cNvSpPr/>
          <p:nvPr/>
        </p:nvSpPr>
        <p:spPr>
          <a:xfrm>
            <a:off x="9141744" y="4356762"/>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24" name="Google Shape;491;p43"/>
          <p:cNvCxnSpPr/>
          <p:nvPr/>
        </p:nvCxnSpPr>
        <p:spPr>
          <a:xfrm>
            <a:off x="9324144" y="4447962"/>
            <a:ext cx="223800" cy="0"/>
          </a:xfrm>
          <a:prstGeom prst="straightConnector1">
            <a:avLst/>
          </a:prstGeom>
          <a:noFill/>
          <a:ln w="19050" cap="flat" cmpd="sng">
            <a:solidFill>
              <a:srgbClr val="CC0000"/>
            </a:solidFill>
            <a:prstDash val="solid"/>
            <a:round/>
            <a:headEnd type="none" w="med" len="med"/>
            <a:tailEnd type="triangle" w="med" len="med"/>
          </a:ln>
        </p:spPr>
      </p:cxnSp>
      <p:sp>
        <p:nvSpPr>
          <p:cNvPr id="25" name="Google Shape;492;p43"/>
          <p:cNvSpPr/>
          <p:nvPr/>
        </p:nvSpPr>
        <p:spPr>
          <a:xfrm>
            <a:off x="8780472" y="3130224"/>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26" name="Google Shape;493;p43"/>
          <p:cNvCxnSpPr/>
          <p:nvPr/>
        </p:nvCxnSpPr>
        <p:spPr>
          <a:xfrm>
            <a:off x="8962872" y="3221424"/>
            <a:ext cx="287100" cy="0"/>
          </a:xfrm>
          <a:prstGeom prst="straightConnector1">
            <a:avLst/>
          </a:prstGeom>
          <a:noFill/>
          <a:ln w="19050" cap="flat" cmpd="sng">
            <a:solidFill>
              <a:srgbClr val="CC0000"/>
            </a:solidFill>
            <a:prstDash val="solid"/>
            <a:round/>
            <a:headEnd type="none" w="med" len="med"/>
            <a:tailEnd type="triangle" w="med" len="med"/>
          </a:ln>
        </p:spPr>
      </p:cxnSp>
      <p:cxnSp>
        <p:nvCxnSpPr>
          <p:cNvPr id="27" name="Google Shape;494;p43"/>
          <p:cNvCxnSpPr/>
          <p:nvPr/>
        </p:nvCxnSpPr>
        <p:spPr>
          <a:xfrm rot="10800000">
            <a:off x="8474772" y="3221424"/>
            <a:ext cx="305700" cy="0"/>
          </a:xfrm>
          <a:prstGeom prst="straightConnector1">
            <a:avLst/>
          </a:prstGeom>
          <a:noFill/>
          <a:ln w="19050" cap="flat" cmpd="sng">
            <a:solidFill>
              <a:srgbClr val="CC0000"/>
            </a:solidFill>
            <a:prstDash val="solid"/>
            <a:round/>
            <a:headEnd type="none" w="med" len="med"/>
            <a:tailEnd type="triangle" w="med" len="med"/>
          </a:ln>
        </p:spPr>
      </p:cxnSp>
      <p:sp>
        <p:nvSpPr>
          <p:cNvPr id="28" name="Google Shape;495;p43"/>
          <p:cNvSpPr txBox="1"/>
          <p:nvPr/>
        </p:nvSpPr>
        <p:spPr>
          <a:xfrm>
            <a:off x="8415025" y="2814003"/>
            <a:ext cx="238200" cy="2382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sz="2000"/>
              <a:t>-</a:t>
            </a:r>
            <a:endParaRPr sz="2000"/>
          </a:p>
        </p:txBody>
      </p:sp>
      <p:sp>
        <p:nvSpPr>
          <p:cNvPr id="29" name="Google Shape;496;p43"/>
          <p:cNvSpPr txBox="1"/>
          <p:nvPr/>
        </p:nvSpPr>
        <p:spPr>
          <a:xfrm>
            <a:off x="9024625" y="2814003"/>
            <a:ext cx="238200" cy="2382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2000"/>
              <a:t>+</a:t>
            </a:r>
            <a:endParaRPr sz="2000"/>
          </a:p>
        </p:txBody>
      </p:sp>
      <p:cxnSp>
        <p:nvCxnSpPr>
          <p:cNvPr id="30" name="Google Shape;497;p43"/>
          <p:cNvCxnSpPr/>
          <p:nvPr/>
        </p:nvCxnSpPr>
        <p:spPr>
          <a:xfrm>
            <a:off x="7711100" y="3692503"/>
            <a:ext cx="0" cy="1520100"/>
          </a:xfrm>
          <a:prstGeom prst="straightConnector1">
            <a:avLst/>
          </a:prstGeom>
          <a:noFill/>
          <a:ln w="19050" cap="flat" cmpd="sng">
            <a:solidFill>
              <a:srgbClr val="CC0000"/>
            </a:solidFill>
            <a:prstDash val="dash"/>
            <a:round/>
            <a:headEnd type="none" w="med" len="med"/>
            <a:tailEnd type="none" w="med" len="med"/>
          </a:ln>
        </p:spPr>
      </p:cxnSp>
      <p:cxnSp>
        <p:nvCxnSpPr>
          <p:cNvPr id="31" name="Google Shape;498;p43"/>
          <p:cNvCxnSpPr/>
          <p:nvPr/>
        </p:nvCxnSpPr>
        <p:spPr>
          <a:xfrm>
            <a:off x="8476819" y="4084095"/>
            <a:ext cx="0" cy="1168200"/>
          </a:xfrm>
          <a:prstGeom prst="straightConnector1">
            <a:avLst/>
          </a:prstGeom>
          <a:noFill/>
          <a:ln w="19050" cap="flat" cmpd="sng">
            <a:solidFill>
              <a:srgbClr val="CC0000"/>
            </a:solidFill>
            <a:prstDash val="dash"/>
            <a:round/>
            <a:headEnd type="none" w="med" len="med"/>
            <a:tailEnd type="none" w="med" len="med"/>
          </a:ln>
        </p:spPr>
      </p:cxnSp>
      <p:cxnSp>
        <p:nvCxnSpPr>
          <p:cNvPr id="32" name="Google Shape;499;p43"/>
          <p:cNvCxnSpPr/>
          <p:nvPr/>
        </p:nvCxnSpPr>
        <p:spPr>
          <a:xfrm>
            <a:off x="9797171" y="4101472"/>
            <a:ext cx="0" cy="1101300"/>
          </a:xfrm>
          <a:prstGeom prst="straightConnector1">
            <a:avLst/>
          </a:prstGeom>
          <a:noFill/>
          <a:ln w="19050" cap="flat" cmpd="sng">
            <a:solidFill>
              <a:srgbClr val="CC0000"/>
            </a:solidFill>
            <a:prstDash val="dash"/>
            <a:round/>
            <a:headEnd type="none" w="med" len="med"/>
            <a:tailEnd type="none" w="med" len="med"/>
          </a:ln>
        </p:spPr>
      </p:cxnSp>
      <p:cxnSp>
        <p:nvCxnSpPr>
          <p:cNvPr id="33" name="Google Shape;500;p43"/>
          <p:cNvCxnSpPr/>
          <p:nvPr/>
        </p:nvCxnSpPr>
        <p:spPr>
          <a:xfrm>
            <a:off x="9232944" y="4539162"/>
            <a:ext cx="0" cy="668400"/>
          </a:xfrm>
          <a:prstGeom prst="straightConnector1">
            <a:avLst/>
          </a:prstGeom>
          <a:noFill/>
          <a:ln w="19050" cap="flat" cmpd="sng">
            <a:solidFill>
              <a:srgbClr val="CC0000"/>
            </a:solidFill>
            <a:prstDash val="dash"/>
            <a:round/>
            <a:headEnd type="none" w="med" len="med"/>
            <a:tailEnd type="none" w="med" len="med"/>
          </a:ln>
        </p:spPr>
      </p:cxnSp>
      <mc:AlternateContent xmlns:mc="http://schemas.openxmlformats.org/markup-compatibility/2006" xmlns:a14="http://schemas.microsoft.com/office/drawing/2010/main">
        <mc:Choice Requires="a14">
          <p:sp>
            <p:nvSpPr>
              <p:cNvPr id="35" name="TextBox 34"/>
              <p:cNvSpPr txBox="1"/>
              <p:nvPr/>
            </p:nvSpPr>
            <p:spPr>
              <a:xfrm>
                <a:off x="7067278" y="1382564"/>
                <a:ext cx="2821093" cy="7012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latin typeface="Cambria Math" charset="0"/>
                            </a:rPr>
                          </m:ctrlPr>
                        </m:sSupPr>
                        <m:e>
                          <m:sSup>
                            <m:sSupPr>
                              <m:ctrlPr>
                                <a:rPr lang="en-US" sz="2400" b="0" i="1" smtClean="0">
                                  <a:latin typeface="Cambria Math" charset="0"/>
                                </a:rPr>
                              </m:ctrlPr>
                            </m:sSupPr>
                            <m:e>
                              <m:r>
                                <a:rPr lang="en-US" sz="2400" b="0" i="1" smtClean="0">
                                  <a:latin typeface="Cambria Math" charset="0"/>
                                </a:rPr>
                                <m:t>𝑤</m:t>
                              </m:r>
                            </m:e>
                            <m:sup>
                              <m:r>
                                <a:rPr lang="en-US" sz="2400" b="0" i="1" smtClean="0">
                                  <a:latin typeface="Cambria Math" charset="0"/>
                                </a:rPr>
                                <m:t>(</m:t>
                              </m:r>
                              <m:r>
                                <a:rPr lang="en-US" sz="2400" b="0" i="1" smtClean="0">
                                  <a:latin typeface="Cambria Math" charset="0"/>
                                </a:rPr>
                                <m:t>𝑖</m:t>
                              </m:r>
                              <m:r>
                                <a:rPr lang="en-US" sz="2400" b="0" i="1" smtClean="0">
                                  <a:latin typeface="Cambria Math" charset="0"/>
                                </a:rPr>
                                <m:t>+1)</m:t>
                              </m:r>
                            </m:sup>
                          </m:sSup>
                          <m:r>
                            <a:rPr lang="en-US" sz="2400" b="0" i="1" smtClean="0">
                              <a:latin typeface="Cambria Math" charset="0"/>
                            </a:rPr>
                            <m:t>=</m:t>
                          </m:r>
                          <m:r>
                            <a:rPr lang="en-US" sz="2400" b="0" i="1" smtClean="0">
                              <a:latin typeface="Cambria Math" charset="0"/>
                            </a:rPr>
                            <m:t>𝑤</m:t>
                          </m:r>
                        </m:e>
                        <m:sup>
                          <m:r>
                            <a:rPr lang="en-US" sz="2400" b="0" i="1" smtClean="0">
                              <a:latin typeface="Cambria Math" charset="0"/>
                            </a:rPr>
                            <m:t>(</m:t>
                          </m:r>
                          <m:r>
                            <a:rPr lang="en-US" sz="2400" b="0" i="1" smtClean="0">
                              <a:latin typeface="Cambria Math" charset="0"/>
                            </a:rPr>
                            <m:t>𝑖</m:t>
                          </m:r>
                          <m:r>
                            <a:rPr lang="en-US" sz="2400" b="0" i="1" smtClean="0">
                              <a:latin typeface="Cambria Math" charset="0"/>
                            </a:rPr>
                            <m:t>)</m:t>
                          </m:r>
                        </m:sup>
                      </m:sSup>
                      <m:r>
                        <a:rPr lang="en-US" sz="2400" b="0" i="1" smtClean="0">
                          <a:latin typeface="Cambria Math" charset="0"/>
                        </a:rPr>
                        <m:t>−</m:t>
                      </m:r>
                      <m:r>
                        <a:rPr lang="en-US" sz="2400" b="0" i="1" smtClean="0">
                          <a:latin typeface="Cambria Math" charset="0"/>
                        </a:rPr>
                        <m:t>𝜆</m:t>
                      </m:r>
                      <m:f>
                        <m:fPr>
                          <m:ctrlPr>
                            <a:rPr lang="mr-IN" sz="2400" b="0" i="1" smtClean="0">
                              <a:latin typeface="Cambria Math" charset="0"/>
                            </a:rPr>
                          </m:ctrlPr>
                        </m:fPr>
                        <m:num>
                          <m:r>
                            <a:rPr lang="en-US" sz="2400" b="0" i="1" smtClean="0">
                              <a:latin typeface="Cambria Math" charset="0"/>
                            </a:rPr>
                            <m:t>𝑑</m:t>
                          </m:r>
                          <m:r>
                            <a:rPr lang="en-US" sz="2400" b="0" i="1" smtClean="0">
                              <a:latin typeface="Cambria Math" charset="0"/>
                              <a:ea typeface="Cambria Math" charset="0"/>
                              <a:cs typeface="Cambria Math" charset="0"/>
                            </a:rPr>
                            <m:t>ℒ</m:t>
                          </m:r>
                        </m:num>
                        <m:den>
                          <m:r>
                            <a:rPr lang="en-US" sz="2400" b="0" i="1" smtClean="0">
                              <a:latin typeface="Cambria Math" charset="0"/>
                            </a:rPr>
                            <m:t>𝑑𝑤</m:t>
                          </m:r>
                        </m:den>
                      </m:f>
                    </m:oMath>
                  </m:oMathPara>
                </a14:m>
                <a:endParaRPr lang="en-US" dirty="0"/>
              </a:p>
            </p:txBody>
          </p:sp>
        </mc:Choice>
        <mc:Fallback xmlns="">
          <p:sp>
            <p:nvSpPr>
              <p:cNvPr id="35" name="TextBox 34"/>
              <p:cNvSpPr txBox="1">
                <a:spLocks noRot="1" noChangeAspect="1" noMove="1" noResize="1" noEditPoints="1" noAdjustHandles="1" noChangeArrowheads="1" noChangeShapeType="1" noTextEdit="1"/>
              </p:cNvSpPr>
              <p:nvPr/>
            </p:nvSpPr>
            <p:spPr>
              <a:xfrm>
                <a:off x="7067278" y="1382564"/>
                <a:ext cx="2821093" cy="701218"/>
              </a:xfrm>
              <a:prstGeom prst="rect">
                <a:avLst/>
              </a:prstGeom>
              <a:blipFill rotWithShape="0">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585336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uiExpand="1" build="p"/>
      <p:bldP spid="35"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Considerations </a:t>
            </a:r>
            <a:endParaRPr lang="en-US" dirty="0"/>
          </a:p>
        </p:txBody>
      </p:sp>
      <p:sp>
        <p:nvSpPr>
          <p:cNvPr id="3" name="Content Placeholder 2"/>
          <p:cNvSpPr>
            <a:spLocks noGrp="1"/>
          </p:cNvSpPr>
          <p:nvPr>
            <p:ph idx="1"/>
          </p:nvPr>
        </p:nvSpPr>
        <p:spPr>
          <a:xfrm>
            <a:off x="731815" y="1581160"/>
            <a:ext cx="10327008" cy="2111143"/>
          </a:xfrm>
        </p:spPr>
        <p:txBody>
          <a:bodyPr/>
          <a:lstStyle/>
          <a:p>
            <a:pPr marL="342900" indent="-342900">
              <a:spcAft>
                <a:spcPts val="2400"/>
              </a:spcAft>
              <a:buFont typeface="Arial" charset="0"/>
              <a:buChar char="•"/>
            </a:pPr>
            <a:r>
              <a:rPr lang="en-US" dirty="0" smtClean="0">
                <a:latin typeface="Karla" charset="0"/>
                <a:ea typeface="Karla" charset="0"/>
                <a:cs typeface="Karla" charset="0"/>
              </a:rPr>
              <a:t>We still need to calculate the derivatives.</a:t>
            </a:r>
          </a:p>
          <a:p>
            <a:pPr marL="342900" indent="-342900">
              <a:spcAft>
                <a:spcPts val="2400"/>
              </a:spcAft>
              <a:buFont typeface="Arial" charset="0"/>
              <a:buChar char="•"/>
            </a:pPr>
            <a:r>
              <a:rPr lang="en-US" dirty="0">
                <a:latin typeface="Karla" charset="0"/>
                <a:ea typeface="Karla" charset="0"/>
                <a:cs typeface="Karla" charset="0"/>
              </a:rPr>
              <a:t>We need to know what is the learning rates </a:t>
            </a:r>
            <a:r>
              <a:rPr lang="en-US" dirty="0" smtClean="0">
                <a:latin typeface="Karla" charset="0"/>
                <a:ea typeface="Karla" charset="0"/>
                <a:cs typeface="Karla" charset="0"/>
              </a:rPr>
              <a:t>or how to set it. </a:t>
            </a:r>
          </a:p>
          <a:p>
            <a:pPr marL="342900" indent="-342900">
              <a:spcAft>
                <a:spcPts val="2400"/>
              </a:spcAft>
              <a:buFont typeface="Arial" charset="0"/>
              <a:buChar char="•"/>
            </a:pPr>
            <a:r>
              <a:rPr lang="en-US" dirty="0">
                <a:latin typeface="Karla" charset="0"/>
                <a:ea typeface="Karla" charset="0"/>
                <a:cs typeface="Karla" charset="0"/>
              </a:rPr>
              <a:t>Local vs global </a:t>
            </a:r>
            <a:r>
              <a:rPr lang="en-US" dirty="0" smtClean="0">
                <a:latin typeface="Karla" charset="0"/>
                <a:ea typeface="Karla" charset="0"/>
                <a:cs typeface="Karla" charset="0"/>
              </a:rPr>
              <a:t>minima.</a:t>
            </a:r>
            <a:endParaRPr lang="en-US" dirty="0">
              <a:latin typeface="Karla" charset="0"/>
              <a:ea typeface="Karla" charset="0"/>
              <a:cs typeface="Karla" charset="0"/>
            </a:endParaRPr>
          </a:p>
          <a:p>
            <a:pPr marL="342900" indent="-342900">
              <a:spcAft>
                <a:spcPts val="2400"/>
              </a:spcAft>
              <a:buFont typeface="Arial" charset="0"/>
              <a:buChar char="•"/>
            </a:pPr>
            <a:r>
              <a:rPr lang="en-US" dirty="0" smtClean="0">
                <a:latin typeface="Karla" charset="0"/>
                <a:ea typeface="Karla" charset="0"/>
                <a:cs typeface="Karla" charset="0"/>
              </a:rPr>
              <a:t>The full likelihood function includes summing up all individual ‘</a:t>
            </a:r>
            <a:r>
              <a:rPr lang="en-US" i="1" dirty="0" smtClean="0">
                <a:latin typeface="Karla" charset="0"/>
                <a:ea typeface="Karla" charset="0"/>
                <a:cs typeface="Karla" charset="0"/>
              </a:rPr>
              <a:t>errors’. </a:t>
            </a:r>
            <a:r>
              <a:rPr lang="en-US" dirty="0" smtClean="0">
                <a:latin typeface="Karla" charset="0"/>
                <a:ea typeface="Karla" charset="0"/>
                <a:cs typeface="Karla" charset="0"/>
              </a:rPr>
              <a:t>Unless you are a statistician, sometimes this includes hundreds of thousands of examples. </a:t>
            </a:r>
            <a:endParaRPr lang="en-US" i="1" dirty="0" smtClean="0">
              <a:latin typeface="Karla" charset="0"/>
              <a:ea typeface="Karla" charset="0"/>
              <a:cs typeface="Karla" charset="0"/>
            </a:endParaRPr>
          </a:p>
        </p:txBody>
      </p:sp>
      <p:sp>
        <p:nvSpPr>
          <p:cNvPr id="4" name="Slide Number Placeholder 3"/>
          <p:cNvSpPr>
            <a:spLocks noGrp="1"/>
          </p:cNvSpPr>
          <p:nvPr>
            <p:ph type="sldNum" sz="quarter" idx="12"/>
          </p:nvPr>
        </p:nvSpPr>
        <p:spPr/>
        <p:txBody>
          <a:bodyPr/>
          <a:lstStyle/>
          <a:p>
            <a:fld id="{74FD6AAA-7C75-FB4B-8EA1-06B22787237D}" type="slidenum">
              <a:rPr lang="en-US" smtClean="0"/>
              <a:t>47</a:t>
            </a:fld>
            <a:endParaRPr lang="en-US"/>
          </a:p>
        </p:txBody>
      </p:sp>
    </p:spTree>
    <p:extLst>
      <p:ext uri="{BB962C8B-B14F-4D97-AF65-F5344CB8AC3E}">
        <p14:creationId xmlns:p14="http://schemas.microsoft.com/office/powerpoint/2010/main" val="836047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Derivatives: Memories from middle school</a:t>
            </a:r>
            <a:endParaRPr lang="en-US" dirty="0"/>
          </a:p>
        </p:txBody>
      </p:sp>
      <p:sp>
        <p:nvSpPr>
          <p:cNvPr id="3" name="Slide Number Placeholder 2"/>
          <p:cNvSpPr>
            <a:spLocks noGrp="1"/>
          </p:cNvSpPr>
          <p:nvPr>
            <p:ph type="sldNum" sz="quarter" idx="12"/>
          </p:nvPr>
        </p:nvSpPr>
        <p:spPr/>
        <p:txBody>
          <a:bodyPr/>
          <a:lstStyle/>
          <a:p>
            <a:fld id="{74FD6AAA-7C75-FB4B-8EA1-06B22787237D}" type="slidenum">
              <a:rPr lang="en-US" smtClean="0"/>
              <a:t>48</a:t>
            </a:fld>
            <a:endParaRPr lang="en-US"/>
          </a:p>
        </p:txBody>
      </p:sp>
    </p:spTree>
    <p:extLst>
      <p:ext uri="{BB962C8B-B14F-4D97-AF65-F5344CB8AC3E}">
        <p14:creationId xmlns:p14="http://schemas.microsoft.com/office/powerpoint/2010/main" val="1774878864"/>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Regression</a:t>
            </a:r>
          </a:p>
        </p:txBody>
      </p:sp>
      <p:sp>
        <p:nvSpPr>
          <p:cNvPr id="9" name="Slide Number Placeholder 8"/>
          <p:cNvSpPr>
            <a:spLocks noGrp="1"/>
          </p:cNvSpPr>
          <p:nvPr>
            <p:ph type="sldNum" sz="quarter" idx="12"/>
          </p:nvPr>
        </p:nvSpPr>
        <p:spPr/>
        <p:txBody>
          <a:bodyPr/>
          <a:lstStyle/>
          <a:p>
            <a:fld id="{74FD6AAA-7C75-FB4B-8EA1-06B22787237D}" type="slidenum">
              <a:rPr lang="en-US" smtClean="0"/>
              <a:t>49</a:t>
            </a:fld>
            <a:endParaRPr lang="en-US"/>
          </a:p>
        </p:txBody>
      </p:sp>
      <p:pic>
        <p:nvPicPr>
          <p:cNvPr id="12" name="Picture 11"/>
          <p:cNvPicPr>
            <a:picLocks noChangeAspect="1"/>
          </p:cNvPicPr>
          <p:nvPr/>
        </p:nvPicPr>
        <p:blipFill>
          <a:blip r:embed="rId2"/>
          <a:stretch>
            <a:fillRect/>
          </a:stretch>
        </p:blipFill>
        <p:spPr>
          <a:xfrm>
            <a:off x="7175869" y="1596803"/>
            <a:ext cx="4292600" cy="2095500"/>
          </a:xfrm>
          <a:prstGeom prst="rect">
            <a:avLst/>
          </a:prstGeom>
        </p:spPr>
      </p:pic>
      <p:pic>
        <p:nvPicPr>
          <p:cNvPr id="15" name="Picture 14"/>
          <p:cNvPicPr>
            <a:picLocks noChangeAspect="1"/>
          </p:cNvPicPr>
          <p:nvPr/>
        </p:nvPicPr>
        <p:blipFill>
          <a:blip r:embed="rId3"/>
          <a:stretch>
            <a:fillRect/>
          </a:stretch>
        </p:blipFill>
        <p:spPr>
          <a:xfrm>
            <a:off x="880718" y="1518084"/>
            <a:ext cx="5016500" cy="1625600"/>
          </a:xfrm>
          <a:prstGeom prst="rect">
            <a:avLst/>
          </a:prstGeom>
        </p:spPr>
      </p:pic>
      <p:pic>
        <p:nvPicPr>
          <p:cNvPr id="18" name="Picture 17"/>
          <p:cNvPicPr>
            <a:picLocks noChangeAspect="1"/>
          </p:cNvPicPr>
          <p:nvPr/>
        </p:nvPicPr>
        <p:blipFill>
          <a:blip r:embed="rId4"/>
          <a:stretch>
            <a:fillRect/>
          </a:stretch>
        </p:blipFill>
        <p:spPr>
          <a:xfrm>
            <a:off x="1623484" y="3289734"/>
            <a:ext cx="5892800" cy="3454400"/>
          </a:xfrm>
          <a:prstGeom prst="rect">
            <a:avLst/>
          </a:prstGeom>
        </p:spPr>
      </p:pic>
      <p:pic>
        <p:nvPicPr>
          <p:cNvPr id="19" name="Picture 18"/>
          <p:cNvPicPr>
            <a:picLocks noChangeAspect="1"/>
          </p:cNvPicPr>
          <p:nvPr/>
        </p:nvPicPr>
        <p:blipFill>
          <a:blip r:embed="rId5"/>
          <a:stretch>
            <a:fillRect/>
          </a:stretch>
        </p:blipFill>
        <p:spPr>
          <a:xfrm>
            <a:off x="4017434" y="983807"/>
            <a:ext cx="3251200" cy="673100"/>
          </a:xfrm>
          <a:prstGeom prst="rect">
            <a:avLst/>
          </a:prstGeom>
        </p:spPr>
      </p:pic>
    </p:spTree>
    <p:extLst>
      <p:ext uri="{BB962C8B-B14F-4D97-AF65-F5344CB8AC3E}">
        <p14:creationId xmlns:p14="http://schemas.microsoft.com/office/powerpoint/2010/main" val="1672333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1302973-2AEF-DF4F-A9CF-1CF119FCA74F}"/>
              </a:ext>
            </a:extLst>
          </p:cNvPr>
          <p:cNvSpPr>
            <a:spLocks noGrp="1"/>
          </p:cNvSpPr>
          <p:nvPr>
            <p:ph type="title"/>
          </p:nvPr>
        </p:nvSpPr>
        <p:spPr/>
        <p:txBody>
          <a:bodyPr/>
          <a:lstStyle/>
          <a:p>
            <a:r>
              <a:rPr lang="en-US" dirty="0"/>
              <a:t>Who</a:t>
            </a:r>
          </a:p>
        </p:txBody>
      </p:sp>
      <p:sp>
        <p:nvSpPr>
          <p:cNvPr id="3" name="Content Placeholder 2">
            <a:extLst>
              <a:ext uri="{FF2B5EF4-FFF2-40B4-BE49-F238E27FC236}">
                <a16:creationId xmlns:a16="http://schemas.microsoft.com/office/drawing/2014/main" xmlns="" id="{7ADBAD33-0DAE-7346-8B49-B38E188088DD}"/>
              </a:ext>
            </a:extLst>
          </p:cNvPr>
          <p:cNvSpPr>
            <a:spLocks noGrp="1"/>
          </p:cNvSpPr>
          <p:nvPr>
            <p:ph idx="1"/>
          </p:nvPr>
        </p:nvSpPr>
        <p:spPr/>
        <p:txBody>
          <a:bodyPr/>
          <a:lstStyle/>
          <a:p>
            <a:r>
              <a:rPr lang="en-US" sz="2400" b="1" dirty="0"/>
              <a:t>Pavlos Protopapas</a:t>
            </a:r>
            <a:r>
              <a:rPr lang="en-US" sz="2400" dirty="0"/>
              <a:t>, Scientific Director of the Institute for Applied Computational Science (IACS</a:t>
            </a:r>
            <a:r>
              <a:rPr lang="en-US" sz="2400" dirty="0" smtClean="0"/>
              <a:t>).  </a:t>
            </a:r>
            <a:r>
              <a:rPr lang="en-US" sz="2400" dirty="0"/>
              <a:t>Teaches CS109a, CS109b and the Capstone course for the Data Science masters program. </a:t>
            </a:r>
            <a:r>
              <a:rPr lang="en-US" sz="2400" dirty="0" smtClean="0"/>
              <a:t>He is a leader </a:t>
            </a:r>
            <a:r>
              <a:rPr lang="en-US" sz="2400" dirty="0"/>
              <a:t>in </a:t>
            </a:r>
            <a:r>
              <a:rPr lang="en-US" sz="2400" dirty="0" err="1"/>
              <a:t>astrostatistics</a:t>
            </a:r>
            <a:r>
              <a:rPr lang="en-US" sz="2400" dirty="0"/>
              <a:t> and </a:t>
            </a:r>
            <a:r>
              <a:rPr lang="en-US" sz="2400" dirty="0" smtClean="0"/>
              <a:t>he is excited </a:t>
            </a:r>
            <a:r>
              <a:rPr lang="en-US" sz="2400" dirty="0"/>
              <a:t>about the new telescopes coming online in the next few years. </a:t>
            </a:r>
            <a:r>
              <a:rPr lang="en-US" sz="2400" dirty="0" smtClean="0"/>
              <a:t>He loves cooking and eating.</a:t>
            </a:r>
            <a:endParaRPr lang="en-US" sz="2400" dirty="0"/>
          </a:p>
        </p:txBody>
      </p:sp>
      <p:sp>
        <p:nvSpPr>
          <p:cNvPr id="4" name="Slide Number Placeholder 3">
            <a:extLst>
              <a:ext uri="{FF2B5EF4-FFF2-40B4-BE49-F238E27FC236}">
                <a16:creationId xmlns:a16="http://schemas.microsoft.com/office/drawing/2014/main" xmlns="" id="{9794A064-5AB7-7E42-BBAB-A5734BFEB588}"/>
              </a:ext>
            </a:extLst>
          </p:cNvPr>
          <p:cNvSpPr>
            <a:spLocks noGrp="1"/>
          </p:cNvSpPr>
          <p:nvPr>
            <p:ph type="sldNum" sz="quarter" idx="12"/>
          </p:nvPr>
        </p:nvSpPr>
        <p:spPr/>
        <p:txBody>
          <a:bodyPr/>
          <a:lstStyle/>
          <a:p>
            <a:fld id="{81B7CCDB-6D39-0547-B7B3-C80E39D6513A}" type="slidenum">
              <a:rPr lang="en-US" smtClean="0"/>
              <a:t>5</a:t>
            </a:fld>
            <a:endParaRPr lang="en-US"/>
          </a:p>
        </p:txBody>
      </p:sp>
      <p:pic>
        <p:nvPicPr>
          <p:cNvPr id="7" name="Picture 6">
            <a:extLst>
              <a:ext uri="{FF2B5EF4-FFF2-40B4-BE49-F238E27FC236}">
                <a16:creationId xmlns:a16="http://schemas.microsoft.com/office/drawing/2014/main" xmlns="" id="{02665ACD-CEC8-B54B-98AA-578962510DB5}"/>
              </a:ext>
            </a:extLst>
          </p:cNvPr>
          <p:cNvPicPr>
            <a:picLocks noChangeAspect="1"/>
          </p:cNvPicPr>
          <p:nvPr/>
        </p:nvPicPr>
        <p:blipFill>
          <a:blip r:embed="rId2"/>
          <a:stretch>
            <a:fillRect/>
          </a:stretch>
        </p:blipFill>
        <p:spPr>
          <a:xfrm>
            <a:off x="4678216" y="3288901"/>
            <a:ext cx="2244436" cy="2743200"/>
          </a:xfrm>
          <a:prstGeom prst="rect">
            <a:avLst/>
          </a:prstGeom>
        </p:spPr>
      </p:pic>
    </p:spTree>
    <p:extLst>
      <p:ext uri="{BB962C8B-B14F-4D97-AF65-F5344CB8AC3E}">
        <p14:creationId xmlns:p14="http://schemas.microsoft.com/office/powerpoint/2010/main" val="1409433626"/>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Logistic Regression</a:t>
            </a:r>
            <a:endParaRPr lang="en-US" dirty="0"/>
          </a:p>
        </p:txBody>
      </p:sp>
      <p:sp>
        <p:nvSpPr>
          <p:cNvPr id="9" name="Slide Number Placeholder 8"/>
          <p:cNvSpPr>
            <a:spLocks noGrp="1"/>
          </p:cNvSpPr>
          <p:nvPr>
            <p:ph type="sldNum" sz="quarter" idx="12"/>
          </p:nvPr>
        </p:nvSpPr>
        <p:spPr/>
        <p:txBody>
          <a:bodyPr/>
          <a:lstStyle/>
          <a:p>
            <a:fld id="{74FD6AAA-7C75-FB4B-8EA1-06B22787237D}" type="slidenum">
              <a:rPr lang="en-US" smtClean="0"/>
              <a:t>50</a:t>
            </a:fld>
            <a:endParaRPr lang="en-US"/>
          </a:p>
        </p:txBody>
      </p:sp>
      <p:sp>
        <p:nvSpPr>
          <p:cNvPr id="4" name="TextBox 3"/>
          <p:cNvSpPr txBox="1"/>
          <p:nvPr/>
        </p:nvSpPr>
        <p:spPr>
          <a:xfrm>
            <a:off x="990600" y="1219200"/>
            <a:ext cx="8715848" cy="2246769"/>
          </a:xfrm>
          <a:prstGeom prst="rect">
            <a:avLst/>
          </a:prstGeom>
          <a:noFill/>
        </p:spPr>
        <p:txBody>
          <a:bodyPr wrap="none" rtlCol="0">
            <a:spAutoFit/>
          </a:bodyPr>
          <a:lstStyle/>
          <a:p>
            <a:r>
              <a:rPr lang="en-US" sz="2800" dirty="0" smtClean="0">
                <a:solidFill>
                  <a:schemeClr val="tx1">
                    <a:lumMod val="75000"/>
                    <a:lumOff val="25000"/>
                  </a:schemeClr>
                </a:solidFill>
                <a:latin typeface="Karla" charset="0"/>
                <a:ea typeface="Karla" charset="0"/>
                <a:cs typeface="Karla" charset="0"/>
              </a:rPr>
              <a:t>Can you do it? </a:t>
            </a:r>
          </a:p>
          <a:p>
            <a:endParaRPr lang="en-US" sz="2800" dirty="0">
              <a:solidFill>
                <a:schemeClr val="tx1">
                  <a:lumMod val="75000"/>
                  <a:lumOff val="25000"/>
                </a:schemeClr>
              </a:solidFill>
              <a:latin typeface="Karla" charset="0"/>
              <a:ea typeface="Karla" charset="0"/>
              <a:cs typeface="Karla" charset="0"/>
            </a:endParaRPr>
          </a:p>
          <a:p>
            <a:r>
              <a:rPr lang="en-US" sz="2800" dirty="0" smtClean="0">
                <a:solidFill>
                  <a:schemeClr val="tx1">
                    <a:lumMod val="75000"/>
                    <a:lumOff val="25000"/>
                  </a:schemeClr>
                </a:solidFill>
                <a:latin typeface="Karla" charset="0"/>
                <a:ea typeface="Karla" charset="0"/>
                <a:cs typeface="Karla" charset="0"/>
              </a:rPr>
              <a:t>Wolfram Alpha can do it for us! </a:t>
            </a:r>
          </a:p>
          <a:p>
            <a:endParaRPr lang="en-US" sz="2800" dirty="0">
              <a:solidFill>
                <a:schemeClr val="tx1">
                  <a:lumMod val="75000"/>
                  <a:lumOff val="25000"/>
                </a:schemeClr>
              </a:solidFill>
              <a:latin typeface="Karla" charset="0"/>
              <a:ea typeface="Karla" charset="0"/>
              <a:cs typeface="Karla" charset="0"/>
            </a:endParaRPr>
          </a:p>
          <a:p>
            <a:r>
              <a:rPr lang="en-US" sz="2800" dirty="0" smtClean="0">
                <a:solidFill>
                  <a:schemeClr val="tx1">
                    <a:lumMod val="75000"/>
                    <a:lumOff val="25000"/>
                  </a:schemeClr>
                </a:solidFill>
                <a:latin typeface="Karla" charset="0"/>
                <a:ea typeface="Karla" charset="0"/>
                <a:cs typeface="Karla" charset="0"/>
              </a:rPr>
              <a:t>We need a formalism to deal with these derivatives. </a:t>
            </a:r>
            <a:endParaRPr lang="en-US" sz="2800" dirty="0">
              <a:solidFill>
                <a:schemeClr val="tx1">
                  <a:lumMod val="75000"/>
                  <a:lumOff val="25000"/>
                </a:schemeClr>
              </a:solidFill>
              <a:latin typeface="Karla" charset="0"/>
              <a:ea typeface="Karla" charset="0"/>
              <a:cs typeface="Karla" charset="0"/>
            </a:endParaRPr>
          </a:p>
        </p:txBody>
      </p:sp>
    </p:spTree>
    <p:extLst>
      <p:ext uri="{BB962C8B-B14F-4D97-AF65-F5344CB8AC3E}">
        <p14:creationId xmlns:p14="http://schemas.microsoft.com/office/powerpoint/2010/main" val="586613041"/>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Chain Rule</a:t>
            </a:r>
            <a:endParaRPr lang="en-US" dirty="0"/>
          </a:p>
        </p:txBody>
      </p:sp>
      <mc:AlternateContent xmlns:mc="http://schemas.openxmlformats.org/markup-compatibility/2006" xmlns:a14="http://schemas.microsoft.com/office/drawing/2010/main">
        <mc:Choice Requires="a14">
          <p:sp>
            <p:nvSpPr>
              <p:cNvPr id="4" name="Content Placeholder 3"/>
              <p:cNvSpPr>
                <a:spLocks noGrp="1"/>
              </p:cNvSpPr>
              <p:nvPr>
                <p:ph idx="1"/>
              </p:nvPr>
            </p:nvSpPr>
            <p:spPr>
              <a:xfrm>
                <a:off x="845290" y="1416544"/>
                <a:ext cx="10327008" cy="573621"/>
              </a:xfrm>
            </p:spPr>
            <p:txBody>
              <a:bodyPr/>
              <a:lstStyle/>
              <a:p>
                <a:pPr marL="342900" indent="-342900">
                  <a:buFont typeface="Arial" charset="0"/>
                  <a:buChar char="•"/>
                </a:pPr>
                <a:r>
                  <a:rPr lang="en-US" sz="2400" dirty="0" smtClean="0">
                    <a:latin typeface="Karla" charset="0"/>
                    <a:ea typeface="Karla" charset="0"/>
                    <a:cs typeface="Karla" charset="0"/>
                  </a:rPr>
                  <a:t>Chain rule </a:t>
                </a:r>
                <a:r>
                  <a:rPr lang="en-US" sz="2400" dirty="0">
                    <a:latin typeface="Karla" charset="0"/>
                    <a:ea typeface="Karla" charset="0"/>
                    <a:cs typeface="Karla" charset="0"/>
                  </a:rPr>
                  <a:t>for </a:t>
                </a:r>
                <a:r>
                  <a:rPr lang="en-US" sz="2400" dirty="0" smtClean="0">
                    <a:latin typeface="Karla" charset="0"/>
                    <a:ea typeface="Karla" charset="0"/>
                    <a:cs typeface="Karla" charset="0"/>
                  </a:rPr>
                  <a:t>computing gradients: </a:t>
                </a:r>
              </a:p>
              <a:p>
                <a:pPr marL="342900" indent="-342900">
                  <a:buFont typeface="Arial" charset="0"/>
                  <a:buChar char="•"/>
                </a:pPr>
                <a:endParaRPr lang="en-US" sz="2400" dirty="0">
                  <a:latin typeface="Karla" charset="0"/>
                  <a:ea typeface="Karla" charset="0"/>
                  <a:cs typeface="Karla" charset="0"/>
                </a:endParaRPr>
              </a:p>
              <a:p>
                <a:pPr marL="342900" indent="-342900">
                  <a:buFont typeface="Arial" charset="0"/>
                  <a:buChar char="•"/>
                </a:pPr>
                <a:endParaRPr lang="en-US" sz="2400" dirty="0" smtClean="0">
                  <a:latin typeface="Karla" charset="0"/>
                  <a:ea typeface="Karla" charset="0"/>
                  <a:cs typeface="Karla" charset="0"/>
                </a:endParaRPr>
              </a:p>
              <a:p>
                <a:pPr marL="342900" indent="-342900">
                  <a:buFont typeface="Arial" charset="0"/>
                  <a:buChar char="•"/>
                </a:pPr>
                <a14:m>
                  <m:oMath xmlns:m="http://schemas.openxmlformats.org/officeDocument/2006/math">
                    <m:r>
                      <a:rPr lang="en-US" sz="2400" i="1">
                        <a:solidFill>
                          <a:schemeClr val="tx1">
                            <a:lumMod val="75000"/>
                            <a:lumOff val="25000"/>
                          </a:schemeClr>
                        </a:solidFill>
                        <a:latin typeface="Cambria Math" charset="0"/>
                        <a:ea typeface="Karla" charset="0"/>
                        <a:cs typeface="Karla" charset="0"/>
                      </a:rPr>
                      <m:t>𝑦</m:t>
                    </m:r>
                    <m:r>
                      <a:rPr lang="en-US" sz="2400" i="1">
                        <a:solidFill>
                          <a:schemeClr val="tx1">
                            <a:lumMod val="75000"/>
                            <a:lumOff val="25000"/>
                          </a:schemeClr>
                        </a:solidFill>
                        <a:latin typeface="Cambria Math" charset="0"/>
                        <a:ea typeface="Karla" charset="0"/>
                        <a:cs typeface="Karla" charset="0"/>
                      </a:rPr>
                      <m:t>=</m:t>
                    </m:r>
                    <m:r>
                      <a:rPr lang="en-US" sz="2400" i="1">
                        <a:solidFill>
                          <a:schemeClr val="tx1">
                            <a:lumMod val="75000"/>
                            <a:lumOff val="25000"/>
                          </a:schemeClr>
                        </a:solidFill>
                        <a:latin typeface="Cambria Math" charset="0"/>
                        <a:ea typeface="Karla" charset="0"/>
                        <a:cs typeface="Karla" charset="0"/>
                      </a:rPr>
                      <m:t>𝑔</m:t>
                    </m:r>
                    <m:d>
                      <m:dPr>
                        <m:ctrlPr>
                          <a:rPr lang="en-US" sz="2400" i="1">
                            <a:solidFill>
                              <a:schemeClr val="tx1">
                                <a:lumMod val="75000"/>
                                <a:lumOff val="25000"/>
                              </a:schemeClr>
                            </a:solidFill>
                            <a:latin typeface="Cambria Math" charset="0"/>
                            <a:ea typeface="Karla" charset="0"/>
                            <a:cs typeface="Karla" charset="0"/>
                          </a:rPr>
                        </m:ctrlPr>
                      </m:dPr>
                      <m:e>
                        <m:r>
                          <a:rPr lang="en-US" sz="2400" i="1">
                            <a:solidFill>
                              <a:schemeClr val="tx1">
                                <a:lumMod val="75000"/>
                                <a:lumOff val="25000"/>
                              </a:schemeClr>
                            </a:solidFill>
                            <a:latin typeface="Cambria Math" charset="0"/>
                            <a:ea typeface="Karla" charset="0"/>
                            <a:cs typeface="Karla" charset="0"/>
                          </a:rPr>
                          <m:t>𝑥</m:t>
                        </m:r>
                      </m:e>
                    </m:d>
                    <m:r>
                      <a:rPr lang="en-US" sz="2400" i="1">
                        <a:solidFill>
                          <a:schemeClr val="tx1">
                            <a:lumMod val="75000"/>
                            <a:lumOff val="25000"/>
                          </a:schemeClr>
                        </a:solidFill>
                        <a:latin typeface="Cambria Math" charset="0"/>
                        <a:ea typeface="Karla" charset="0"/>
                        <a:cs typeface="Karla" charset="0"/>
                      </a:rPr>
                      <m:t>       </m:t>
                    </m:r>
                    <m:r>
                      <a:rPr lang="en-US" sz="2400" i="1">
                        <a:solidFill>
                          <a:schemeClr val="tx1">
                            <a:lumMod val="75000"/>
                            <a:lumOff val="25000"/>
                          </a:schemeClr>
                        </a:solidFill>
                        <a:latin typeface="Cambria Math" charset="0"/>
                        <a:ea typeface="Karla" charset="0"/>
                        <a:cs typeface="Karla" charset="0"/>
                      </a:rPr>
                      <m:t>𝑧</m:t>
                    </m:r>
                    <m:r>
                      <a:rPr lang="en-US" sz="2400" i="1">
                        <a:solidFill>
                          <a:schemeClr val="tx1">
                            <a:lumMod val="75000"/>
                            <a:lumOff val="25000"/>
                          </a:schemeClr>
                        </a:solidFill>
                        <a:latin typeface="Cambria Math" charset="0"/>
                        <a:ea typeface="Karla" charset="0"/>
                        <a:cs typeface="Karla" charset="0"/>
                      </a:rPr>
                      <m:t>=</m:t>
                    </m:r>
                    <m:r>
                      <a:rPr lang="en-US" sz="2400" i="1">
                        <a:solidFill>
                          <a:schemeClr val="tx1">
                            <a:lumMod val="75000"/>
                            <a:lumOff val="25000"/>
                          </a:schemeClr>
                        </a:solidFill>
                        <a:latin typeface="Cambria Math" charset="0"/>
                        <a:ea typeface="Karla" charset="0"/>
                        <a:cs typeface="Karla" charset="0"/>
                      </a:rPr>
                      <m:t>𝑓</m:t>
                    </m:r>
                    <m:d>
                      <m:dPr>
                        <m:ctrlPr>
                          <a:rPr lang="en-US" sz="2400" i="1">
                            <a:solidFill>
                              <a:schemeClr val="tx1">
                                <a:lumMod val="75000"/>
                                <a:lumOff val="25000"/>
                              </a:schemeClr>
                            </a:solidFill>
                            <a:latin typeface="Cambria Math" charset="0"/>
                            <a:ea typeface="Karla" charset="0"/>
                            <a:cs typeface="Karla" charset="0"/>
                          </a:rPr>
                        </m:ctrlPr>
                      </m:dPr>
                      <m:e>
                        <m:r>
                          <a:rPr lang="en-US" sz="2400" i="1">
                            <a:solidFill>
                              <a:schemeClr val="tx1">
                                <a:lumMod val="75000"/>
                                <a:lumOff val="25000"/>
                              </a:schemeClr>
                            </a:solidFill>
                            <a:latin typeface="Cambria Math" charset="0"/>
                            <a:ea typeface="Karla" charset="0"/>
                            <a:cs typeface="Karla" charset="0"/>
                          </a:rPr>
                          <m:t>𝑦</m:t>
                        </m:r>
                      </m:e>
                    </m:d>
                    <m:r>
                      <a:rPr lang="en-US" sz="2400" i="1">
                        <a:solidFill>
                          <a:schemeClr val="tx1">
                            <a:lumMod val="75000"/>
                            <a:lumOff val="25000"/>
                          </a:schemeClr>
                        </a:solidFill>
                        <a:latin typeface="Cambria Math" charset="0"/>
                        <a:ea typeface="Karla" charset="0"/>
                        <a:cs typeface="Karla" charset="0"/>
                      </a:rPr>
                      <m:t>=</m:t>
                    </m:r>
                    <m:r>
                      <a:rPr lang="en-US" sz="2400" i="1">
                        <a:solidFill>
                          <a:schemeClr val="tx1">
                            <a:lumMod val="75000"/>
                            <a:lumOff val="25000"/>
                          </a:schemeClr>
                        </a:solidFill>
                        <a:latin typeface="Cambria Math" charset="0"/>
                        <a:ea typeface="Karla" charset="0"/>
                        <a:cs typeface="Karla" charset="0"/>
                      </a:rPr>
                      <m:t>𝑓</m:t>
                    </m:r>
                    <m:d>
                      <m:dPr>
                        <m:ctrlPr>
                          <a:rPr lang="en-US" sz="2400" i="1">
                            <a:solidFill>
                              <a:schemeClr val="tx1">
                                <a:lumMod val="75000"/>
                                <a:lumOff val="25000"/>
                              </a:schemeClr>
                            </a:solidFill>
                            <a:latin typeface="Cambria Math" charset="0"/>
                            <a:ea typeface="Karla" charset="0"/>
                            <a:cs typeface="Karla" charset="0"/>
                          </a:rPr>
                        </m:ctrlPr>
                      </m:dPr>
                      <m:e>
                        <m:r>
                          <a:rPr lang="en-US" sz="2400" i="1">
                            <a:solidFill>
                              <a:schemeClr val="tx1">
                                <a:lumMod val="75000"/>
                                <a:lumOff val="25000"/>
                              </a:schemeClr>
                            </a:solidFill>
                            <a:latin typeface="Cambria Math" charset="0"/>
                            <a:ea typeface="Karla" charset="0"/>
                            <a:cs typeface="Karla" charset="0"/>
                          </a:rPr>
                          <m:t>𝑔</m:t>
                        </m:r>
                        <m:d>
                          <m:dPr>
                            <m:ctrlPr>
                              <a:rPr lang="en-US" sz="2400" i="1">
                                <a:solidFill>
                                  <a:schemeClr val="tx1">
                                    <a:lumMod val="75000"/>
                                    <a:lumOff val="25000"/>
                                  </a:schemeClr>
                                </a:solidFill>
                                <a:latin typeface="Cambria Math" charset="0"/>
                                <a:ea typeface="Karla" charset="0"/>
                                <a:cs typeface="Karla" charset="0"/>
                              </a:rPr>
                            </m:ctrlPr>
                          </m:dPr>
                          <m:e>
                            <m:r>
                              <a:rPr lang="en-US" sz="2400" i="1">
                                <a:solidFill>
                                  <a:schemeClr val="tx1">
                                    <a:lumMod val="75000"/>
                                    <a:lumOff val="25000"/>
                                  </a:schemeClr>
                                </a:solidFill>
                                <a:latin typeface="Cambria Math" charset="0"/>
                                <a:ea typeface="Karla" charset="0"/>
                                <a:cs typeface="Karla" charset="0"/>
                              </a:rPr>
                              <m:t>𝑥</m:t>
                            </m:r>
                          </m:e>
                        </m:d>
                      </m:e>
                    </m:d>
                  </m:oMath>
                </a14:m>
                <a:endParaRPr lang="en-US" sz="2400" b="0" dirty="0" smtClean="0">
                  <a:latin typeface="Karla" charset="0"/>
                  <a:ea typeface="Karla" charset="0"/>
                  <a:cs typeface="Karla" charset="0"/>
                </a:endParaRPr>
              </a:p>
              <a:p>
                <a:pPr marL="342900" indent="-342900">
                  <a:buFont typeface="Arial" charset="0"/>
                  <a:buChar char="•"/>
                </a:pPr>
                <a:endParaRPr lang="en-US" sz="2400" b="0" dirty="0" smtClean="0">
                  <a:latin typeface="Karla" charset="0"/>
                  <a:ea typeface="Karla" charset="0"/>
                  <a:cs typeface="Karla" charset="0"/>
                </a:endParaRPr>
              </a:p>
              <a:p>
                <a:pPr marL="342900" indent="-342900">
                  <a:buFont typeface="Arial" charset="0"/>
                  <a:buChar char="•"/>
                </a:pPr>
                <a:endParaRPr lang="en-US" sz="2400" dirty="0">
                  <a:latin typeface="Karla" charset="0"/>
                  <a:ea typeface="Karla" charset="0"/>
                  <a:cs typeface="Karla" charset="0"/>
                </a:endParaRPr>
              </a:p>
              <a:p>
                <a:pPr marL="342900" indent="-342900">
                  <a:buFont typeface="Arial" charset="0"/>
                  <a:buChar char="•"/>
                </a:pPr>
                <a:endParaRPr lang="en-US" sz="2400" dirty="0" smtClean="0">
                  <a:latin typeface="Karla" charset="0"/>
                  <a:ea typeface="Karla" charset="0"/>
                  <a:cs typeface="Karla" charset="0"/>
                </a:endParaRPr>
              </a:p>
              <a:p>
                <a:pPr marL="342900" indent="-342900">
                  <a:buFont typeface="Arial" charset="0"/>
                  <a:buChar char="•"/>
                </a:pPr>
                <a:endParaRPr lang="en-US" sz="2400" dirty="0">
                  <a:latin typeface="Karla" charset="0"/>
                  <a:ea typeface="Karla" charset="0"/>
                  <a:cs typeface="Karla" charset="0"/>
                </a:endParaRPr>
              </a:p>
              <a:p>
                <a:pPr marL="342900" indent="-342900">
                  <a:buFont typeface="Arial" charset="0"/>
                  <a:buChar char="•"/>
                </a:pPr>
                <a:r>
                  <a:rPr lang="en-US" sz="2400" dirty="0" smtClean="0">
                    <a:latin typeface="Karla" charset="0"/>
                    <a:ea typeface="Karla" charset="0"/>
                    <a:cs typeface="Karla" charset="0"/>
                  </a:rPr>
                  <a:t>For longer chains</a:t>
                </a:r>
                <a:endParaRPr lang="en-US" sz="2400" dirty="0">
                  <a:latin typeface="Karla" charset="0"/>
                  <a:ea typeface="Karla" charset="0"/>
                  <a:cs typeface="Karla" charset="0"/>
                </a:endParaRPr>
              </a:p>
              <a:p>
                <a:endParaRPr lang="en-US" sz="2400" dirty="0">
                  <a:latin typeface="Karla" charset="0"/>
                  <a:ea typeface="Karla" charset="0"/>
                  <a:cs typeface="Karla" charset="0"/>
                </a:endParaRPr>
              </a:p>
            </p:txBody>
          </p:sp>
        </mc:Choice>
        <mc:Fallback xmlns="">
          <p:sp>
            <p:nvSpPr>
              <p:cNvPr id="4" name="Content Placeholder 3"/>
              <p:cNvSpPr>
                <a:spLocks noGrp="1" noRot="1" noChangeAspect="1" noMove="1" noResize="1" noEditPoints="1" noAdjustHandles="1" noChangeArrowheads="1" noChangeShapeType="1" noTextEdit="1"/>
              </p:cNvSpPr>
              <p:nvPr>
                <p:ph idx="1"/>
              </p:nvPr>
            </p:nvSpPr>
            <p:spPr>
              <a:xfrm>
                <a:off x="845290" y="1416544"/>
                <a:ext cx="10327008" cy="573621"/>
              </a:xfrm>
              <a:blipFill rotWithShape="0">
                <a:blip r:embed="rId3"/>
                <a:stretch>
                  <a:fillRect l="-826" t="-8511" b="-62659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74FD6AAA-7C75-FB4B-8EA1-06B22787237D}" type="slidenum">
              <a:rPr lang="en-US" smtClean="0"/>
              <a:t>51</a:t>
            </a:fld>
            <a:endParaRPr lang="en-US"/>
          </a:p>
        </p:txBody>
      </p:sp>
      <mc:AlternateContent xmlns:mc="http://schemas.openxmlformats.org/markup-compatibility/2006" xmlns:a14="http://schemas.microsoft.com/office/drawing/2010/main">
        <mc:Choice Requires="a14">
          <p:sp>
            <p:nvSpPr>
              <p:cNvPr id="9" name="TextBox 8"/>
              <p:cNvSpPr txBox="1"/>
              <p:nvPr/>
            </p:nvSpPr>
            <p:spPr>
              <a:xfrm>
                <a:off x="1296154" y="3459391"/>
                <a:ext cx="1578958" cy="76437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mr-IN" sz="2400" b="0" i="1" smtClean="0">
                              <a:solidFill>
                                <a:schemeClr val="tx1">
                                  <a:lumMod val="75000"/>
                                  <a:lumOff val="25000"/>
                                </a:schemeClr>
                              </a:solidFill>
                              <a:latin typeface="Cambria Math" charset="0"/>
                              <a:ea typeface="Cambria Math" charset="0"/>
                              <a:cs typeface="Cambria Math" charset="0"/>
                            </a:rPr>
                          </m:ctrlPr>
                        </m:fPr>
                        <m:num>
                          <m:r>
                            <a:rPr lang="en-US" sz="2400" b="0" i="1" smtClean="0">
                              <a:solidFill>
                                <a:schemeClr val="tx1">
                                  <a:lumMod val="75000"/>
                                  <a:lumOff val="25000"/>
                                </a:schemeClr>
                              </a:solidFill>
                              <a:latin typeface="Cambria Math" charset="0"/>
                              <a:ea typeface="Cambria Math" charset="0"/>
                              <a:cs typeface="Cambria Math" charset="0"/>
                            </a:rPr>
                            <m:t>𝑑𝑧</m:t>
                          </m:r>
                        </m:num>
                        <m:den>
                          <m:r>
                            <a:rPr lang="en-US" sz="2400" b="0" i="1" smtClean="0">
                              <a:solidFill>
                                <a:schemeClr val="tx1">
                                  <a:lumMod val="75000"/>
                                  <a:lumOff val="25000"/>
                                </a:schemeClr>
                              </a:solidFill>
                              <a:latin typeface="Cambria Math" charset="0"/>
                              <a:ea typeface="Cambria Math" charset="0"/>
                              <a:cs typeface="Cambria Math" charset="0"/>
                            </a:rPr>
                            <m:t>𝑑𝑥</m:t>
                          </m:r>
                        </m:den>
                      </m:f>
                      <m:r>
                        <a:rPr lang="en-US" sz="2400" b="0" i="1" smtClean="0">
                          <a:solidFill>
                            <a:schemeClr val="tx1">
                              <a:lumMod val="75000"/>
                              <a:lumOff val="25000"/>
                            </a:schemeClr>
                          </a:solidFill>
                          <a:latin typeface="Cambria Math" charset="0"/>
                          <a:ea typeface="Cambria Math" charset="0"/>
                          <a:cs typeface="Cambria Math" charset="0"/>
                        </a:rPr>
                        <m:t>=</m:t>
                      </m:r>
                      <m:f>
                        <m:fPr>
                          <m:ctrlPr>
                            <a:rPr lang="mr-IN" sz="2400" b="0" i="1" smtClean="0">
                              <a:solidFill>
                                <a:schemeClr val="tx1">
                                  <a:lumMod val="75000"/>
                                  <a:lumOff val="25000"/>
                                </a:schemeClr>
                              </a:solidFill>
                              <a:latin typeface="Cambria Math" charset="0"/>
                              <a:ea typeface="Cambria Math" charset="0"/>
                              <a:cs typeface="Cambria Math" charset="0"/>
                            </a:rPr>
                          </m:ctrlPr>
                        </m:fPr>
                        <m:num>
                          <m:r>
                            <a:rPr lang="en-US" sz="2400" b="0" i="1" smtClean="0">
                              <a:solidFill>
                                <a:schemeClr val="tx1">
                                  <a:lumMod val="75000"/>
                                  <a:lumOff val="25000"/>
                                </a:schemeClr>
                              </a:solidFill>
                              <a:latin typeface="Cambria Math" charset="0"/>
                              <a:ea typeface="Cambria Math" charset="0"/>
                              <a:cs typeface="Cambria Math" charset="0"/>
                            </a:rPr>
                            <m:t>𝑑𝑧</m:t>
                          </m:r>
                        </m:num>
                        <m:den>
                          <m:r>
                            <a:rPr lang="en-US" sz="2400" b="0" i="1" smtClean="0">
                              <a:solidFill>
                                <a:schemeClr val="tx1">
                                  <a:lumMod val="75000"/>
                                  <a:lumOff val="25000"/>
                                </a:schemeClr>
                              </a:solidFill>
                              <a:latin typeface="Cambria Math" charset="0"/>
                              <a:ea typeface="Cambria Math" charset="0"/>
                              <a:cs typeface="Cambria Math" charset="0"/>
                            </a:rPr>
                            <m:t>𝑑𝑦</m:t>
                          </m:r>
                        </m:den>
                      </m:f>
                      <m:f>
                        <m:fPr>
                          <m:ctrlPr>
                            <a:rPr lang="mr-IN" sz="2400" b="0" i="1" smtClean="0">
                              <a:solidFill>
                                <a:schemeClr val="tx1">
                                  <a:lumMod val="75000"/>
                                  <a:lumOff val="25000"/>
                                </a:schemeClr>
                              </a:solidFill>
                              <a:latin typeface="Cambria Math" charset="0"/>
                              <a:ea typeface="Cambria Math" charset="0"/>
                              <a:cs typeface="Cambria Math" charset="0"/>
                            </a:rPr>
                          </m:ctrlPr>
                        </m:fPr>
                        <m:num>
                          <m:r>
                            <a:rPr lang="en-US" sz="2400" b="0" i="1" smtClean="0">
                              <a:solidFill>
                                <a:schemeClr val="tx1">
                                  <a:lumMod val="75000"/>
                                  <a:lumOff val="25000"/>
                                </a:schemeClr>
                              </a:solidFill>
                              <a:latin typeface="Cambria Math" charset="0"/>
                              <a:ea typeface="Cambria Math" charset="0"/>
                              <a:cs typeface="Cambria Math" charset="0"/>
                            </a:rPr>
                            <m:t>𝑑𝑦</m:t>
                          </m:r>
                        </m:num>
                        <m:den>
                          <m:r>
                            <a:rPr lang="en-US" sz="2400" b="0" i="1" smtClean="0">
                              <a:solidFill>
                                <a:schemeClr val="tx1">
                                  <a:lumMod val="75000"/>
                                  <a:lumOff val="25000"/>
                                </a:schemeClr>
                              </a:solidFill>
                              <a:latin typeface="Cambria Math" charset="0"/>
                              <a:ea typeface="Cambria Math" charset="0"/>
                              <a:cs typeface="Cambria Math" charset="0"/>
                            </a:rPr>
                            <m:t>𝑑𝑥</m:t>
                          </m:r>
                        </m:den>
                      </m:f>
                    </m:oMath>
                  </m:oMathPara>
                </a14:m>
                <a:endParaRPr lang="en-US" sz="2400" dirty="0">
                  <a:solidFill>
                    <a:schemeClr val="tx1">
                      <a:lumMod val="75000"/>
                      <a:lumOff val="25000"/>
                    </a:schemeClr>
                  </a:solidFill>
                  <a:latin typeface="Cambria Math" charset="0"/>
                  <a:ea typeface="Cambria Math" charset="0"/>
                  <a:cs typeface="Cambria Math" charset="0"/>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1296154" y="3459391"/>
                <a:ext cx="1578958" cy="764376"/>
              </a:xfrm>
              <a:prstGeom prst="rect">
                <a:avLst/>
              </a:prstGeom>
              <a:blipFill rotWithShape="0">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Rectangle 2"/>
              <p:cNvSpPr/>
              <p:nvPr/>
            </p:nvSpPr>
            <p:spPr>
              <a:xfrm>
                <a:off x="6412404" y="2762456"/>
                <a:ext cx="5268365" cy="292451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b="1" i="1" smtClean="0">
                          <a:solidFill>
                            <a:schemeClr val="tx1">
                              <a:lumMod val="75000"/>
                              <a:lumOff val="25000"/>
                            </a:schemeClr>
                          </a:solidFill>
                          <a:latin typeface="Cambria Math" charset="0"/>
                          <a:ea typeface="Karla" charset="0"/>
                          <a:cs typeface="Karla" charset="0"/>
                        </a:rPr>
                        <m:t>𝒚</m:t>
                      </m:r>
                      <m:r>
                        <a:rPr lang="en-US" sz="2400" i="1" smtClean="0">
                          <a:solidFill>
                            <a:schemeClr val="tx1">
                              <a:lumMod val="75000"/>
                              <a:lumOff val="25000"/>
                            </a:schemeClr>
                          </a:solidFill>
                          <a:latin typeface="Cambria Math" charset="0"/>
                          <a:ea typeface="Karla" charset="0"/>
                          <a:cs typeface="Karla" charset="0"/>
                        </a:rPr>
                        <m:t>=</m:t>
                      </m:r>
                      <m:r>
                        <a:rPr lang="en-US" sz="2400" i="1" smtClean="0">
                          <a:solidFill>
                            <a:schemeClr val="tx1">
                              <a:lumMod val="75000"/>
                              <a:lumOff val="25000"/>
                            </a:schemeClr>
                          </a:solidFill>
                          <a:latin typeface="Cambria Math" charset="0"/>
                          <a:ea typeface="Karla" charset="0"/>
                          <a:cs typeface="Karla" charset="0"/>
                        </a:rPr>
                        <m:t>𝑔</m:t>
                      </m:r>
                      <m:d>
                        <m:dPr>
                          <m:ctrlPr>
                            <a:rPr lang="en-US" sz="2400" i="1">
                              <a:solidFill>
                                <a:schemeClr val="tx1">
                                  <a:lumMod val="75000"/>
                                  <a:lumOff val="25000"/>
                                </a:schemeClr>
                              </a:solidFill>
                              <a:latin typeface="Cambria Math" charset="0"/>
                              <a:ea typeface="Karla" charset="0"/>
                              <a:cs typeface="Karla" charset="0"/>
                            </a:rPr>
                          </m:ctrlPr>
                        </m:dPr>
                        <m:e>
                          <m:r>
                            <a:rPr lang="en-US" sz="2400" b="1" i="1" smtClean="0">
                              <a:solidFill>
                                <a:schemeClr val="tx1">
                                  <a:lumMod val="75000"/>
                                  <a:lumOff val="25000"/>
                                </a:schemeClr>
                              </a:solidFill>
                              <a:latin typeface="Cambria Math" charset="0"/>
                              <a:ea typeface="Karla" charset="0"/>
                              <a:cs typeface="Karla" charset="0"/>
                            </a:rPr>
                            <m:t>𝒙</m:t>
                          </m:r>
                          <m:r>
                            <a:rPr lang="en-US" sz="2400" b="0" i="1" smtClean="0">
                              <a:solidFill>
                                <a:schemeClr val="tx1">
                                  <a:lumMod val="75000"/>
                                  <a:lumOff val="25000"/>
                                </a:schemeClr>
                              </a:solidFill>
                              <a:latin typeface="Cambria Math" charset="0"/>
                              <a:ea typeface="Karla" charset="0"/>
                              <a:cs typeface="Karla" charset="0"/>
                            </a:rPr>
                            <m:t> </m:t>
                          </m:r>
                        </m:e>
                      </m:d>
                      <m:r>
                        <a:rPr lang="en-US" sz="2400" i="1">
                          <a:solidFill>
                            <a:schemeClr val="tx1">
                              <a:lumMod val="75000"/>
                              <a:lumOff val="25000"/>
                            </a:schemeClr>
                          </a:solidFill>
                          <a:latin typeface="Cambria Math" charset="0"/>
                          <a:ea typeface="Karla" charset="0"/>
                          <a:cs typeface="Karla" charset="0"/>
                        </a:rPr>
                        <m:t>       </m:t>
                      </m:r>
                      <m:r>
                        <a:rPr lang="en-US" sz="2400" i="1">
                          <a:solidFill>
                            <a:schemeClr val="tx1">
                              <a:lumMod val="75000"/>
                              <a:lumOff val="25000"/>
                            </a:schemeClr>
                          </a:solidFill>
                          <a:latin typeface="Cambria Math" charset="0"/>
                          <a:ea typeface="Karla" charset="0"/>
                          <a:cs typeface="Karla" charset="0"/>
                        </a:rPr>
                        <m:t>𝑧</m:t>
                      </m:r>
                      <m:r>
                        <a:rPr lang="en-US" sz="2400" i="1">
                          <a:solidFill>
                            <a:schemeClr val="tx1">
                              <a:lumMod val="75000"/>
                              <a:lumOff val="25000"/>
                            </a:schemeClr>
                          </a:solidFill>
                          <a:latin typeface="Cambria Math" charset="0"/>
                          <a:ea typeface="Karla" charset="0"/>
                          <a:cs typeface="Karla" charset="0"/>
                        </a:rPr>
                        <m:t>=</m:t>
                      </m:r>
                      <m:r>
                        <a:rPr lang="en-US" sz="2400" i="1">
                          <a:solidFill>
                            <a:schemeClr val="tx1">
                              <a:lumMod val="75000"/>
                              <a:lumOff val="25000"/>
                            </a:schemeClr>
                          </a:solidFill>
                          <a:latin typeface="Cambria Math" charset="0"/>
                          <a:ea typeface="Karla" charset="0"/>
                          <a:cs typeface="Karla" charset="0"/>
                        </a:rPr>
                        <m:t>𝑓</m:t>
                      </m:r>
                      <m:d>
                        <m:dPr>
                          <m:ctrlPr>
                            <a:rPr lang="en-US" sz="2400" i="1">
                              <a:solidFill>
                                <a:schemeClr val="tx1">
                                  <a:lumMod val="75000"/>
                                  <a:lumOff val="25000"/>
                                </a:schemeClr>
                              </a:solidFill>
                              <a:latin typeface="Cambria Math" charset="0"/>
                              <a:ea typeface="Karla" charset="0"/>
                              <a:cs typeface="Karla" charset="0"/>
                            </a:rPr>
                          </m:ctrlPr>
                        </m:dPr>
                        <m:e>
                          <m:r>
                            <a:rPr lang="en-US" sz="2400" b="1" i="1" smtClean="0">
                              <a:solidFill>
                                <a:schemeClr val="tx1">
                                  <a:lumMod val="75000"/>
                                  <a:lumOff val="25000"/>
                                </a:schemeClr>
                              </a:solidFill>
                              <a:latin typeface="Cambria Math" charset="0"/>
                              <a:ea typeface="Karla" charset="0"/>
                              <a:cs typeface="Karla" charset="0"/>
                            </a:rPr>
                            <m:t>𝒚</m:t>
                          </m:r>
                          <m:r>
                            <a:rPr lang="en-US" sz="2400" b="0" i="1" smtClean="0">
                              <a:solidFill>
                                <a:schemeClr val="tx1">
                                  <a:lumMod val="75000"/>
                                  <a:lumOff val="25000"/>
                                </a:schemeClr>
                              </a:solidFill>
                              <a:latin typeface="Cambria Math" charset="0"/>
                              <a:ea typeface="Karla" charset="0"/>
                              <a:cs typeface="Karla" charset="0"/>
                            </a:rPr>
                            <m:t>,</m:t>
                          </m:r>
                          <m:sSub>
                            <m:sSubPr>
                              <m:ctrlPr>
                                <a:rPr lang="en-US" sz="2400" b="0" i="1" smtClean="0">
                                  <a:solidFill>
                                    <a:schemeClr val="tx1">
                                      <a:lumMod val="75000"/>
                                      <a:lumOff val="25000"/>
                                    </a:schemeClr>
                                  </a:solidFill>
                                  <a:latin typeface="Cambria Math" charset="0"/>
                                  <a:ea typeface="Karla" charset="0"/>
                                  <a:cs typeface="Karla" charset="0"/>
                                </a:rPr>
                              </m:ctrlPr>
                            </m:sSubPr>
                            <m:e>
                              <m:r>
                                <a:rPr lang="en-US" sz="2400" b="0" i="1" smtClean="0">
                                  <a:solidFill>
                                    <a:schemeClr val="tx1">
                                      <a:lumMod val="75000"/>
                                      <a:lumOff val="25000"/>
                                    </a:schemeClr>
                                  </a:solidFill>
                                  <a:latin typeface="Cambria Math" charset="0"/>
                                  <a:ea typeface="Karla" charset="0"/>
                                  <a:cs typeface="Karla" charset="0"/>
                                </a:rPr>
                                <m:t>𝑦</m:t>
                              </m:r>
                            </m:e>
                            <m:sub>
                              <m:r>
                                <a:rPr lang="en-US" sz="2400" b="0" i="1" smtClean="0">
                                  <a:solidFill>
                                    <a:schemeClr val="tx1">
                                      <a:lumMod val="75000"/>
                                      <a:lumOff val="25000"/>
                                    </a:schemeClr>
                                  </a:solidFill>
                                  <a:latin typeface="Cambria Math" charset="0"/>
                                  <a:ea typeface="Karla" charset="0"/>
                                  <a:cs typeface="Karla" charset="0"/>
                                </a:rPr>
                                <m:t>2</m:t>
                              </m:r>
                            </m:sub>
                          </m:sSub>
                        </m:e>
                      </m:d>
                      <m:r>
                        <a:rPr lang="en-US" sz="2400" i="1">
                          <a:solidFill>
                            <a:schemeClr val="tx1">
                              <a:lumMod val="75000"/>
                              <a:lumOff val="25000"/>
                            </a:schemeClr>
                          </a:solidFill>
                          <a:latin typeface="Cambria Math" charset="0"/>
                          <a:ea typeface="Karla" charset="0"/>
                          <a:cs typeface="Karla" charset="0"/>
                        </a:rPr>
                        <m:t>=</m:t>
                      </m:r>
                      <m:r>
                        <a:rPr lang="en-US" sz="2400" i="1">
                          <a:solidFill>
                            <a:schemeClr val="tx1">
                              <a:lumMod val="75000"/>
                              <a:lumOff val="25000"/>
                            </a:schemeClr>
                          </a:solidFill>
                          <a:latin typeface="Cambria Math" charset="0"/>
                          <a:ea typeface="Karla" charset="0"/>
                          <a:cs typeface="Karla" charset="0"/>
                        </a:rPr>
                        <m:t>𝑓</m:t>
                      </m:r>
                      <m:d>
                        <m:dPr>
                          <m:ctrlPr>
                            <a:rPr lang="en-US" sz="2400" i="1">
                              <a:solidFill>
                                <a:schemeClr val="tx1">
                                  <a:lumMod val="75000"/>
                                  <a:lumOff val="25000"/>
                                </a:schemeClr>
                              </a:solidFill>
                              <a:latin typeface="Cambria Math" charset="0"/>
                              <a:ea typeface="Karla" charset="0"/>
                              <a:cs typeface="Karla" charset="0"/>
                            </a:rPr>
                          </m:ctrlPr>
                        </m:dPr>
                        <m:e>
                          <m:r>
                            <a:rPr lang="en-US" sz="2400" i="1">
                              <a:solidFill>
                                <a:schemeClr val="tx1">
                                  <a:lumMod val="75000"/>
                                  <a:lumOff val="25000"/>
                                </a:schemeClr>
                              </a:solidFill>
                              <a:latin typeface="Cambria Math" charset="0"/>
                              <a:ea typeface="Karla" charset="0"/>
                              <a:cs typeface="Karla" charset="0"/>
                            </a:rPr>
                            <m:t>𝑔</m:t>
                          </m:r>
                          <m:d>
                            <m:dPr>
                              <m:ctrlPr>
                                <a:rPr lang="en-US" sz="2400" i="1">
                                  <a:solidFill>
                                    <a:schemeClr val="tx1">
                                      <a:lumMod val="75000"/>
                                      <a:lumOff val="25000"/>
                                    </a:schemeClr>
                                  </a:solidFill>
                                  <a:latin typeface="Cambria Math" charset="0"/>
                                  <a:ea typeface="Karla" charset="0"/>
                                  <a:cs typeface="Karla" charset="0"/>
                                </a:rPr>
                              </m:ctrlPr>
                            </m:dPr>
                            <m:e>
                              <m:r>
                                <a:rPr lang="en-US" sz="2400" b="1" i="1" smtClean="0">
                                  <a:solidFill>
                                    <a:schemeClr val="tx1">
                                      <a:lumMod val="75000"/>
                                      <a:lumOff val="25000"/>
                                    </a:schemeClr>
                                  </a:solidFill>
                                  <a:latin typeface="Cambria Math" charset="0"/>
                                  <a:ea typeface="Karla" charset="0"/>
                                  <a:cs typeface="Karla" charset="0"/>
                                </a:rPr>
                                <m:t>𝒙</m:t>
                              </m:r>
                              <m:r>
                                <a:rPr lang="en-US" sz="2400" b="0" i="1" smtClean="0">
                                  <a:solidFill>
                                    <a:schemeClr val="tx1">
                                      <a:lumMod val="75000"/>
                                      <a:lumOff val="25000"/>
                                    </a:schemeClr>
                                  </a:solidFill>
                                  <a:latin typeface="Cambria Math" charset="0"/>
                                  <a:ea typeface="Karla" charset="0"/>
                                  <a:cs typeface="Karla" charset="0"/>
                                </a:rPr>
                                <m:t> </m:t>
                              </m:r>
                            </m:e>
                          </m:d>
                        </m:e>
                      </m:d>
                    </m:oMath>
                  </m:oMathPara>
                </a14:m>
                <a:endParaRPr lang="en-US" sz="2400" dirty="0" smtClean="0"/>
              </a:p>
              <a:p>
                <a:endParaRPr lang="en-US" sz="2400" dirty="0"/>
              </a:p>
              <a:p>
                <a:pPr/>
                <a14:m>
                  <m:oMathPara xmlns:m="http://schemas.openxmlformats.org/officeDocument/2006/math">
                    <m:oMathParaPr>
                      <m:jc m:val="centerGroup"/>
                    </m:oMathParaPr>
                    <m:oMath xmlns:m="http://schemas.openxmlformats.org/officeDocument/2006/math">
                      <m:f>
                        <m:fPr>
                          <m:ctrlPr>
                            <a:rPr lang="mr-IN" sz="2400" i="1">
                              <a:solidFill>
                                <a:schemeClr val="tx1">
                                  <a:lumMod val="75000"/>
                                  <a:lumOff val="25000"/>
                                </a:schemeClr>
                              </a:solidFill>
                              <a:latin typeface="Cambria Math" charset="0"/>
                              <a:ea typeface="Cambria Math" charset="0"/>
                              <a:cs typeface="Cambria Math" charset="0"/>
                            </a:rPr>
                          </m:ctrlPr>
                        </m:fPr>
                        <m:num>
                          <m:r>
                            <a:rPr lang="en-US" sz="2400" i="1">
                              <a:solidFill>
                                <a:schemeClr val="tx1">
                                  <a:lumMod val="75000"/>
                                  <a:lumOff val="25000"/>
                                </a:schemeClr>
                              </a:solidFill>
                              <a:latin typeface="Cambria Math" charset="0"/>
                              <a:ea typeface="Cambria Math" charset="0"/>
                              <a:cs typeface="Cambria Math" charset="0"/>
                            </a:rPr>
                            <m:t>𝑑𝑧</m:t>
                          </m:r>
                        </m:num>
                        <m:den>
                          <m:r>
                            <a:rPr lang="en-US" sz="2400" i="1">
                              <a:solidFill>
                                <a:schemeClr val="tx1">
                                  <a:lumMod val="75000"/>
                                  <a:lumOff val="25000"/>
                                </a:schemeClr>
                              </a:solidFill>
                              <a:latin typeface="Cambria Math" charset="0"/>
                              <a:ea typeface="Cambria Math" charset="0"/>
                              <a:cs typeface="Cambria Math" charset="0"/>
                            </a:rPr>
                            <m:t>𝑑</m:t>
                          </m:r>
                          <m:sSub>
                            <m:sSubPr>
                              <m:ctrlPr>
                                <a:rPr lang="en-US" sz="2400" b="0" i="1" smtClean="0">
                                  <a:solidFill>
                                    <a:schemeClr val="tx1">
                                      <a:lumMod val="75000"/>
                                      <a:lumOff val="25000"/>
                                    </a:schemeClr>
                                  </a:solidFill>
                                  <a:latin typeface="Cambria Math" charset="0"/>
                                  <a:ea typeface="Cambria Math" charset="0"/>
                                  <a:cs typeface="Cambria Math" charset="0"/>
                                </a:rPr>
                              </m:ctrlPr>
                            </m:sSubPr>
                            <m:e>
                              <m:r>
                                <a:rPr lang="en-US" sz="2400" i="1">
                                  <a:solidFill>
                                    <a:schemeClr val="tx1">
                                      <a:lumMod val="75000"/>
                                      <a:lumOff val="25000"/>
                                    </a:schemeClr>
                                  </a:solidFill>
                                  <a:latin typeface="Cambria Math" charset="0"/>
                                  <a:ea typeface="Cambria Math" charset="0"/>
                                  <a:cs typeface="Cambria Math" charset="0"/>
                                </a:rPr>
                                <m:t>𝑥</m:t>
                              </m:r>
                            </m:e>
                            <m:sub>
                              <m:r>
                                <a:rPr lang="en-US" sz="2400" b="0" i="1" smtClean="0">
                                  <a:solidFill>
                                    <a:schemeClr val="tx1">
                                      <a:lumMod val="75000"/>
                                      <a:lumOff val="25000"/>
                                    </a:schemeClr>
                                  </a:solidFill>
                                  <a:latin typeface="Cambria Math" charset="0"/>
                                  <a:ea typeface="Cambria Math" charset="0"/>
                                  <a:cs typeface="Cambria Math" charset="0"/>
                                </a:rPr>
                                <m:t>𝑖</m:t>
                              </m:r>
                            </m:sub>
                          </m:sSub>
                        </m:den>
                      </m:f>
                      <m:r>
                        <a:rPr lang="en-US" sz="2400" i="1">
                          <a:solidFill>
                            <a:schemeClr val="tx1">
                              <a:lumMod val="75000"/>
                              <a:lumOff val="25000"/>
                            </a:schemeClr>
                          </a:solidFill>
                          <a:latin typeface="Cambria Math" charset="0"/>
                          <a:ea typeface="Cambria Math" charset="0"/>
                          <a:cs typeface="Cambria Math" charset="0"/>
                        </a:rPr>
                        <m:t>=</m:t>
                      </m:r>
                      <m:nary>
                        <m:naryPr>
                          <m:chr m:val="∑"/>
                          <m:supHide m:val="on"/>
                          <m:ctrlPr>
                            <a:rPr lang="en-US" sz="2400" i="1" smtClean="0">
                              <a:solidFill>
                                <a:schemeClr val="tx1">
                                  <a:lumMod val="75000"/>
                                  <a:lumOff val="25000"/>
                                </a:schemeClr>
                              </a:solidFill>
                              <a:latin typeface="Cambria Math" charset="0"/>
                              <a:ea typeface="Cambria Math" charset="0"/>
                              <a:cs typeface="Cambria Math" charset="0"/>
                            </a:rPr>
                          </m:ctrlPr>
                        </m:naryPr>
                        <m:sub>
                          <m:r>
                            <m:rPr>
                              <m:brk m:alnAt="7"/>
                            </m:rPr>
                            <a:rPr lang="en-US" sz="2400" b="0" i="1" smtClean="0">
                              <a:solidFill>
                                <a:schemeClr val="tx1">
                                  <a:lumMod val="75000"/>
                                  <a:lumOff val="25000"/>
                                </a:schemeClr>
                              </a:solidFill>
                              <a:latin typeface="Cambria Math" charset="0"/>
                              <a:ea typeface="Cambria Math" charset="0"/>
                              <a:cs typeface="Cambria Math" charset="0"/>
                            </a:rPr>
                            <m:t>𝑗</m:t>
                          </m:r>
                        </m:sub>
                        <m:sup/>
                        <m:e>
                          <m:f>
                            <m:fPr>
                              <m:ctrlPr>
                                <a:rPr lang="mr-IN" sz="2400" i="1">
                                  <a:solidFill>
                                    <a:schemeClr val="tx1">
                                      <a:lumMod val="75000"/>
                                      <a:lumOff val="25000"/>
                                    </a:schemeClr>
                                  </a:solidFill>
                                  <a:latin typeface="Cambria Math" charset="0"/>
                                  <a:ea typeface="Cambria Math" charset="0"/>
                                  <a:cs typeface="Cambria Math" charset="0"/>
                                </a:rPr>
                              </m:ctrlPr>
                            </m:fPr>
                            <m:num>
                              <m:r>
                                <a:rPr lang="en-US" sz="2400" i="1">
                                  <a:solidFill>
                                    <a:schemeClr val="tx1">
                                      <a:lumMod val="75000"/>
                                      <a:lumOff val="25000"/>
                                    </a:schemeClr>
                                  </a:solidFill>
                                  <a:latin typeface="Cambria Math" charset="0"/>
                                  <a:ea typeface="Cambria Math" charset="0"/>
                                  <a:cs typeface="Cambria Math" charset="0"/>
                                </a:rPr>
                                <m:t>𝑑𝑧</m:t>
                              </m:r>
                            </m:num>
                            <m:den>
                              <m:r>
                                <a:rPr lang="en-US" sz="2400" i="1">
                                  <a:solidFill>
                                    <a:schemeClr val="tx1">
                                      <a:lumMod val="75000"/>
                                      <a:lumOff val="25000"/>
                                    </a:schemeClr>
                                  </a:solidFill>
                                  <a:latin typeface="Cambria Math" charset="0"/>
                                  <a:ea typeface="Cambria Math" charset="0"/>
                                  <a:cs typeface="Cambria Math" charset="0"/>
                                </a:rPr>
                                <m:t>𝑑</m:t>
                              </m:r>
                              <m:sSub>
                                <m:sSubPr>
                                  <m:ctrlPr>
                                    <a:rPr lang="en-US" sz="2400" b="0" i="1" smtClean="0">
                                      <a:solidFill>
                                        <a:schemeClr val="tx1">
                                          <a:lumMod val="75000"/>
                                          <a:lumOff val="25000"/>
                                        </a:schemeClr>
                                      </a:solidFill>
                                      <a:latin typeface="Cambria Math" charset="0"/>
                                      <a:ea typeface="Cambria Math" charset="0"/>
                                      <a:cs typeface="Cambria Math" charset="0"/>
                                    </a:rPr>
                                  </m:ctrlPr>
                                </m:sSubPr>
                                <m:e>
                                  <m:r>
                                    <a:rPr lang="en-US" sz="2400" b="0" i="1" smtClean="0">
                                      <a:solidFill>
                                        <a:schemeClr val="tx1">
                                          <a:lumMod val="75000"/>
                                          <a:lumOff val="25000"/>
                                        </a:schemeClr>
                                      </a:solidFill>
                                      <a:latin typeface="Cambria Math" charset="0"/>
                                      <a:ea typeface="Cambria Math" charset="0"/>
                                      <a:cs typeface="Cambria Math" charset="0"/>
                                    </a:rPr>
                                    <m:t>𝑦</m:t>
                                  </m:r>
                                </m:e>
                                <m:sub>
                                  <m:r>
                                    <a:rPr lang="en-US" sz="2400" b="0" i="1" smtClean="0">
                                      <a:solidFill>
                                        <a:schemeClr val="tx1">
                                          <a:lumMod val="75000"/>
                                          <a:lumOff val="25000"/>
                                        </a:schemeClr>
                                      </a:solidFill>
                                      <a:latin typeface="Cambria Math" charset="0"/>
                                      <a:ea typeface="Cambria Math" charset="0"/>
                                      <a:cs typeface="Cambria Math" charset="0"/>
                                    </a:rPr>
                                    <m:t>𝑗</m:t>
                                  </m:r>
                                </m:sub>
                              </m:sSub>
                            </m:den>
                          </m:f>
                          <m:f>
                            <m:fPr>
                              <m:ctrlPr>
                                <a:rPr lang="mr-IN" sz="2400" i="1">
                                  <a:solidFill>
                                    <a:schemeClr val="tx1">
                                      <a:lumMod val="75000"/>
                                      <a:lumOff val="25000"/>
                                    </a:schemeClr>
                                  </a:solidFill>
                                  <a:latin typeface="Cambria Math" charset="0"/>
                                  <a:ea typeface="Cambria Math" charset="0"/>
                                  <a:cs typeface="Cambria Math" charset="0"/>
                                </a:rPr>
                              </m:ctrlPr>
                            </m:fPr>
                            <m:num>
                              <m:r>
                                <a:rPr lang="en-US" sz="2400" i="1">
                                  <a:solidFill>
                                    <a:schemeClr val="tx1">
                                      <a:lumMod val="75000"/>
                                      <a:lumOff val="25000"/>
                                    </a:schemeClr>
                                  </a:solidFill>
                                  <a:latin typeface="Cambria Math" charset="0"/>
                                  <a:ea typeface="Cambria Math" charset="0"/>
                                  <a:cs typeface="Cambria Math" charset="0"/>
                                </a:rPr>
                                <m:t>𝑑</m:t>
                              </m:r>
                              <m:sSub>
                                <m:sSubPr>
                                  <m:ctrlPr>
                                    <a:rPr lang="en-US" sz="2400" b="0" i="1" smtClean="0">
                                      <a:solidFill>
                                        <a:schemeClr val="tx1">
                                          <a:lumMod val="75000"/>
                                          <a:lumOff val="25000"/>
                                        </a:schemeClr>
                                      </a:solidFill>
                                      <a:latin typeface="Cambria Math" charset="0"/>
                                      <a:ea typeface="Cambria Math" charset="0"/>
                                      <a:cs typeface="Cambria Math" charset="0"/>
                                    </a:rPr>
                                  </m:ctrlPr>
                                </m:sSubPr>
                                <m:e>
                                  <m:r>
                                    <a:rPr lang="en-US" sz="2400" b="0" i="1" smtClean="0">
                                      <a:solidFill>
                                        <a:schemeClr val="tx1">
                                          <a:lumMod val="75000"/>
                                          <a:lumOff val="25000"/>
                                        </a:schemeClr>
                                      </a:solidFill>
                                      <a:latin typeface="Cambria Math" charset="0"/>
                                      <a:ea typeface="Cambria Math" charset="0"/>
                                      <a:cs typeface="Cambria Math" charset="0"/>
                                    </a:rPr>
                                    <m:t>𝑦</m:t>
                                  </m:r>
                                </m:e>
                                <m:sub>
                                  <m:r>
                                    <a:rPr lang="en-US" sz="2400" b="0" i="1" smtClean="0">
                                      <a:solidFill>
                                        <a:schemeClr val="tx1">
                                          <a:lumMod val="75000"/>
                                          <a:lumOff val="25000"/>
                                        </a:schemeClr>
                                      </a:solidFill>
                                      <a:latin typeface="Cambria Math" charset="0"/>
                                      <a:ea typeface="Cambria Math" charset="0"/>
                                      <a:cs typeface="Cambria Math" charset="0"/>
                                    </a:rPr>
                                    <m:t>𝑗</m:t>
                                  </m:r>
                                </m:sub>
                              </m:sSub>
                            </m:num>
                            <m:den>
                              <m:r>
                                <a:rPr lang="en-US" sz="2400" i="1">
                                  <a:solidFill>
                                    <a:schemeClr val="tx1">
                                      <a:lumMod val="75000"/>
                                      <a:lumOff val="25000"/>
                                    </a:schemeClr>
                                  </a:solidFill>
                                  <a:latin typeface="Cambria Math" charset="0"/>
                                  <a:ea typeface="Cambria Math" charset="0"/>
                                  <a:cs typeface="Cambria Math" charset="0"/>
                                </a:rPr>
                                <m:t>𝑑</m:t>
                              </m:r>
                              <m:sSub>
                                <m:sSubPr>
                                  <m:ctrlPr>
                                    <a:rPr lang="en-US" sz="2400" i="1">
                                      <a:solidFill>
                                        <a:schemeClr val="tx1">
                                          <a:lumMod val="75000"/>
                                          <a:lumOff val="25000"/>
                                        </a:schemeClr>
                                      </a:solidFill>
                                      <a:latin typeface="Cambria Math" charset="0"/>
                                      <a:ea typeface="Cambria Math" charset="0"/>
                                      <a:cs typeface="Cambria Math" charset="0"/>
                                    </a:rPr>
                                  </m:ctrlPr>
                                </m:sSubPr>
                                <m:e>
                                  <m:r>
                                    <a:rPr lang="en-US" sz="2400" i="1">
                                      <a:solidFill>
                                        <a:schemeClr val="tx1">
                                          <a:lumMod val="75000"/>
                                          <a:lumOff val="25000"/>
                                        </a:schemeClr>
                                      </a:solidFill>
                                      <a:latin typeface="Cambria Math" charset="0"/>
                                      <a:ea typeface="Cambria Math" charset="0"/>
                                      <a:cs typeface="Cambria Math" charset="0"/>
                                    </a:rPr>
                                    <m:t>𝑥</m:t>
                                  </m:r>
                                </m:e>
                                <m:sub>
                                  <m:r>
                                    <a:rPr lang="en-US" sz="2400" i="1">
                                      <a:solidFill>
                                        <a:schemeClr val="tx1">
                                          <a:lumMod val="75000"/>
                                          <a:lumOff val="25000"/>
                                        </a:schemeClr>
                                      </a:solidFill>
                                      <a:latin typeface="Cambria Math" charset="0"/>
                                      <a:ea typeface="Cambria Math" charset="0"/>
                                      <a:cs typeface="Cambria Math" charset="0"/>
                                    </a:rPr>
                                    <m:t>𝑖</m:t>
                                  </m:r>
                                </m:sub>
                              </m:sSub>
                            </m:den>
                          </m:f>
                        </m:e>
                      </m:nary>
                    </m:oMath>
                  </m:oMathPara>
                </a14:m>
                <a:endParaRPr lang="en-US" sz="2400" dirty="0">
                  <a:solidFill>
                    <a:schemeClr val="tx1">
                      <a:lumMod val="75000"/>
                      <a:lumOff val="25000"/>
                    </a:schemeClr>
                  </a:solidFill>
                  <a:latin typeface="Cambria Math" charset="0"/>
                  <a:ea typeface="Cambria Math" charset="0"/>
                  <a:cs typeface="Cambria Math" charset="0"/>
                </a:endParaRPr>
              </a:p>
              <a:p>
                <a:endParaRPr lang="en-US" sz="2400" dirty="0" smtClean="0"/>
              </a:p>
              <a:p>
                <a:endParaRPr lang="en-US" sz="2400" dirty="0"/>
              </a:p>
              <a:p>
                <a:endParaRPr lang="en-US" sz="2400" dirty="0"/>
              </a:p>
            </p:txBody>
          </p:sp>
        </mc:Choice>
        <mc:Fallback xmlns="">
          <p:sp>
            <p:nvSpPr>
              <p:cNvPr id="3" name="Rectangle 2"/>
              <p:cNvSpPr>
                <a:spLocks noRot="1" noChangeAspect="1" noMove="1" noResize="1" noEditPoints="1" noAdjustHandles="1" noChangeArrowheads="1" noChangeShapeType="1" noTextEdit="1"/>
              </p:cNvSpPr>
              <p:nvPr/>
            </p:nvSpPr>
            <p:spPr>
              <a:xfrm>
                <a:off x="6412404" y="2762456"/>
                <a:ext cx="5268365" cy="2924519"/>
              </a:xfrm>
              <a:prstGeom prst="rect">
                <a:avLst/>
              </a:prstGeom>
              <a:blipFill rotWithShape="0">
                <a:blip r:embed="rId7"/>
                <a:stretch>
                  <a:fillRect/>
                </a:stretch>
              </a:blipFill>
            </p:spPr>
            <p:txBody>
              <a:bodyPr/>
              <a:lstStyle/>
              <a:p>
                <a:r>
                  <a:rPr lang="en-US">
                    <a:noFill/>
                  </a:rPr>
                  <a:t> </a:t>
                </a:r>
              </a:p>
            </p:txBody>
          </p:sp>
        </mc:Fallback>
      </mc:AlternateContent>
      <p:graphicFrame>
        <p:nvGraphicFramePr>
          <p:cNvPr id="10" name="Object 9"/>
          <p:cNvGraphicFramePr>
            <a:graphicFrameLocks noChangeAspect="1"/>
          </p:cNvGraphicFramePr>
          <p:nvPr>
            <p:extLst>
              <p:ext uri="{D42A27DB-BD31-4B8C-83A1-F6EECF244321}">
                <p14:modId xmlns:p14="http://schemas.microsoft.com/office/powerpoint/2010/main" val="1238722011"/>
              </p:ext>
            </p:extLst>
          </p:nvPr>
        </p:nvGraphicFramePr>
        <p:xfrm>
          <a:off x="4421186" y="4831079"/>
          <a:ext cx="3349625" cy="1031875"/>
        </p:xfrm>
        <a:graphic>
          <a:graphicData uri="http://schemas.openxmlformats.org/presentationml/2006/ole">
            <mc:AlternateContent xmlns:mc="http://schemas.openxmlformats.org/markup-compatibility/2006">
              <mc:Choice xmlns:v="urn:schemas-microsoft-com:vml" Requires="v">
                <p:oleObj spid="_x0000_s1149" name="Equation" r:id="rId8" imgW="1524000" imgH="469900" progId="Equation.3">
                  <p:embed/>
                </p:oleObj>
              </mc:Choice>
              <mc:Fallback>
                <p:oleObj name="Equation" r:id="rId8" imgW="1524000" imgH="469900" progId="Equation.3">
                  <p:embed/>
                  <p:pic>
                    <p:nvPicPr>
                      <p:cNvPr id="0" name=""/>
                      <p:cNvPicPr/>
                      <p:nvPr/>
                    </p:nvPicPr>
                    <p:blipFill>
                      <a:blip r:embed="rId9"/>
                      <a:stretch>
                        <a:fillRect/>
                      </a:stretch>
                    </p:blipFill>
                    <p:spPr>
                      <a:xfrm>
                        <a:off x="4421186" y="4831079"/>
                        <a:ext cx="3349625" cy="1031875"/>
                      </a:xfrm>
                      <a:prstGeom prst="rect">
                        <a:avLst/>
                      </a:prstGeom>
                    </p:spPr>
                  </p:pic>
                </p:oleObj>
              </mc:Fallback>
            </mc:AlternateContent>
          </a:graphicData>
        </a:graphic>
      </p:graphicFrame>
    </p:spTree>
    <p:extLst>
      <p:ext uri="{BB962C8B-B14F-4D97-AF65-F5344CB8AC3E}">
        <p14:creationId xmlns:p14="http://schemas.microsoft.com/office/powerpoint/2010/main" val="1241217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9"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Logistic </a:t>
            </a:r>
            <a:r>
              <a:rPr lang="en-US" dirty="0" smtClean="0"/>
              <a:t>Regression derivatives</a:t>
            </a:r>
            <a:endParaRPr lang="en-US" dirty="0"/>
          </a:p>
        </p:txBody>
      </p:sp>
      <p:sp>
        <p:nvSpPr>
          <p:cNvPr id="9" name="Slide Number Placeholder 8"/>
          <p:cNvSpPr>
            <a:spLocks noGrp="1"/>
          </p:cNvSpPr>
          <p:nvPr>
            <p:ph type="sldNum" sz="quarter" idx="12"/>
          </p:nvPr>
        </p:nvSpPr>
        <p:spPr/>
        <p:txBody>
          <a:bodyPr/>
          <a:lstStyle/>
          <a:p>
            <a:fld id="{74FD6AAA-7C75-FB4B-8EA1-06B22787237D}" type="slidenum">
              <a:rPr lang="en-US" smtClean="0"/>
              <a:t>52</a:t>
            </a:fld>
            <a:endParaRPr lang="en-US"/>
          </a:p>
        </p:txBody>
      </p:sp>
      <mc:AlternateContent xmlns:mc="http://schemas.openxmlformats.org/markup-compatibility/2006">
        <mc:Choice xmlns:a14="http://schemas.microsoft.com/office/drawing/2010/main" Requires="a14">
          <p:sp>
            <p:nvSpPr>
              <p:cNvPr id="8" name="Rectangle 7"/>
              <p:cNvSpPr/>
              <p:nvPr/>
            </p:nvSpPr>
            <p:spPr>
              <a:xfrm>
                <a:off x="959725" y="1652154"/>
                <a:ext cx="8786649" cy="98854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400" i="1" smtClean="0">
                          <a:latin typeface="Cambria Math" charset="0"/>
                        </a:rPr>
                        <m:t>ℒ</m:t>
                      </m:r>
                      <m:r>
                        <a:rPr lang="en-US" sz="2400" i="1" smtClean="0">
                          <a:latin typeface="Cambria Math" charset="0"/>
                        </a:rPr>
                        <m:t>=</m:t>
                      </m:r>
                      <m:func>
                        <m:funcPr>
                          <m:ctrlPr>
                            <a:rPr lang="en-US" sz="2400" i="1">
                              <a:latin typeface="Cambria Math" charset="0"/>
                            </a:rPr>
                          </m:ctrlPr>
                        </m:funcPr>
                        <m:fName>
                          <m:nary>
                            <m:naryPr>
                              <m:chr m:val="∑"/>
                              <m:supHide m:val="on"/>
                              <m:ctrlPr>
                                <a:rPr lang="en-US" sz="2400" i="1">
                                  <a:latin typeface="Cambria Math" charset="0"/>
                                </a:rPr>
                              </m:ctrlPr>
                            </m:naryPr>
                            <m:sub>
                              <m:r>
                                <a:rPr lang="en-US" sz="2400" b="0" i="1">
                                  <a:latin typeface="Cambria Math" charset="0"/>
                                </a:rPr>
                                <m:t>𝑖</m:t>
                              </m:r>
                            </m:sub>
                            <m:sup/>
                            <m:e>
                              <m:sSub>
                                <m:sSubPr>
                                  <m:ctrlPr>
                                    <a:rPr lang="en-US" sz="2400" i="1">
                                      <a:latin typeface="Cambria Math" charset="0"/>
                                    </a:rPr>
                                  </m:ctrlPr>
                                </m:sSubPr>
                                <m:e>
                                  <m:r>
                                    <a:rPr lang="en-US" sz="2400" b="0" i="1">
                                      <a:latin typeface="Cambria Math" charset="0"/>
                                    </a:rPr>
                                    <m:t>ℒ</m:t>
                                  </m:r>
                                </m:e>
                                <m:sub>
                                  <m:r>
                                    <a:rPr lang="en-US" sz="2400" b="0" i="1">
                                      <a:latin typeface="Cambria Math" charset="0"/>
                                    </a:rPr>
                                    <m:t>𝑖</m:t>
                                  </m:r>
                                </m:sub>
                              </m:sSub>
                            </m:e>
                          </m:nary>
                          <m:r>
                            <a:rPr lang="en-US" sz="2400" b="0" i="1">
                              <a:latin typeface="Cambria Math" charset="0"/>
                            </a:rPr>
                            <m:t>=−</m:t>
                          </m:r>
                          <m:nary>
                            <m:naryPr>
                              <m:chr m:val="∑"/>
                              <m:supHide m:val="on"/>
                              <m:ctrlPr>
                                <a:rPr lang="en-US" sz="2400" i="1">
                                  <a:latin typeface="Cambria Math" charset="0"/>
                                </a:rPr>
                              </m:ctrlPr>
                            </m:naryPr>
                            <m:sub>
                              <m:r>
                                <a:rPr lang="en-US" sz="2400" b="0" i="1">
                                  <a:latin typeface="Cambria Math" charset="0"/>
                                </a:rPr>
                                <m:t>𝑖</m:t>
                              </m:r>
                            </m:sub>
                            <m:sup/>
                            <m:e>
                              <m:func>
                                <m:funcPr>
                                  <m:ctrlPr>
                                    <a:rPr lang="en-US" sz="2400" b="0" i="1" smtClean="0">
                                      <a:latin typeface="Cambria Math" charset="0"/>
                                    </a:rPr>
                                  </m:ctrlPr>
                                </m:funcPr>
                                <m:fName>
                                  <m:r>
                                    <m:rPr>
                                      <m:sty m:val="p"/>
                                    </m:rPr>
                                    <a:rPr lang="en-US" sz="2400" b="0" i="0" smtClean="0">
                                      <a:latin typeface="Cambria Math" charset="0"/>
                                    </a:rPr>
                                    <m:t>log</m:t>
                                  </m:r>
                                </m:fName>
                                <m:e>
                                  <m:sSub>
                                    <m:sSubPr>
                                      <m:ctrlPr>
                                        <a:rPr lang="en-US" sz="2400" b="0" i="1" smtClean="0">
                                          <a:latin typeface="Cambria Math" charset="0"/>
                                        </a:rPr>
                                      </m:ctrlPr>
                                    </m:sSubPr>
                                    <m:e>
                                      <m:r>
                                        <a:rPr lang="en-US" sz="2400" b="0" i="1" smtClean="0">
                                          <a:latin typeface="Cambria Math" charset="0"/>
                                        </a:rPr>
                                        <m:t>𝐿</m:t>
                                      </m:r>
                                    </m:e>
                                    <m:sub>
                                      <m:r>
                                        <a:rPr lang="en-US" sz="2400" b="0" i="1" smtClean="0">
                                          <a:latin typeface="Cambria Math" charset="0"/>
                                        </a:rPr>
                                        <m:t>𝑖</m:t>
                                      </m:r>
                                    </m:sub>
                                  </m:sSub>
                                </m:e>
                              </m:func>
                            </m:e>
                          </m:nary>
                          <m:r>
                            <a:rPr lang="en-US" sz="2400" b="0">
                              <a:latin typeface="Cambria Math" charset="0"/>
                            </a:rPr>
                            <m:t> </m:t>
                          </m:r>
                        </m:fName>
                        <m:e>
                          <m:r>
                            <a:rPr lang="en-US" sz="2400" b="0" i="1">
                              <a:latin typeface="Cambria Math" charset="0"/>
                            </a:rPr>
                            <m:t>=−</m:t>
                          </m:r>
                          <m:nary>
                            <m:naryPr>
                              <m:chr m:val="∑"/>
                              <m:supHide m:val="on"/>
                              <m:ctrlPr>
                                <a:rPr lang="en-US" sz="2400" i="1">
                                  <a:latin typeface="Cambria Math" charset="0"/>
                                </a:rPr>
                              </m:ctrlPr>
                            </m:naryPr>
                            <m:sub>
                              <m:r>
                                <a:rPr lang="en-US" sz="2400" b="0" i="1">
                                  <a:latin typeface="Cambria Math" charset="0"/>
                                </a:rPr>
                                <m:t>𝑖</m:t>
                              </m:r>
                            </m:sub>
                            <m:sup/>
                            <m:e>
                              <m:r>
                                <a:rPr lang="en-US" sz="2400" b="0" i="1" smtClean="0">
                                  <a:latin typeface="Cambria Math" charset="0"/>
                                </a:rPr>
                                <m:t>[</m:t>
                              </m:r>
                              <m:sSub>
                                <m:sSubPr>
                                  <m:ctrlPr>
                                    <a:rPr lang="en-US" sz="2400" i="1">
                                      <a:latin typeface="Cambria Math" charset="0"/>
                                    </a:rPr>
                                  </m:ctrlPr>
                                </m:sSubPr>
                                <m:e>
                                  <m:r>
                                    <a:rPr lang="en-US" sz="2400" b="0" i="1">
                                      <a:latin typeface="Cambria Math" charset="0"/>
                                    </a:rPr>
                                    <m:t>𝑦</m:t>
                                  </m:r>
                                </m:e>
                                <m:sub>
                                  <m:r>
                                    <a:rPr lang="en-US" sz="2400" b="0" i="1">
                                      <a:latin typeface="Cambria Math" charset="0"/>
                                    </a:rPr>
                                    <m:t>𝑖</m:t>
                                  </m:r>
                                </m:sub>
                              </m:sSub>
                              <m:func>
                                <m:funcPr>
                                  <m:ctrlPr>
                                    <a:rPr lang="en-US" sz="2400" i="1">
                                      <a:latin typeface="Cambria Math" charset="0"/>
                                    </a:rPr>
                                  </m:ctrlPr>
                                </m:funcPr>
                                <m:fName>
                                  <m:r>
                                    <m:rPr>
                                      <m:sty m:val="p"/>
                                    </m:rPr>
                                    <a:rPr lang="en-US" sz="2400" b="0" i="0">
                                      <a:latin typeface="Cambria Math" charset="0"/>
                                    </a:rPr>
                                    <m:t>log</m:t>
                                  </m:r>
                                </m:fName>
                                <m:e>
                                  <m:sSub>
                                    <m:sSubPr>
                                      <m:ctrlPr>
                                        <a:rPr lang="en-US" sz="2400" i="1">
                                          <a:latin typeface="Cambria Math" charset="0"/>
                                        </a:rPr>
                                      </m:ctrlPr>
                                    </m:sSubPr>
                                    <m:e>
                                      <m:r>
                                        <a:rPr lang="en-US" sz="2400" b="0" i="1">
                                          <a:latin typeface="Cambria Math" charset="0"/>
                                        </a:rPr>
                                        <m:t>𝑝</m:t>
                                      </m:r>
                                    </m:e>
                                    <m:sub>
                                      <m:r>
                                        <a:rPr lang="en-US" sz="2400" b="0" i="1">
                                          <a:latin typeface="Cambria Math" charset="0"/>
                                        </a:rPr>
                                        <m:t>𝑖</m:t>
                                      </m:r>
                                    </m:sub>
                                  </m:sSub>
                                  <m:r>
                                    <a:rPr lang="en-US" sz="2400" b="0" i="1">
                                      <a:latin typeface="Cambria Math" charset="0"/>
                                    </a:rPr>
                                    <m:t>+</m:t>
                                  </m:r>
                                  <m:d>
                                    <m:dPr>
                                      <m:ctrlPr>
                                        <a:rPr lang="en-US" sz="2400" i="1">
                                          <a:latin typeface="Cambria Math" charset="0"/>
                                        </a:rPr>
                                      </m:ctrlPr>
                                    </m:dPr>
                                    <m:e>
                                      <m:r>
                                        <a:rPr lang="en-US" sz="2400" b="0" i="1">
                                          <a:latin typeface="Cambria Math" charset="0"/>
                                        </a:rPr>
                                        <m:t>1−</m:t>
                                      </m:r>
                                      <m:sSub>
                                        <m:sSubPr>
                                          <m:ctrlPr>
                                            <a:rPr lang="en-US" sz="2400" i="1">
                                              <a:latin typeface="Cambria Math" charset="0"/>
                                            </a:rPr>
                                          </m:ctrlPr>
                                        </m:sSubPr>
                                        <m:e>
                                          <m:r>
                                            <a:rPr lang="en-US" sz="2400" b="0" i="1">
                                              <a:latin typeface="Cambria Math" charset="0"/>
                                            </a:rPr>
                                            <m:t>𝑦</m:t>
                                          </m:r>
                                        </m:e>
                                        <m:sub>
                                          <m:r>
                                            <a:rPr lang="en-US" sz="2400" b="0" i="1">
                                              <a:latin typeface="Cambria Math" charset="0"/>
                                            </a:rPr>
                                            <m:t>𝑖</m:t>
                                          </m:r>
                                        </m:sub>
                                      </m:sSub>
                                    </m:e>
                                  </m:d>
                                  <m:func>
                                    <m:funcPr>
                                      <m:ctrlPr>
                                        <a:rPr lang="en-US" sz="2400" i="1">
                                          <a:latin typeface="Cambria Math" charset="0"/>
                                        </a:rPr>
                                      </m:ctrlPr>
                                    </m:funcPr>
                                    <m:fName>
                                      <m:r>
                                        <m:rPr>
                                          <m:sty m:val="p"/>
                                        </m:rPr>
                                        <a:rPr lang="en-US" sz="2400" b="0" i="0">
                                          <a:latin typeface="Cambria Math" charset="0"/>
                                        </a:rPr>
                                        <m:t>log</m:t>
                                      </m:r>
                                    </m:fName>
                                    <m:e>
                                      <m:r>
                                        <a:rPr lang="en-US" sz="2400" b="0" i="1">
                                          <a:latin typeface="Cambria Math" charset="0"/>
                                        </a:rPr>
                                        <m:t>(1−</m:t>
                                      </m:r>
                                      <m:sSub>
                                        <m:sSubPr>
                                          <m:ctrlPr>
                                            <a:rPr lang="en-US" sz="2400" i="1">
                                              <a:latin typeface="Cambria Math" charset="0"/>
                                            </a:rPr>
                                          </m:ctrlPr>
                                        </m:sSubPr>
                                        <m:e>
                                          <m:r>
                                            <a:rPr lang="en-US" sz="2400" b="0" i="1">
                                              <a:latin typeface="Cambria Math" charset="0"/>
                                            </a:rPr>
                                            <m:t>𝑝</m:t>
                                          </m:r>
                                        </m:e>
                                        <m:sub>
                                          <m:r>
                                            <a:rPr lang="en-US" sz="2400" b="0" i="1">
                                              <a:latin typeface="Cambria Math" charset="0"/>
                                            </a:rPr>
                                            <m:t>𝑖</m:t>
                                          </m:r>
                                        </m:sub>
                                      </m:sSub>
                                      <m:r>
                                        <a:rPr lang="en-US" sz="2400" b="0" i="1">
                                          <a:latin typeface="Cambria Math" charset="0"/>
                                        </a:rPr>
                                        <m:t>)</m:t>
                                      </m:r>
                                      <m:r>
                                        <a:rPr lang="en-US" sz="2400" b="0" i="1" smtClean="0">
                                          <a:latin typeface="Cambria Math" charset="0"/>
                                        </a:rPr>
                                        <m:t>]</m:t>
                                      </m:r>
                                    </m:e>
                                  </m:func>
                                </m:e>
                              </m:func>
                            </m:e>
                          </m:nary>
                        </m:e>
                      </m:func>
                    </m:oMath>
                  </m:oMathPara>
                </a14:m>
                <a:endParaRPr lang="en-US" dirty="0" smtClean="0"/>
              </a:p>
            </p:txBody>
          </p:sp>
        </mc:Choice>
        <mc:Fallback>
          <p:sp>
            <p:nvSpPr>
              <p:cNvPr id="8" name="Rectangle 7"/>
              <p:cNvSpPr>
                <a:spLocks noRot="1" noChangeAspect="1" noMove="1" noResize="1" noEditPoints="1" noAdjustHandles="1" noChangeArrowheads="1" noChangeShapeType="1" noTextEdit="1"/>
              </p:cNvSpPr>
              <p:nvPr/>
            </p:nvSpPr>
            <p:spPr>
              <a:xfrm>
                <a:off x="959725" y="1652154"/>
                <a:ext cx="8786649" cy="988540"/>
              </a:xfrm>
              <a:prstGeom prst="rect">
                <a:avLst/>
              </a:prstGeom>
              <a:blipFill rotWithShape="0">
                <a:blip r:embed="rId2"/>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 name="TextBox 9"/>
              <p:cNvSpPr txBox="1"/>
              <p:nvPr/>
            </p:nvSpPr>
            <p:spPr>
              <a:xfrm>
                <a:off x="4008768" y="5637992"/>
                <a:ext cx="4561490" cy="611193"/>
              </a:xfrm>
              <a:prstGeom prst="rect">
                <a:avLst/>
              </a:prstGeom>
              <a:noFill/>
            </p:spPr>
            <p:txBody>
              <a:bodyPr wrap="square" lIns="0" tIns="0" rIns="0" bIns="0" rtlCol="0">
                <a:spAutoFit/>
              </a:bodyPr>
              <a:lstStyle/>
              <a:p>
                <a14:m>
                  <m:oMath xmlns:m="http://schemas.openxmlformats.org/officeDocument/2006/math">
                    <m:f>
                      <m:fPr>
                        <m:ctrlPr>
                          <a:rPr lang="mr-IN" sz="2400" i="1" smtClean="0">
                            <a:solidFill>
                              <a:schemeClr val="tx1">
                                <a:lumMod val="75000"/>
                                <a:lumOff val="25000"/>
                              </a:schemeClr>
                            </a:solidFill>
                            <a:latin typeface="Cambria Math" charset="0"/>
                          </a:rPr>
                        </m:ctrlPr>
                      </m:fPr>
                      <m:num>
                        <m:r>
                          <a:rPr lang="en-US" sz="2400" b="0" i="1" smtClean="0">
                            <a:solidFill>
                              <a:schemeClr val="tx1">
                                <a:lumMod val="75000"/>
                                <a:lumOff val="25000"/>
                              </a:schemeClr>
                            </a:solidFill>
                            <a:latin typeface="Cambria Math" charset="0"/>
                          </a:rPr>
                          <m:t>𝑑</m:t>
                        </m:r>
                        <m:r>
                          <a:rPr lang="en-US" sz="2400" b="0" i="1" smtClean="0">
                            <a:solidFill>
                              <a:schemeClr val="tx1">
                                <a:lumMod val="75000"/>
                                <a:lumOff val="25000"/>
                              </a:schemeClr>
                            </a:solidFill>
                            <a:latin typeface="Cambria Math" charset="0"/>
                          </a:rPr>
                          <m:t>ℒ</m:t>
                        </m:r>
                      </m:num>
                      <m:den>
                        <m:r>
                          <a:rPr lang="en-US" sz="2400" b="0" i="1" smtClean="0">
                            <a:solidFill>
                              <a:schemeClr val="tx1">
                                <a:lumMod val="75000"/>
                                <a:lumOff val="25000"/>
                              </a:schemeClr>
                            </a:solidFill>
                            <a:latin typeface="Cambria Math" charset="0"/>
                          </a:rPr>
                          <m:t>𝑑𝑊</m:t>
                        </m:r>
                      </m:den>
                    </m:f>
                    <m:r>
                      <a:rPr lang="en-US" sz="2400" b="0" i="1" smtClean="0">
                        <a:solidFill>
                          <a:schemeClr val="tx1">
                            <a:lumMod val="75000"/>
                            <a:lumOff val="25000"/>
                          </a:schemeClr>
                        </a:solidFill>
                        <a:latin typeface="Cambria Math" charset="0"/>
                      </a:rPr>
                      <m:t>=</m:t>
                    </m:r>
                    <m:nary>
                      <m:naryPr>
                        <m:chr m:val="∑"/>
                        <m:supHide m:val="on"/>
                        <m:ctrlPr>
                          <a:rPr lang="en-US" sz="2400" i="1" smtClean="0">
                            <a:solidFill>
                              <a:schemeClr val="tx1">
                                <a:lumMod val="75000"/>
                                <a:lumOff val="25000"/>
                              </a:schemeClr>
                            </a:solidFill>
                            <a:latin typeface="Cambria Math" charset="0"/>
                          </a:rPr>
                        </m:ctrlPr>
                      </m:naryPr>
                      <m:sub>
                        <m:r>
                          <a:rPr lang="en-US" sz="2400" b="0" i="1" smtClean="0">
                            <a:solidFill>
                              <a:schemeClr val="tx1">
                                <a:lumMod val="75000"/>
                                <a:lumOff val="25000"/>
                              </a:schemeClr>
                            </a:solidFill>
                            <a:latin typeface="Cambria Math" charset="0"/>
                          </a:rPr>
                          <m:t>𝑖</m:t>
                        </m:r>
                      </m:sub>
                      <m:sup/>
                      <m:e>
                        <m:f>
                          <m:fPr>
                            <m:ctrlPr>
                              <a:rPr lang="mr-IN" sz="2400" i="1" smtClean="0">
                                <a:solidFill>
                                  <a:schemeClr val="tx1">
                                    <a:lumMod val="75000"/>
                                    <a:lumOff val="25000"/>
                                  </a:schemeClr>
                                </a:solidFill>
                                <a:latin typeface="Cambria Math" charset="0"/>
                              </a:rPr>
                            </m:ctrlPr>
                          </m:fPr>
                          <m:num>
                            <m:r>
                              <a:rPr lang="en-US" sz="2400" b="0" i="1" smtClean="0">
                                <a:solidFill>
                                  <a:schemeClr val="tx1">
                                    <a:lumMod val="75000"/>
                                    <a:lumOff val="25000"/>
                                  </a:schemeClr>
                                </a:solidFill>
                                <a:latin typeface="Cambria Math" charset="0"/>
                              </a:rPr>
                              <m:t>𝑑</m:t>
                            </m:r>
                            <m:sSub>
                              <m:sSubPr>
                                <m:ctrlPr>
                                  <a:rPr lang="en-US" sz="2400" i="1" smtClean="0">
                                    <a:solidFill>
                                      <a:schemeClr val="tx1">
                                        <a:lumMod val="75000"/>
                                        <a:lumOff val="25000"/>
                                      </a:schemeClr>
                                    </a:solidFill>
                                    <a:latin typeface="Cambria Math" charset="0"/>
                                  </a:rPr>
                                </m:ctrlPr>
                              </m:sSubPr>
                              <m:e>
                                <m:r>
                                  <a:rPr lang="en-US" sz="2400" b="0" i="1" smtClean="0">
                                    <a:solidFill>
                                      <a:schemeClr val="tx1">
                                        <a:lumMod val="75000"/>
                                        <a:lumOff val="25000"/>
                                      </a:schemeClr>
                                    </a:solidFill>
                                    <a:latin typeface="Cambria Math" charset="0"/>
                                  </a:rPr>
                                  <m:t>ℒ</m:t>
                                </m:r>
                              </m:e>
                              <m:sub>
                                <m:r>
                                  <a:rPr lang="en-US" sz="2400" b="0" i="1" smtClean="0">
                                    <a:solidFill>
                                      <a:schemeClr val="tx1">
                                        <a:lumMod val="75000"/>
                                        <a:lumOff val="25000"/>
                                      </a:schemeClr>
                                    </a:solidFill>
                                    <a:latin typeface="Cambria Math" charset="0"/>
                                  </a:rPr>
                                  <m:t>𝑖</m:t>
                                </m:r>
                              </m:sub>
                            </m:sSub>
                          </m:num>
                          <m:den>
                            <m:r>
                              <a:rPr lang="en-US" sz="2400" b="0" i="1" smtClean="0">
                                <a:solidFill>
                                  <a:schemeClr val="tx1">
                                    <a:lumMod val="75000"/>
                                    <a:lumOff val="25000"/>
                                  </a:schemeClr>
                                </a:solidFill>
                                <a:latin typeface="Cambria Math" charset="0"/>
                              </a:rPr>
                              <m:t>𝑑𝑊</m:t>
                            </m:r>
                          </m:den>
                        </m:f>
                      </m:e>
                    </m:nary>
                    <m:r>
                      <a:rPr lang="en-US" sz="2400" b="0" i="1" smtClean="0">
                        <a:solidFill>
                          <a:schemeClr val="tx1">
                            <a:lumMod val="75000"/>
                            <a:lumOff val="25000"/>
                          </a:schemeClr>
                        </a:solidFill>
                        <a:latin typeface="Cambria Math" charset="0"/>
                      </a:rPr>
                      <m:t>=</m:t>
                    </m:r>
                    <m:nary>
                      <m:naryPr>
                        <m:chr m:val="∑"/>
                        <m:supHide m:val="on"/>
                        <m:ctrlPr>
                          <a:rPr lang="en-US" sz="2400" i="1" smtClean="0">
                            <a:solidFill>
                              <a:schemeClr val="tx1">
                                <a:lumMod val="75000"/>
                                <a:lumOff val="25000"/>
                              </a:schemeClr>
                            </a:solidFill>
                            <a:latin typeface="Cambria Math" charset="0"/>
                          </a:rPr>
                        </m:ctrlPr>
                      </m:naryPr>
                      <m:sub>
                        <m:r>
                          <a:rPr lang="en-US" sz="2400" b="0" i="1" smtClean="0">
                            <a:solidFill>
                              <a:schemeClr val="tx1">
                                <a:lumMod val="75000"/>
                                <a:lumOff val="25000"/>
                              </a:schemeClr>
                            </a:solidFill>
                            <a:latin typeface="Cambria Math" charset="0"/>
                          </a:rPr>
                          <m:t>𝑖</m:t>
                        </m:r>
                      </m:sub>
                      <m:sup/>
                      <m:e>
                        <m:r>
                          <a:rPr lang="en-US" sz="2400" b="0" i="1" smtClean="0">
                            <a:solidFill>
                              <a:schemeClr val="tx1">
                                <a:lumMod val="75000"/>
                                <a:lumOff val="25000"/>
                              </a:schemeClr>
                            </a:solidFill>
                            <a:latin typeface="Cambria Math" charset="0"/>
                          </a:rPr>
                          <m:t>(</m:t>
                        </m:r>
                      </m:e>
                    </m:nary>
                    <m:f>
                      <m:fPr>
                        <m:ctrlPr>
                          <a:rPr lang="mr-IN" sz="2400" i="1">
                            <a:solidFill>
                              <a:schemeClr val="tx1">
                                <a:lumMod val="75000"/>
                                <a:lumOff val="25000"/>
                              </a:schemeClr>
                            </a:solidFill>
                            <a:latin typeface="Cambria Math" charset="0"/>
                          </a:rPr>
                        </m:ctrlPr>
                      </m:fPr>
                      <m:num>
                        <m:r>
                          <a:rPr lang="en-US" sz="2400" b="0" i="1">
                            <a:solidFill>
                              <a:schemeClr val="tx1">
                                <a:lumMod val="75000"/>
                                <a:lumOff val="25000"/>
                              </a:schemeClr>
                            </a:solidFill>
                            <a:latin typeface="Cambria Math" charset="0"/>
                          </a:rPr>
                          <m:t>𝑑</m:t>
                        </m:r>
                        <m:sSubSup>
                          <m:sSubSupPr>
                            <m:ctrlPr>
                              <a:rPr lang="en-US" sz="2400" i="1" smtClean="0">
                                <a:solidFill>
                                  <a:schemeClr val="tx1">
                                    <a:lumMod val="75000"/>
                                    <a:lumOff val="25000"/>
                                  </a:schemeClr>
                                </a:solidFill>
                                <a:latin typeface="Cambria Math" charset="0"/>
                              </a:rPr>
                            </m:ctrlPr>
                          </m:sSubSupPr>
                          <m:e>
                            <m:r>
                              <a:rPr lang="en-US" sz="2400" b="0" i="1">
                                <a:solidFill>
                                  <a:schemeClr val="tx1">
                                    <a:lumMod val="75000"/>
                                    <a:lumOff val="25000"/>
                                  </a:schemeClr>
                                </a:solidFill>
                                <a:latin typeface="Cambria Math" charset="0"/>
                              </a:rPr>
                              <m:t>ℒ</m:t>
                            </m:r>
                          </m:e>
                          <m:sub>
                            <m:r>
                              <a:rPr lang="en-US" sz="2400" b="0" i="1">
                                <a:solidFill>
                                  <a:schemeClr val="tx1">
                                    <a:lumMod val="75000"/>
                                    <a:lumOff val="25000"/>
                                  </a:schemeClr>
                                </a:solidFill>
                                <a:latin typeface="Cambria Math" charset="0"/>
                              </a:rPr>
                              <m:t>𝑖</m:t>
                            </m:r>
                          </m:sub>
                          <m:sup>
                            <m:r>
                              <a:rPr lang="en-US" sz="2400" b="0" i="1" smtClean="0">
                                <a:solidFill>
                                  <a:schemeClr val="tx1">
                                    <a:lumMod val="75000"/>
                                    <a:lumOff val="25000"/>
                                  </a:schemeClr>
                                </a:solidFill>
                                <a:latin typeface="Cambria Math" charset="0"/>
                              </a:rPr>
                              <m:t>𝐴</m:t>
                            </m:r>
                          </m:sup>
                        </m:sSubSup>
                      </m:num>
                      <m:den>
                        <m:r>
                          <a:rPr lang="en-US" sz="2400" b="0" i="1">
                            <a:solidFill>
                              <a:schemeClr val="tx1">
                                <a:lumMod val="75000"/>
                                <a:lumOff val="25000"/>
                              </a:schemeClr>
                            </a:solidFill>
                            <a:latin typeface="Cambria Math" charset="0"/>
                          </a:rPr>
                          <m:t>𝑑𝑊</m:t>
                        </m:r>
                      </m:den>
                    </m:f>
                  </m:oMath>
                </a14:m>
                <a:r>
                  <a:rPr lang="en-US" sz="2400" dirty="0" smtClean="0">
                    <a:solidFill>
                      <a:schemeClr val="tx1">
                        <a:lumMod val="75000"/>
                        <a:lumOff val="25000"/>
                      </a:schemeClr>
                    </a:solidFill>
                  </a:rPr>
                  <a:t>+</a:t>
                </a:r>
                <a:r>
                  <a:rPr lang="mr-IN" sz="2400" dirty="0">
                    <a:solidFill>
                      <a:schemeClr val="tx1">
                        <a:lumMod val="75000"/>
                        <a:lumOff val="25000"/>
                      </a:schemeClr>
                    </a:solidFill>
                  </a:rPr>
                  <a:t> </a:t>
                </a:r>
                <a14:m>
                  <m:oMath xmlns:m="http://schemas.openxmlformats.org/officeDocument/2006/math">
                    <m:f>
                      <m:fPr>
                        <m:ctrlPr>
                          <a:rPr lang="mr-IN" sz="2400" i="1">
                            <a:solidFill>
                              <a:schemeClr val="tx1">
                                <a:lumMod val="75000"/>
                                <a:lumOff val="25000"/>
                              </a:schemeClr>
                            </a:solidFill>
                            <a:latin typeface="Cambria Math" charset="0"/>
                          </a:rPr>
                        </m:ctrlPr>
                      </m:fPr>
                      <m:num>
                        <m:r>
                          <a:rPr lang="en-US" sz="2400" b="0" i="1">
                            <a:solidFill>
                              <a:schemeClr val="tx1">
                                <a:lumMod val="75000"/>
                                <a:lumOff val="25000"/>
                              </a:schemeClr>
                            </a:solidFill>
                            <a:latin typeface="Cambria Math" charset="0"/>
                          </a:rPr>
                          <m:t>𝑑</m:t>
                        </m:r>
                        <m:sSubSup>
                          <m:sSubSupPr>
                            <m:ctrlPr>
                              <a:rPr lang="en-US" sz="2400" i="1" smtClean="0">
                                <a:solidFill>
                                  <a:schemeClr val="tx1">
                                    <a:lumMod val="75000"/>
                                    <a:lumOff val="25000"/>
                                  </a:schemeClr>
                                </a:solidFill>
                                <a:latin typeface="Cambria Math" charset="0"/>
                              </a:rPr>
                            </m:ctrlPr>
                          </m:sSubSupPr>
                          <m:e>
                            <m:r>
                              <a:rPr lang="en-US" sz="2400" b="0" i="1">
                                <a:solidFill>
                                  <a:schemeClr val="tx1">
                                    <a:lumMod val="75000"/>
                                    <a:lumOff val="25000"/>
                                  </a:schemeClr>
                                </a:solidFill>
                                <a:latin typeface="Cambria Math" charset="0"/>
                              </a:rPr>
                              <m:t>ℒ</m:t>
                            </m:r>
                          </m:e>
                          <m:sub>
                            <m:r>
                              <a:rPr lang="en-US" sz="2400" b="0" i="1">
                                <a:solidFill>
                                  <a:schemeClr val="tx1">
                                    <a:lumMod val="75000"/>
                                    <a:lumOff val="25000"/>
                                  </a:schemeClr>
                                </a:solidFill>
                                <a:latin typeface="Cambria Math" charset="0"/>
                              </a:rPr>
                              <m:t>𝑖</m:t>
                            </m:r>
                          </m:sub>
                          <m:sup>
                            <m:r>
                              <a:rPr lang="en-US" sz="2400" b="0" i="1" smtClean="0">
                                <a:solidFill>
                                  <a:schemeClr val="tx1">
                                    <a:lumMod val="75000"/>
                                    <a:lumOff val="25000"/>
                                  </a:schemeClr>
                                </a:solidFill>
                                <a:latin typeface="Cambria Math" charset="0"/>
                              </a:rPr>
                              <m:t>𝐵</m:t>
                            </m:r>
                          </m:sup>
                        </m:sSubSup>
                      </m:num>
                      <m:den>
                        <m:r>
                          <a:rPr lang="en-US" sz="2400" b="0" i="1">
                            <a:solidFill>
                              <a:schemeClr val="tx1">
                                <a:lumMod val="75000"/>
                                <a:lumOff val="25000"/>
                              </a:schemeClr>
                            </a:solidFill>
                            <a:latin typeface="Cambria Math" charset="0"/>
                          </a:rPr>
                          <m:t>𝑑𝑊</m:t>
                        </m:r>
                      </m:den>
                    </m:f>
                  </m:oMath>
                </a14:m>
                <a:r>
                  <a:rPr lang="en-US" sz="2400" dirty="0" smtClean="0">
                    <a:solidFill>
                      <a:schemeClr val="tx1">
                        <a:lumMod val="75000"/>
                        <a:lumOff val="25000"/>
                      </a:schemeClr>
                    </a:solidFill>
                  </a:rPr>
                  <a:t>)</a:t>
                </a:r>
              </a:p>
            </p:txBody>
          </p:sp>
        </mc:Choice>
        <mc:Fallback>
          <p:sp>
            <p:nvSpPr>
              <p:cNvPr id="10" name="TextBox 9"/>
              <p:cNvSpPr txBox="1">
                <a:spLocks noRot="1" noChangeAspect="1" noMove="1" noResize="1" noEditPoints="1" noAdjustHandles="1" noChangeArrowheads="1" noChangeShapeType="1" noTextEdit="1"/>
              </p:cNvSpPr>
              <p:nvPr/>
            </p:nvSpPr>
            <p:spPr>
              <a:xfrm>
                <a:off x="4008768" y="5637992"/>
                <a:ext cx="4561490" cy="611193"/>
              </a:xfrm>
              <a:prstGeom prst="rect">
                <a:avLst/>
              </a:prstGeom>
              <a:blipFill rotWithShape="0">
                <a:blip r:embed="rId3"/>
                <a:stretch>
                  <a:fillRect l="-134" b="-20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4" name="TextBox 23"/>
              <p:cNvSpPr txBox="1"/>
              <p:nvPr/>
            </p:nvSpPr>
            <p:spPr>
              <a:xfrm>
                <a:off x="2523371" y="2772592"/>
                <a:ext cx="7223003" cy="101521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charset="0"/>
                            </a:rPr>
                          </m:ctrlPr>
                        </m:sSubPr>
                        <m:e>
                          <m:r>
                            <a:rPr lang="en-US" sz="2400" b="0" i="1" smtClean="0">
                              <a:latin typeface="Cambria Math" charset="0"/>
                            </a:rPr>
                            <m:t>ℒ</m:t>
                          </m:r>
                        </m:e>
                        <m:sub>
                          <m:r>
                            <a:rPr lang="en-US" sz="2400" b="0" i="1" smtClean="0">
                              <a:latin typeface="Cambria Math" charset="0"/>
                            </a:rPr>
                            <m:t>𝑖</m:t>
                          </m:r>
                        </m:sub>
                      </m:sSub>
                      <m:r>
                        <a:rPr lang="en-US" sz="2400" b="0" i="1" smtClean="0">
                          <a:latin typeface="Cambria Math" charset="0"/>
                        </a:rPr>
                        <m:t>=</m:t>
                      </m:r>
                      <m:sSub>
                        <m:sSubPr>
                          <m:ctrlPr>
                            <a:rPr lang="en-US" sz="2400" b="0" i="1" smtClean="0">
                              <a:latin typeface="Cambria Math" charset="0"/>
                            </a:rPr>
                          </m:ctrlPr>
                        </m:sSubPr>
                        <m:e>
                          <m:r>
                            <a:rPr lang="en-US" sz="2400" b="0" i="1" smtClean="0">
                              <a:latin typeface="Cambria Math" charset="0"/>
                            </a:rPr>
                            <m:t>−</m:t>
                          </m:r>
                          <m:r>
                            <a:rPr lang="en-US" sz="2400" b="0" i="1" smtClean="0">
                              <a:latin typeface="Cambria Math" charset="0"/>
                            </a:rPr>
                            <m:t>𝑦</m:t>
                          </m:r>
                        </m:e>
                        <m:sub>
                          <m:r>
                            <a:rPr lang="en-US" sz="2400" b="0" i="1" smtClean="0">
                              <a:latin typeface="Cambria Math" charset="0"/>
                            </a:rPr>
                            <m:t>𝑖</m:t>
                          </m:r>
                        </m:sub>
                      </m:sSub>
                      <m:func>
                        <m:funcPr>
                          <m:ctrlPr>
                            <a:rPr lang="en-US" sz="2400" b="0" i="1" smtClean="0">
                              <a:latin typeface="Cambria Math" charset="0"/>
                            </a:rPr>
                          </m:ctrlPr>
                        </m:funcPr>
                        <m:fName>
                          <m:r>
                            <m:rPr>
                              <m:sty m:val="p"/>
                            </m:rPr>
                            <a:rPr lang="en-US" sz="2400" b="0" i="0" smtClean="0">
                              <a:latin typeface="Cambria Math" charset="0"/>
                            </a:rPr>
                            <m:t>log</m:t>
                          </m:r>
                        </m:fName>
                        <m:e>
                          <m:f>
                            <m:fPr>
                              <m:ctrlPr>
                                <a:rPr lang="mr-IN" sz="2400" b="0" i="1" smtClean="0">
                                  <a:latin typeface="Cambria Math" charset="0"/>
                                </a:rPr>
                              </m:ctrlPr>
                            </m:fPr>
                            <m:num>
                              <m:r>
                                <a:rPr lang="en-US" sz="2400" b="0" i="1" smtClean="0">
                                  <a:latin typeface="Cambria Math" charset="0"/>
                                </a:rPr>
                                <m:t>1</m:t>
                              </m:r>
                            </m:num>
                            <m:den>
                              <m:r>
                                <a:rPr lang="en-US" sz="2400" b="0" i="1" smtClean="0">
                                  <a:latin typeface="Cambria Math" charset="0"/>
                                </a:rPr>
                                <m:t>1+</m:t>
                              </m:r>
                              <m:sSup>
                                <m:sSupPr>
                                  <m:ctrlPr>
                                    <a:rPr lang="en-US" sz="2400" b="0" i="1" smtClean="0">
                                      <a:latin typeface="Cambria Math" charset="0"/>
                                    </a:rPr>
                                  </m:ctrlPr>
                                </m:sSupPr>
                                <m:e>
                                  <m:r>
                                    <a:rPr lang="en-US" sz="2400" b="0" i="1" smtClean="0">
                                      <a:latin typeface="Cambria Math" charset="0"/>
                                    </a:rPr>
                                    <m:t>𝑒</m:t>
                                  </m:r>
                                </m:e>
                                <m:sup>
                                  <m:r>
                                    <a:rPr lang="en-US" sz="2400" b="0" i="1" smtClean="0">
                                      <a:latin typeface="Cambria Math" charset="0"/>
                                    </a:rPr>
                                    <m:t>−</m:t>
                                  </m:r>
                                  <m:sSup>
                                    <m:sSupPr>
                                      <m:ctrlPr>
                                        <a:rPr lang="en-US" sz="2400" b="0" i="1" smtClean="0">
                                          <a:latin typeface="Cambria Math" charset="0"/>
                                        </a:rPr>
                                      </m:ctrlPr>
                                    </m:sSupPr>
                                    <m:e>
                                      <m:r>
                                        <a:rPr lang="en-US" sz="2400" b="0" i="1" smtClean="0">
                                          <a:latin typeface="Cambria Math" charset="0"/>
                                        </a:rPr>
                                        <m:t>𝑊</m:t>
                                      </m:r>
                                    </m:e>
                                    <m:sup>
                                      <m:r>
                                        <a:rPr lang="en-US" sz="2400" b="0" i="1" smtClean="0">
                                          <a:latin typeface="Cambria Math" charset="0"/>
                                        </a:rPr>
                                        <m:t>𝑇</m:t>
                                      </m:r>
                                    </m:sup>
                                  </m:sSup>
                                  <m:r>
                                    <a:rPr lang="en-US" sz="2400" b="0" i="1" smtClean="0">
                                      <a:latin typeface="Cambria Math" charset="0"/>
                                    </a:rPr>
                                    <m:t>𝑋</m:t>
                                  </m:r>
                                </m:sup>
                              </m:sSup>
                            </m:den>
                          </m:f>
                          <m:r>
                            <a:rPr lang="en-US" sz="2400" b="0" i="1" smtClean="0">
                              <a:latin typeface="Cambria Math" charset="0"/>
                            </a:rPr>
                            <m:t>−</m:t>
                          </m:r>
                          <m:d>
                            <m:dPr>
                              <m:ctrlPr>
                                <a:rPr lang="en-US" sz="2400" b="0" i="1" smtClean="0">
                                  <a:latin typeface="Cambria Math" charset="0"/>
                                </a:rPr>
                              </m:ctrlPr>
                            </m:dPr>
                            <m:e>
                              <m:r>
                                <a:rPr lang="en-US" sz="2400" b="0" i="1" smtClean="0">
                                  <a:latin typeface="Cambria Math" charset="0"/>
                                </a:rPr>
                                <m:t>1−</m:t>
                              </m:r>
                              <m:sSub>
                                <m:sSubPr>
                                  <m:ctrlPr>
                                    <a:rPr lang="en-US" sz="2400" b="0" i="1" smtClean="0">
                                      <a:latin typeface="Cambria Math" charset="0"/>
                                    </a:rPr>
                                  </m:ctrlPr>
                                </m:sSubPr>
                                <m:e>
                                  <m:r>
                                    <a:rPr lang="en-US" sz="2400" b="0" i="1" smtClean="0">
                                      <a:latin typeface="Cambria Math" charset="0"/>
                                    </a:rPr>
                                    <m:t>𝑦</m:t>
                                  </m:r>
                                </m:e>
                                <m:sub>
                                  <m:r>
                                    <a:rPr lang="en-US" sz="2400" b="0" i="1" smtClean="0">
                                      <a:latin typeface="Cambria Math" charset="0"/>
                                    </a:rPr>
                                    <m:t>𝑖</m:t>
                                  </m:r>
                                </m:sub>
                              </m:sSub>
                            </m:e>
                          </m:d>
                          <m:func>
                            <m:funcPr>
                              <m:ctrlPr>
                                <a:rPr lang="en-US" sz="2400" b="0" i="1" smtClean="0">
                                  <a:latin typeface="Cambria Math" charset="0"/>
                                </a:rPr>
                              </m:ctrlPr>
                            </m:funcPr>
                            <m:fName>
                              <m:r>
                                <m:rPr>
                                  <m:sty m:val="p"/>
                                </m:rPr>
                                <a:rPr lang="en-US" sz="2400" b="0" i="0" smtClean="0">
                                  <a:latin typeface="Cambria Math" charset="0"/>
                                </a:rPr>
                                <m:t>log</m:t>
                              </m:r>
                            </m:fName>
                            <m:e>
                              <m:r>
                                <a:rPr lang="en-US" sz="2400" b="0" i="1" smtClean="0">
                                  <a:latin typeface="Cambria Math" charset="0"/>
                                </a:rPr>
                                <m:t>(1−</m:t>
                              </m:r>
                              <m:f>
                                <m:fPr>
                                  <m:ctrlPr>
                                    <a:rPr lang="mr-IN" sz="2400" i="1">
                                      <a:latin typeface="Cambria Math" charset="0"/>
                                    </a:rPr>
                                  </m:ctrlPr>
                                </m:fPr>
                                <m:num>
                                  <m:r>
                                    <a:rPr lang="en-US" sz="2400" i="1">
                                      <a:latin typeface="Cambria Math" charset="0"/>
                                    </a:rPr>
                                    <m:t>1</m:t>
                                  </m:r>
                                </m:num>
                                <m:den>
                                  <m:r>
                                    <a:rPr lang="en-US" sz="2400" i="1">
                                      <a:latin typeface="Cambria Math" charset="0"/>
                                    </a:rPr>
                                    <m:t>1+</m:t>
                                  </m:r>
                                  <m:sSup>
                                    <m:sSupPr>
                                      <m:ctrlPr>
                                        <a:rPr lang="en-US" sz="2400" i="1">
                                          <a:latin typeface="Cambria Math" charset="0"/>
                                        </a:rPr>
                                      </m:ctrlPr>
                                    </m:sSupPr>
                                    <m:e>
                                      <m:r>
                                        <a:rPr lang="en-US" sz="2400" i="1">
                                          <a:latin typeface="Cambria Math" charset="0"/>
                                        </a:rPr>
                                        <m:t>𝑒</m:t>
                                      </m:r>
                                    </m:e>
                                    <m:sup>
                                      <m:r>
                                        <a:rPr lang="en-US" sz="2400" i="1">
                                          <a:latin typeface="Cambria Math" charset="0"/>
                                        </a:rPr>
                                        <m:t>−</m:t>
                                      </m:r>
                                      <m:sSup>
                                        <m:sSupPr>
                                          <m:ctrlPr>
                                            <a:rPr lang="en-US" sz="2400" i="1">
                                              <a:latin typeface="Cambria Math" charset="0"/>
                                            </a:rPr>
                                          </m:ctrlPr>
                                        </m:sSupPr>
                                        <m:e>
                                          <m:r>
                                            <a:rPr lang="en-US" sz="2400" i="1">
                                              <a:latin typeface="Cambria Math" charset="0"/>
                                            </a:rPr>
                                            <m:t>𝑊</m:t>
                                          </m:r>
                                        </m:e>
                                        <m:sup>
                                          <m:r>
                                            <a:rPr lang="en-US" sz="2400" i="1">
                                              <a:latin typeface="Cambria Math" charset="0"/>
                                            </a:rPr>
                                            <m:t>𝑇</m:t>
                                          </m:r>
                                        </m:sup>
                                      </m:sSup>
                                      <m:r>
                                        <a:rPr lang="en-US" sz="2400" i="1">
                                          <a:latin typeface="Cambria Math" charset="0"/>
                                        </a:rPr>
                                        <m:t>𝑋</m:t>
                                      </m:r>
                                    </m:sup>
                                  </m:sSup>
                                </m:den>
                              </m:f>
                              <m:r>
                                <a:rPr lang="en-US" sz="2400" b="0" i="1" smtClean="0">
                                  <a:latin typeface="Cambria Math" charset="0"/>
                                </a:rPr>
                                <m:t>)</m:t>
                              </m:r>
                            </m:e>
                          </m:func>
                        </m:e>
                      </m:func>
                    </m:oMath>
                  </m:oMathPara>
                </a14:m>
                <a:endParaRPr lang="en-US" dirty="0" smtClean="0"/>
              </a:p>
              <a:p>
                <a:pPr/>
                <a:endParaRPr lang="en-US" dirty="0"/>
              </a:p>
            </p:txBody>
          </p:sp>
        </mc:Choice>
        <mc:Fallback>
          <p:sp>
            <p:nvSpPr>
              <p:cNvPr id="24" name="TextBox 23"/>
              <p:cNvSpPr txBox="1">
                <a:spLocks noRot="1" noChangeAspect="1" noMove="1" noResize="1" noEditPoints="1" noAdjustHandles="1" noChangeArrowheads="1" noChangeShapeType="1" noTextEdit="1"/>
              </p:cNvSpPr>
              <p:nvPr/>
            </p:nvSpPr>
            <p:spPr>
              <a:xfrm>
                <a:off x="2523371" y="2772592"/>
                <a:ext cx="7223003" cy="1015214"/>
              </a:xfrm>
              <a:prstGeom prst="rect">
                <a:avLst/>
              </a:prstGeom>
              <a:blipFill rotWithShape="0">
                <a:blip r:embed="rId4"/>
                <a:stretch>
                  <a:fillRect/>
                </a:stretch>
              </a:blipFill>
            </p:spPr>
            <p:txBody>
              <a:bodyPr/>
              <a:lstStyle/>
              <a:p>
                <a:r>
                  <a:rPr lang="en-US">
                    <a:noFill/>
                  </a:rPr>
                  <a:t> </a:t>
                </a:r>
              </a:p>
            </p:txBody>
          </p:sp>
        </mc:Fallback>
      </mc:AlternateContent>
      <p:sp>
        <p:nvSpPr>
          <p:cNvPr id="3" name="TextBox 2"/>
          <p:cNvSpPr txBox="1"/>
          <p:nvPr/>
        </p:nvSpPr>
        <p:spPr>
          <a:xfrm>
            <a:off x="1238250" y="983807"/>
            <a:ext cx="9257472" cy="461665"/>
          </a:xfrm>
          <a:prstGeom prst="rect">
            <a:avLst/>
          </a:prstGeom>
          <a:noFill/>
        </p:spPr>
        <p:txBody>
          <a:bodyPr wrap="square" rtlCol="0">
            <a:spAutoFit/>
          </a:bodyPr>
          <a:lstStyle/>
          <a:p>
            <a:r>
              <a:rPr lang="en-US" sz="2400" dirty="0" smtClean="0">
                <a:solidFill>
                  <a:schemeClr val="tx1">
                    <a:lumMod val="75000"/>
                    <a:lumOff val="25000"/>
                  </a:schemeClr>
                </a:solidFill>
                <a:latin typeface="Karla" charset="0"/>
                <a:ea typeface="Karla" charset="0"/>
                <a:cs typeface="Karla" charset="0"/>
              </a:rPr>
              <a:t>For logistic regression,  the log of the loss function is:</a:t>
            </a:r>
            <a:endParaRPr lang="en-US" sz="2400" dirty="0">
              <a:solidFill>
                <a:schemeClr val="tx1">
                  <a:lumMod val="75000"/>
                  <a:lumOff val="25000"/>
                </a:schemeClr>
              </a:solidFill>
              <a:latin typeface="Karla" charset="0"/>
              <a:ea typeface="Karla" charset="0"/>
              <a:cs typeface="Karla" charset="0"/>
            </a:endParaRPr>
          </a:p>
        </p:txBody>
      </p:sp>
      <mc:AlternateContent xmlns:mc="http://schemas.openxmlformats.org/markup-compatibility/2006">
        <mc:Choice xmlns:a14="http://schemas.microsoft.com/office/drawing/2010/main" Requires="a14">
          <p:sp>
            <p:nvSpPr>
              <p:cNvPr id="4" name="Rectangle 3"/>
              <p:cNvSpPr/>
              <p:nvPr/>
            </p:nvSpPr>
            <p:spPr>
              <a:xfrm>
                <a:off x="4878639" y="4427456"/>
                <a:ext cx="2046329" cy="483722"/>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
                        <m:sSubPr>
                          <m:ctrlPr>
                            <a:rPr lang="en-US" sz="2400" i="1">
                              <a:latin typeface="Cambria Math" charset="0"/>
                            </a:rPr>
                          </m:ctrlPr>
                        </m:sSubPr>
                        <m:e>
                          <m:r>
                            <a:rPr lang="en-US" sz="2400" i="1">
                              <a:latin typeface="Cambria Math" charset="0"/>
                            </a:rPr>
                            <m:t>ℒ</m:t>
                          </m:r>
                        </m:e>
                        <m:sub>
                          <m:r>
                            <a:rPr lang="en-US" sz="2400" i="1">
                              <a:latin typeface="Cambria Math" charset="0"/>
                            </a:rPr>
                            <m:t>𝑖</m:t>
                          </m:r>
                        </m:sub>
                      </m:sSub>
                      <m:r>
                        <a:rPr lang="en-US" sz="2400" i="1">
                          <a:latin typeface="Cambria Math" charset="0"/>
                        </a:rPr>
                        <m:t>=</m:t>
                      </m:r>
                      <m:sSubSup>
                        <m:sSubSupPr>
                          <m:ctrlPr>
                            <a:rPr lang="en-US" sz="2400" i="1">
                              <a:latin typeface="Cambria Math" charset="0"/>
                            </a:rPr>
                          </m:ctrlPr>
                        </m:sSubSupPr>
                        <m:e>
                          <m:r>
                            <a:rPr lang="en-US" sz="2400" i="1">
                              <a:latin typeface="Cambria Math" charset="0"/>
                            </a:rPr>
                            <m:t>ℒ</m:t>
                          </m:r>
                        </m:e>
                        <m:sub>
                          <m:r>
                            <a:rPr lang="en-US" sz="2400" i="1">
                              <a:latin typeface="Cambria Math" charset="0"/>
                            </a:rPr>
                            <m:t>𝑖</m:t>
                          </m:r>
                        </m:sub>
                        <m:sup>
                          <m:r>
                            <a:rPr lang="en-US" sz="2400" i="1">
                              <a:latin typeface="Cambria Math" charset="0"/>
                            </a:rPr>
                            <m:t>𝐴</m:t>
                          </m:r>
                        </m:sup>
                      </m:sSubSup>
                      <m:r>
                        <a:rPr lang="en-US" sz="2400" i="1">
                          <a:latin typeface="Cambria Math" charset="0"/>
                        </a:rPr>
                        <m:t>+</m:t>
                      </m:r>
                      <m:sSubSup>
                        <m:sSubSupPr>
                          <m:ctrlPr>
                            <a:rPr lang="en-US" sz="2400" i="1">
                              <a:latin typeface="Cambria Math" charset="0"/>
                            </a:rPr>
                          </m:ctrlPr>
                        </m:sSubSupPr>
                        <m:e>
                          <m:r>
                            <a:rPr lang="en-US" sz="2400" i="1">
                              <a:latin typeface="Cambria Math" charset="0"/>
                            </a:rPr>
                            <m:t>ℒ</m:t>
                          </m:r>
                        </m:e>
                        <m:sub>
                          <m:r>
                            <a:rPr lang="en-US" sz="2400" i="1">
                              <a:latin typeface="Cambria Math" charset="0"/>
                            </a:rPr>
                            <m:t>𝑖</m:t>
                          </m:r>
                        </m:sub>
                        <m:sup>
                          <m:r>
                            <a:rPr lang="en-US" sz="2400" i="1">
                              <a:latin typeface="Cambria Math" charset="0"/>
                            </a:rPr>
                            <m:t>𝐵</m:t>
                          </m:r>
                        </m:sup>
                      </m:sSubSup>
                    </m:oMath>
                  </m:oMathPara>
                </a14:m>
                <a:endParaRPr lang="en-US" dirty="0"/>
              </a:p>
            </p:txBody>
          </p:sp>
        </mc:Choice>
        <mc:Fallback>
          <p:sp>
            <p:nvSpPr>
              <p:cNvPr id="4" name="Rectangle 3"/>
              <p:cNvSpPr>
                <a:spLocks noRot="1" noChangeAspect="1" noMove="1" noResize="1" noEditPoints="1" noAdjustHandles="1" noChangeArrowheads="1" noChangeShapeType="1" noTextEdit="1"/>
              </p:cNvSpPr>
              <p:nvPr/>
            </p:nvSpPr>
            <p:spPr>
              <a:xfrm>
                <a:off x="4878639" y="4427456"/>
                <a:ext cx="2046329" cy="483722"/>
              </a:xfrm>
              <a:prstGeom prst="rect">
                <a:avLst/>
              </a:prstGeom>
              <a:blipFill rotWithShape="0">
                <a:blip r:embed="rId5"/>
                <a:stretch>
                  <a:fillRect/>
                </a:stretch>
              </a:blipFill>
            </p:spPr>
            <p:txBody>
              <a:bodyPr/>
              <a:lstStyle/>
              <a:p>
                <a:r>
                  <a:rPr lang="en-US">
                    <a:noFill/>
                  </a:rPr>
                  <a:t> </a:t>
                </a:r>
              </a:p>
            </p:txBody>
          </p:sp>
        </mc:Fallback>
      </mc:AlternateContent>
      <p:sp>
        <p:nvSpPr>
          <p:cNvPr id="11" name="TextBox 10"/>
          <p:cNvSpPr txBox="1"/>
          <p:nvPr/>
        </p:nvSpPr>
        <p:spPr>
          <a:xfrm>
            <a:off x="1238250" y="3791802"/>
            <a:ext cx="9257472" cy="461665"/>
          </a:xfrm>
          <a:prstGeom prst="rect">
            <a:avLst/>
          </a:prstGeom>
          <a:noFill/>
        </p:spPr>
        <p:txBody>
          <a:bodyPr wrap="square" rtlCol="0">
            <a:spAutoFit/>
          </a:bodyPr>
          <a:lstStyle/>
          <a:p>
            <a:r>
              <a:rPr lang="en-US" sz="2400" dirty="0" smtClean="0">
                <a:solidFill>
                  <a:schemeClr val="tx1">
                    <a:lumMod val="75000"/>
                    <a:lumOff val="25000"/>
                  </a:schemeClr>
                </a:solidFill>
                <a:latin typeface="Karla" charset="0"/>
                <a:ea typeface="Karla" charset="0"/>
                <a:cs typeface="Karla" charset="0"/>
              </a:rPr>
              <a:t>To simplify the analysis let us split it into two parts, </a:t>
            </a:r>
            <a:endParaRPr lang="en-US" sz="2400" dirty="0">
              <a:solidFill>
                <a:schemeClr val="tx1">
                  <a:lumMod val="75000"/>
                  <a:lumOff val="25000"/>
                </a:schemeClr>
              </a:solidFill>
              <a:latin typeface="Karla" charset="0"/>
              <a:ea typeface="Karla" charset="0"/>
              <a:cs typeface="Karla" charset="0"/>
            </a:endParaRPr>
          </a:p>
        </p:txBody>
      </p:sp>
      <p:sp>
        <p:nvSpPr>
          <p:cNvPr id="12" name="TextBox 11"/>
          <p:cNvSpPr txBox="1"/>
          <p:nvPr/>
        </p:nvSpPr>
        <p:spPr>
          <a:xfrm>
            <a:off x="1273067" y="4980281"/>
            <a:ext cx="9257472" cy="461665"/>
          </a:xfrm>
          <a:prstGeom prst="rect">
            <a:avLst/>
          </a:prstGeom>
          <a:noFill/>
        </p:spPr>
        <p:txBody>
          <a:bodyPr wrap="square" rtlCol="0">
            <a:spAutoFit/>
          </a:bodyPr>
          <a:lstStyle/>
          <a:p>
            <a:r>
              <a:rPr lang="en-US" sz="2400" dirty="0" smtClean="0">
                <a:solidFill>
                  <a:schemeClr val="tx1">
                    <a:lumMod val="75000"/>
                    <a:lumOff val="25000"/>
                  </a:schemeClr>
                </a:solidFill>
                <a:latin typeface="Karla" charset="0"/>
                <a:ea typeface="Karla" charset="0"/>
                <a:cs typeface="Karla" charset="0"/>
              </a:rPr>
              <a:t>So the derivative with respect to </a:t>
            </a:r>
            <a:r>
              <a:rPr lang="en-US" sz="2400" i="1" dirty="0" smtClean="0">
                <a:solidFill>
                  <a:schemeClr val="tx1">
                    <a:lumMod val="75000"/>
                    <a:lumOff val="25000"/>
                  </a:schemeClr>
                </a:solidFill>
                <a:latin typeface="Karla" charset="0"/>
                <a:ea typeface="Karla" charset="0"/>
                <a:cs typeface="Karla" charset="0"/>
              </a:rPr>
              <a:t>W </a:t>
            </a:r>
            <a:r>
              <a:rPr lang="en-US" sz="2400" dirty="0" smtClean="0">
                <a:solidFill>
                  <a:schemeClr val="tx1">
                    <a:lumMod val="75000"/>
                    <a:lumOff val="25000"/>
                  </a:schemeClr>
                </a:solidFill>
                <a:latin typeface="Karla" charset="0"/>
                <a:ea typeface="Karla" charset="0"/>
                <a:cs typeface="Karla" charset="0"/>
              </a:rPr>
              <a:t>is:</a:t>
            </a:r>
            <a:endParaRPr lang="en-US" sz="2400" i="1" dirty="0">
              <a:solidFill>
                <a:schemeClr val="tx1">
                  <a:lumMod val="75000"/>
                  <a:lumOff val="25000"/>
                </a:schemeClr>
              </a:solidFill>
              <a:latin typeface="Karla" charset="0"/>
              <a:ea typeface="Karla" charset="0"/>
              <a:cs typeface="Karla" charset="0"/>
            </a:endParaRPr>
          </a:p>
        </p:txBody>
      </p:sp>
      <p:grpSp>
        <p:nvGrpSpPr>
          <p:cNvPr id="18" name="Group 17"/>
          <p:cNvGrpSpPr/>
          <p:nvPr/>
        </p:nvGrpSpPr>
        <p:grpSpPr>
          <a:xfrm>
            <a:off x="3273287" y="2540198"/>
            <a:ext cx="6599582" cy="2031802"/>
            <a:chOff x="3273287" y="2540198"/>
            <a:chExt cx="6599582" cy="2031802"/>
          </a:xfrm>
        </p:grpSpPr>
        <p:grpSp>
          <p:nvGrpSpPr>
            <p:cNvPr id="13" name="Group 12"/>
            <p:cNvGrpSpPr/>
            <p:nvPr/>
          </p:nvGrpSpPr>
          <p:grpSpPr>
            <a:xfrm>
              <a:off x="3273287" y="2640694"/>
              <a:ext cx="2438400" cy="1931306"/>
              <a:chOff x="3273287" y="2640694"/>
              <a:chExt cx="2438400" cy="1931306"/>
            </a:xfrm>
          </p:grpSpPr>
          <p:sp>
            <p:nvSpPr>
              <p:cNvPr id="5" name="Oval 4"/>
              <p:cNvSpPr/>
              <p:nvPr/>
            </p:nvSpPr>
            <p:spPr>
              <a:xfrm>
                <a:off x="3273287" y="2640694"/>
                <a:ext cx="2438400" cy="1147112"/>
              </a:xfrm>
              <a:prstGeom prst="ellipse">
                <a:avLst/>
              </a:prstGeom>
              <a:noFill/>
              <a:ln w="22225">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 name="Straight Arrow Connector 6"/>
              <p:cNvCxnSpPr>
                <a:stCxn id="5" idx="4"/>
              </p:cNvCxnSpPr>
              <p:nvPr/>
            </p:nvCxnSpPr>
            <p:spPr>
              <a:xfrm>
                <a:off x="4492487" y="3787806"/>
                <a:ext cx="1219200" cy="784194"/>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grpSp>
        <p:grpSp>
          <p:nvGrpSpPr>
            <p:cNvPr id="15" name="Group 14"/>
            <p:cNvGrpSpPr/>
            <p:nvPr/>
          </p:nvGrpSpPr>
          <p:grpSpPr>
            <a:xfrm>
              <a:off x="5711686" y="2540198"/>
              <a:ext cx="4161183" cy="1887258"/>
              <a:chOff x="3273287" y="2640694"/>
              <a:chExt cx="2438400" cy="1809613"/>
            </a:xfrm>
          </p:grpSpPr>
          <p:sp>
            <p:nvSpPr>
              <p:cNvPr id="16" name="Oval 15"/>
              <p:cNvSpPr/>
              <p:nvPr/>
            </p:nvSpPr>
            <p:spPr>
              <a:xfrm>
                <a:off x="3273287" y="2640694"/>
                <a:ext cx="2438400" cy="1147112"/>
              </a:xfrm>
              <a:prstGeom prst="ellipse">
                <a:avLst/>
              </a:prstGeom>
              <a:noFill/>
              <a:ln w="22225">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7" name="Straight Arrow Connector 16"/>
              <p:cNvCxnSpPr/>
              <p:nvPr/>
            </p:nvCxnSpPr>
            <p:spPr>
              <a:xfrm flipH="1">
                <a:off x="3879005" y="3787806"/>
                <a:ext cx="613483" cy="662501"/>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grpSp>
      </p:grpSp>
    </p:spTree>
    <p:extLst>
      <p:ext uri="{BB962C8B-B14F-4D97-AF65-F5344CB8AC3E}">
        <p14:creationId xmlns:p14="http://schemas.microsoft.com/office/powerpoint/2010/main" val="1967781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par>
                                <p:cTn id="23" presetID="1" presetClass="entr" presetSubtype="0" fill="hold" nodeType="withEffect">
                                  <p:stCondLst>
                                    <p:cond delay="50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24" grpId="0"/>
      <p:bldP spid="3" grpId="0"/>
      <p:bldP spid="4" grpId="0"/>
      <p:bldP spid="11" grpId="0"/>
      <p:bldP spid="12"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4FD6AAA-7C75-FB4B-8EA1-06B22787237D}" type="slidenum">
              <a:rPr lang="en-US" smtClean="0"/>
              <a:t>53</a:t>
            </a:fld>
            <a:endParaRPr lang="en-US"/>
          </a:p>
        </p:txBody>
      </p:sp>
      <mc:AlternateContent xmlns:mc="http://schemas.openxmlformats.org/markup-compatibility/2006">
        <mc:Choice xmlns:a14="http://schemas.microsoft.com/office/drawing/2010/main" Requires="a14">
          <p:graphicFrame>
            <p:nvGraphicFramePr>
              <p:cNvPr id="3" name="Table 2"/>
              <p:cNvGraphicFramePr>
                <a:graphicFrameLocks noGrp="1"/>
              </p:cNvGraphicFramePr>
              <p:nvPr>
                <p:extLst>
                  <p:ext uri="{D42A27DB-BD31-4B8C-83A1-F6EECF244321}">
                    <p14:modId xmlns:p14="http://schemas.microsoft.com/office/powerpoint/2010/main" val="688378321"/>
                  </p:ext>
                </p:extLst>
              </p:nvPr>
            </p:nvGraphicFramePr>
            <p:xfrm>
              <a:off x="1795004" y="1318608"/>
              <a:ext cx="9053936" cy="4634166"/>
            </p:xfrm>
            <a:graphic>
              <a:graphicData uri="http://schemas.openxmlformats.org/drawingml/2006/table">
                <a:tbl>
                  <a:tblPr firstRow="1" bandRow="1">
                    <a:tableStyleId>{073A0DAA-6AF3-43AB-8588-CEC1D06C72B9}</a:tableStyleId>
                  </a:tblPr>
                  <a:tblGrid>
                    <a:gridCol w="3497494"/>
                    <a:gridCol w="2585545"/>
                    <a:gridCol w="2970897"/>
                  </a:tblGrid>
                  <a:tr h="502122">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smtClean="0"/>
                            <a:t>Variables</a:t>
                          </a:r>
                          <a:endParaRPr lang="en-US" sz="1400" b="0" dirty="0" smtClean="0">
                            <a:latin typeface="Karla" charset="0"/>
                            <a:ea typeface="Karla" charset="0"/>
                            <a:cs typeface="Karla" charset="0"/>
                          </a:endParaRPr>
                        </a:p>
                      </a:txBody>
                      <a:tcPr anchor="ctr"/>
                    </a:tc>
                    <a:tc>
                      <a:txBody>
                        <a:bodyPr/>
                        <a:lstStyle/>
                        <a:p>
                          <a:pPr algn="ctr"/>
                          <a:r>
                            <a:rPr lang="en-US" sz="1400" dirty="0" smtClean="0"/>
                            <a:t>Partial derivatives</a:t>
                          </a:r>
                          <a:endParaRPr lang="en-US" sz="1400" dirty="0">
                            <a:latin typeface="Karla" charset="0"/>
                            <a:ea typeface="Karla" charset="0"/>
                            <a:cs typeface="Karla" charset="0"/>
                          </a:endParaRPr>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smtClean="0"/>
                            <a:t>Partial derivatives </a:t>
                          </a:r>
                          <a:r>
                            <a:rPr lang="en-US" sz="1400" dirty="0" err="1" smtClean="0"/>
                            <a:t>wrt</a:t>
                          </a:r>
                          <a:r>
                            <a:rPr lang="en-US" sz="1400" dirty="0" smtClean="0"/>
                            <a:t> to X,W</a:t>
                          </a:r>
                          <a:endParaRPr lang="en-US" sz="1400" dirty="0" smtClean="0">
                            <a:latin typeface="Karla" charset="0"/>
                            <a:ea typeface="Karla" charset="0"/>
                            <a:cs typeface="Karla" charset="0"/>
                          </a:endParaRPr>
                        </a:p>
                      </a:txBody>
                      <a:tcPr anchor="ctr"/>
                    </a:tc>
                  </a:tr>
                  <a:tr h="514712">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r>
                                  <a:rPr lang="en-US" sz="1400" smtClean="0">
                                    <a:latin typeface="Cambria Math" charset="0"/>
                                  </a:rPr>
                                  <m:t>=−</m:t>
                                </m:r>
                                <m:sSup>
                                  <m:sSupPr>
                                    <m:ctrlPr>
                                      <a:rPr lang="en-US" sz="1400" i="1" smtClean="0">
                                        <a:latin typeface="Cambria Math" charset="0"/>
                                      </a:rPr>
                                    </m:ctrlPr>
                                  </m:sSupPr>
                                  <m:e>
                                    <m:r>
                                      <a:rPr lang="en-US" sz="1400" smtClean="0">
                                        <a:latin typeface="Cambria Math" charset="0"/>
                                      </a:rPr>
                                      <m:t>𝑊</m:t>
                                    </m:r>
                                  </m:e>
                                  <m:sup>
                                    <m:r>
                                      <a:rPr lang="en-US" sz="1400" smtClean="0">
                                        <a:latin typeface="Cambria Math" charset="0"/>
                                      </a:rPr>
                                      <m:t>𝑇</m:t>
                                    </m:r>
                                  </m:sup>
                                </m:sSup>
                                <m:r>
                                  <a:rPr lang="en-US" sz="1400" smtClean="0">
                                    <a:latin typeface="Cambria Math" charset="0"/>
                                  </a:rPr>
                                  <m:t>𝑋</m:t>
                                </m:r>
                              </m:oMath>
                            </m:oMathPara>
                          </a14:m>
                          <a:endParaRPr lang="en-US" sz="1400" b="0" dirty="0" smtClean="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num>
                                  <m:den>
                                    <m:r>
                                      <a:rPr lang="en-US" sz="1400" smtClean="0">
                                        <a:latin typeface="Cambria Math" charset="0"/>
                                      </a:rPr>
                                      <m:t>𝑑𝑊</m:t>
                                    </m:r>
                                  </m:den>
                                </m:f>
                                <m:r>
                                  <a:rPr lang="en-US" sz="1400" smtClean="0">
                                    <a:latin typeface="Cambria Math" charset="0"/>
                                  </a:rPr>
                                  <m:t>=−</m:t>
                                </m:r>
                                <m:r>
                                  <a:rPr lang="en-US" sz="1400" smtClean="0">
                                    <a:latin typeface="Cambria Math" charset="0"/>
                                  </a:rPr>
                                  <m:t>𝑋</m:t>
                                </m:r>
                              </m:oMath>
                            </m:oMathPara>
                          </a14:m>
                          <a:endParaRPr lang="en-US" sz="1400" b="0" dirty="0" smtClean="0"/>
                        </a:p>
                      </a:txBody>
                      <a:tcP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num>
                                  <m:den>
                                    <m:r>
                                      <a:rPr lang="en-US" sz="1400" smtClean="0">
                                        <a:latin typeface="Cambria Math" charset="0"/>
                                      </a:rPr>
                                      <m:t>𝑑𝑊</m:t>
                                    </m:r>
                                  </m:den>
                                </m:f>
                                <m:r>
                                  <a:rPr lang="en-US" sz="1400" b="0" i="0" smtClean="0">
                                    <a:latin typeface="Cambria Math" charset="0"/>
                                  </a:rPr>
                                  <m:t>=</m:t>
                                </m:r>
                                <m:r>
                                  <a:rPr lang="en-US" sz="1400" smtClean="0">
                                    <a:latin typeface="Cambria Math" charset="0"/>
                                  </a:rPr>
                                  <m:t>−</m:t>
                                </m:r>
                                <m:r>
                                  <a:rPr lang="en-US" sz="1400" smtClean="0">
                                    <a:latin typeface="Cambria Math" charset="0"/>
                                  </a:rPr>
                                  <m:t>𝑋</m:t>
                                </m:r>
                              </m:oMath>
                            </m:oMathPara>
                          </a14:m>
                          <a:endParaRPr lang="en-US" sz="1400" b="0" dirty="0" smtClean="0"/>
                        </a:p>
                      </a:txBody>
                      <a:tcPr anchor="ctr"/>
                    </a:tc>
                  </a:tr>
                  <a:tr h="551246">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r>
                                  <a:rPr lang="en-US" sz="1400" smtClean="0">
                                    <a:latin typeface="Cambria Math" charset="0"/>
                                  </a:rPr>
                                  <m:t>=</m:t>
                                </m:r>
                                <m:sSup>
                                  <m:sSupPr>
                                    <m:ctrlPr>
                                      <a:rPr lang="en-US" sz="1400" i="1" smtClean="0">
                                        <a:latin typeface="Cambria Math" charset="0"/>
                                      </a:rPr>
                                    </m:ctrlPr>
                                  </m:sSupPr>
                                  <m:e>
                                    <m:sSup>
                                      <m:sSupPr>
                                        <m:ctrlPr>
                                          <a:rPr lang="en-US" sz="1400" i="1">
                                            <a:latin typeface="Cambria Math" charset="0"/>
                                          </a:rPr>
                                        </m:ctrlPr>
                                      </m:sSupPr>
                                      <m:e>
                                        <m:r>
                                          <a:rPr lang="en-US" sz="1400">
                                            <a:latin typeface="Cambria Math" charset="0"/>
                                          </a:rPr>
                                          <m:t>𝑒</m:t>
                                        </m:r>
                                      </m:e>
                                      <m:sup>
                                        <m:sSub>
                                          <m:sSubPr>
                                            <m:ctrlPr>
                                              <a:rPr lang="en-US" sz="1400" i="1">
                                                <a:latin typeface="Cambria Math" charset="0"/>
                                              </a:rPr>
                                            </m:ctrlPr>
                                          </m:sSubPr>
                                          <m:e>
                                            <m:r>
                                              <a:rPr lang="en-US" sz="1400">
                                                <a:latin typeface="Cambria Math" charset="0"/>
                                              </a:rPr>
                                              <m:t>𝜉</m:t>
                                            </m:r>
                                          </m:e>
                                          <m:sub>
                                            <m:r>
                                              <a:rPr lang="en-US" sz="1400">
                                                <a:latin typeface="Cambria Math" charset="0"/>
                                              </a:rPr>
                                              <m:t>1</m:t>
                                            </m:r>
                                          </m:sub>
                                        </m:sSub>
                                      </m:sup>
                                    </m:sSup>
                                    <m:r>
                                      <a:rPr lang="en-US" sz="1400" smtClean="0">
                                        <a:latin typeface="Cambria Math" charset="0"/>
                                      </a:rPr>
                                      <m:t>=</m:t>
                                    </m:r>
                                    <m:r>
                                      <a:rPr lang="en-US" sz="1400" smtClean="0">
                                        <a:latin typeface="Cambria Math" charset="0"/>
                                      </a:rPr>
                                      <m:t>𝑒</m:t>
                                    </m:r>
                                  </m:e>
                                  <m:sup>
                                    <m:r>
                                      <a:rPr lang="en-US" sz="1400" smtClean="0">
                                        <a:latin typeface="Cambria Math" charset="0"/>
                                      </a:rPr>
                                      <m:t>−</m:t>
                                    </m:r>
                                    <m:sSup>
                                      <m:sSupPr>
                                        <m:ctrlPr>
                                          <a:rPr lang="en-US" sz="1400" i="1" smtClean="0">
                                            <a:latin typeface="Cambria Math" charset="0"/>
                                          </a:rPr>
                                        </m:ctrlPr>
                                      </m:sSupPr>
                                      <m:e>
                                        <m:r>
                                          <a:rPr lang="en-US" sz="1400" smtClean="0">
                                            <a:latin typeface="Cambria Math" charset="0"/>
                                          </a:rPr>
                                          <m:t>𝑊</m:t>
                                        </m:r>
                                      </m:e>
                                      <m:sup>
                                        <m:r>
                                          <a:rPr lang="en-US" sz="1400" smtClean="0">
                                            <a:latin typeface="Cambria Math" charset="0"/>
                                          </a:rPr>
                                          <m:t>𝑇</m:t>
                                        </m:r>
                                      </m:sup>
                                    </m:sSup>
                                    <m:r>
                                      <a:rPr lang="en-US" sz="1400" smtClean="0">
                                        <a:latin typeface="Cambria Math" charset="0"/>
                                      </a:rPr>
                                      <m:t>𝑋</m:t>
                                    </m:r>
                                  </m:sup>
                                </m:sSup>
                              </m:oMath>
                            </m:oMathPara>
                          </a14:m>
                          <a:endParaRPr lang="en-US" sz="1400" dirty="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num>
                                  <m:den>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den>
                                </m:f>
                                <m:r>
                                  <a:rPr lang="en-US" sz="1400" smtClean="0">
                                    <a:latin typeface="Cambria Math" charset="0"/>
                                  </a:rPr>
                                  <m:t>=</m:t>
                                </m:r>
                                <m:sSup>
                                  <m:sSupPr>
                                    <m:ctrlPr>
                                      <a:rPr lang="en-US" sz="1400" i="1" smtClean="0">
                                        <a:latin typeface="Cambria Math" charset="0"/>
                                      </a:rPr>
                                    </m:ctrlPr>
                                  </m:sSupPr>
                                  <m:e>
                                    <m:r>
                                      <a:rPr lang="en-US" sz="1400" smtClean="0">
                                        <a:latin typeface="Cambria Math" charset="0"/>
                                      </a:rPr>
                                      <m:t>𝑒</m:t>
                                    </m:r>
                                  </m:e>
                                  <m:sup>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sup>
                                </m:sSup>
                              </m:oMath>
                            </m:oMathPara>
                          </a14:m>
                          <a:endParaRPr lang="en-US" sz="1400" b="0" dirty="0" smtClean="0"/>
                        </a:p>
                      </a:txBody>
                      <a:tcPr/>
                    </a:tc>
                    <a:tc>
                      <a:txBody>
                        <a:bodyPr/>
                        <a:lstStyle/>
                        <a:p>
                          <a:pPr algn="ct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num>
                                  <m:den>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den>
                                </m:f>
                                <m:r>
                                  <a:rPr lang="en-US" sz="1400" smtClean="0">
                                    <a:latin typeface="Cambria Math" charset="0"/>
                                  </a:rPr>
                                  <m:t>=</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oMath>
                            </m:oMathPara>
                          </a14:m>
                          <a:endParaRPr lang="en-US" sz="1400" dirty="0"/>
                        </a:p>
                      </a:txBody>
                      <a:tcPr anchor="ctr"/>
                    </a:tc>
                  </a:tr>
                  <a:tr h="551246">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r>
                                  <a:rPr lang="en-US" sz="1400" smtClean="0">
                                    <a:latin typeface="Cambria Math" charset="0"/>
                                  </a:rPr>
                                  <m:t>=</m:t>
                                </m:r>
                                <m:r>
                                  <a:rPr lang="en-US" sz="1400">
                                    <a:latin typeface="Cambria Math" charset="0"/>
                                  </a:rPr>
                                  <m:t>1+</m:t>
                                </m:r>
                                <m:sSub>
                                  <m:sSubPr>
                                    <m:ctrlPr>
                                      <a:rPr lang="en-US" sz="1400" i="1">
                                        <a:latin typeface="Cambria Math" charset="0"/>
                                      </a:rPr>
                                    </m:ctrlPr>
                                  </m:sSubPr>
                                  <m:e>
                                    <m:r>
                                      <a:rPr lang="en-US" sz="1400">
                                        <a:latin typeface="Cambria Math" charset="0"/>
                                      </a:rPr>
                                      <m:t>𝜉</m:t>
                                    </m:r>
                                  </m:e>
                                  <m:sub>
                                    <m:r>
                                      <a:rPr lang="en-US" sz="1400">
                                        <a:latin typeface="Cambria Math" charset="0"/>
                                      </a:rPr>
                                      <m:t>2</m:t>
                                    </m:r>
                                  </m:sub>
                                </m:sSub>
                                <m:r>
                                  <a:rPr lang="en-US" sz="1400" smtClean="0">
                                    <a:latin typeface="Cambria Math" charset="0"/>
                                  </a:rPr>
                                  <m:t>=1+</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oMath>
                            </m:oMathPara>
                          </a14:m>
                          <a:endParaRPr lang="en-US" sz="1400" b="0" dirty="0" smtClean="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num>
                                  <m:den>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den>
                                </m:f>
                                <m:r>
                                  <a:rPr lang="en-US" sz="1400" smtClean="0">
                                    <a:latin typeface="Cambria Math" charset="0"/>
                                  </a:rPr>
                                  <m:t>=1</m:t>
                                </m:r>
                              </m:oMath>
                            </m:oMathPara>
                          </a14:m>
                          <a:endParaRPr lang="en-US" sz="1400" b="0" dirty="0" smtClean="0"/>
                        </a:p>
                      </a:txBody>
                      <a:tcPr/>
                    </a:tc>
                    <a:tc>
                      <a:txBody>
                        <a:bodyPr/>
                        <a:lstStyle/>
                        <a:p>
                          <a:pPr algn="ctr"/>
                          <a14:m>
                            <m:oMath xmlns:m="http://schemas.openxmlformats.org/officeDocument/2006/math">
                              <m:f>
                                <m:fPr>
                                  <m:ctrlPr>
                                    <a:rPr lang="mr-IN" sz="1400" i="1" smtClean="0">
                                      <a:latin typeface="Cambria Math" charset="0"/>
                                    </a:rPr>
                                  </m:ctrlPr>
                                </m:fPr>
                                <m:num>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num>
                                <m:den>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den>
                              </m:f>
                              <m:r>
                                <a:rPr lang="en-US" sz="1400" smtClean="0">
                                  <a:latin typeface="Cambria Math" charset="0"/>
                                </a:rPr>
                                <m:t>=</m:t>
                              </m:r>
                            </m:oMath>
                          </a14:m>
                          <a:r>
                            <a:rPr lang="en-US" sz="1400" dirty="0" smtClean="0"/>
                            <a:t>1</a:t>
                          </a:r>
                          <a:endParaRPr lang="en-US" sz="1400" dirty="0"/>
                        </a:p>
                      </a:txBody>
                      <a:tcPr anchor="ctr"/>
                    </a:tc>
                  </a:tr>
                  <a:tr h="633993">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r>
                                  <a:rPr lang="en-US" sz="1400">
                                    <a:latin typeface="Cambria Math" charset="0"/>
                                  </a:rPr>
                                  <m:t>=</m:t>
                                </m:r>
                                <m:f>
                                  <m:fPr>
                                    <m:ctrlPr>
                                      <a:rPr lang="mr-IN" sz="1400" i="1">
                                        <a:latin typeface="Cambria Math" charset="0"/>
                                      </a:rPr>
                                    </m:ctrlPr>
                                  </m:fPr>
                                  <m:num>
                                    <m:r>
                                      <a:rPr lang="en-US" sz="1400">
                                        <a:latin typeface="Cambria Math" charset="0"/>
                                      </a:rPr>
                                      <m:t>1</m:t>
                                    </m:r>
                                  </m:num>
                                  <m:den>
                                    <m:sSub>
                                      <m:sSubPr>
                                        <m:ctrlPr>
                                          <a:rPr lang="en-US" sz="1400" i="1">
                                            <a:latin typeface="Cambria Math" charset="0"/>
                                          </a:rPr>
                                        </m:ctrlPr>
                                      </m:sSubPr>
                                      <m:e>
                                        <m:r>
                                          <a:rPr lang="en-US" sz="1400">
                                            <a:latin typeface="Cambria Math" charset="0"/>
                                          </a:rPr>
                                          <m:t>𝜉</m:t>
                                        </m:r>
                                      </m:e>
                                      <m:sub>
                                        <m:r>
                                          <a:rPr lang="en-US" sz="1400">
                                            <a:latin typeface="Cambria Math" charset="0"/>
                                          </a:rPr>
                                          <m:t>3</m:t>
                                        </m:r>
                                      </m:sub>
                                    </m:sSub>
                                  </m:den>
                                </m:f>
                                <m:r>
                                  <a:rPr lang="en-US" sz="1400" smtClean="0">
                                    <a:latin typeface="Cambria Math" charset="0"/>
                                  </a:rPr>
                                  <m:t>=</m:t>
                                </m:r>
                                <m:f>
                                  <m:fPr>
                                    <m:ctrlPr>
                                      <a:rPr lang="mr-IN" sz="1400" i="1" smtClean="0">
                                        <a:latin typeface="Cambria Math" charset="0"/>
                                      </a:rPr>
                                    </m:ctrlPr>
                                  </m:fPr>
                                  <m:num>
                                    <m:r>
                                      <a:rPr lang="en-US" sz="1400" smtClean="0">
                                        <a:latin typeface="Cambria Math" charset="0"/>
                                      </a:rPr>
                                      <m:t>1</m:t>
                                    </m:r>
                                  </m:num>
                                  <m:den>
                                    <m:r>
                                      <a:rPr lang="en-US" sz="1400">
                                        <a:latin typeface="Cambria Math" charset="0"/>
                                      </a:rPr>
                                      <m:t>1+</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den>
                                </m:f>
                                <m:r>
                                  <a:rPr lang="en-US" sz="1400" smtClean="0">
                                    <a:latin typeface="Cambria Math" charset="0"/>
                                  </a:rPr>
                                  <m:t>=</m:t>
                                </m:r>
                                <m:r>
                                  <a:rPr lang="en-US" sz="1400" smtClean="0">
                                    <a:latin typeface="Cambria Math" charset="0"/>
                                  </a:rPr>
                                  <m:t>𝑝</m:t>
                                </m:r>
                              </m:oMath>
                            </m:oMathPara>
                          </a14:m>
                          <a:endParaRPr lang="en-US" sz="1400" b="0" dirty="0" smtClean="0">
                            <a:solidFill>
                              <a:srgbClr val="FF0000"/>
                            </a:solidFill>
                          </a:endParaRPr>
                        </a:p>
                      </a:txBody>
                      <a:tcPr anchor="ctr"/>
                    </a:tc>
                    <a:tc>
                      <a:txBody>
                        <a:bodyPr/>
                        <a:lstStyle/>
                        <a:p>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num>
                                  <m:den>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den>
                                </m:f>
                                <m:r>
                                  <a:rPr lang="en-US" sz="1400" smtClean="0">
                                    <a:latin typeface="Cambria Math" charset="0"/>
                                  </a:rPr>
                                  <m:t>=−</m:t>
                                </m:r>
                                <m:f>
                                  <m:fPr>
                                    <m:ctrlPr>
                                      <a:rPr lang="mr-IN" sz="1400" i="1" smtClean="0">
                                        <a:latin typeface="Cambria Math" charset="0"/>
                                      </a:rPr>
                                    </m:ctrlPr>
                                  </m:fPr>
                                  <m:num>
                                    <m:r>
                                      <a:rPr lang="en-US" sz="1400" smtClean="0">
                                        <a:latin typeface="Cambria Math" charset="0"/>
                                      </a:rPr>
                                      <m:t>1</m:t>
                                    </m:r>
                                  </m:num>
                                  <m:den>
                                    <m:sSubSup>
                                      <m:sSubSupPr>
                                        <m:ctrlPr>
                                          <a:rPr lang="en-US" sz="1400" i="1" smtClean="0">
                                            <a:latin typeface="Cambria Math" charset="0"/>
                                          </a:rPr>
                                        </m:ctrlPr>
                                      </m:sSubSupPr>
                                      <m:e>
                                        <m:r>
                                          <a:rPr lang="en-US" sz="1400" smtClean="0">
                                            <a:latin typeface="Cambria Math" charset="0"/>
                                          </a:rPr>
                                          <m:t>𝜉</m:t>
                                        </m:r>
                                      </m:e>
                                      <m:sub>
                                        <m:r>
                                          <a:rPr lang="en-US" sz="1400" smtClean="0">
                                            <a:latin typeface="Cambria Math" charset="0"/>
                                          </a:rPr>
                                          <m:t>3</m:t>
                                        </m:r>
                                      </m:sub>
                                      <m:sup>
                                        <m:r>
                                          <a:rPr lang="en-US" sz="1400" smtClean="0">
                                            <a:latin typeface="Cambria Math" charset="0"/>
                                          </a:rPr>
                                          <m:t>2</m:t>
                                        </m:r>
                                      </m:sup>
                                    </m:sSubSup>
                                  </m:den>
                                </m:f>
                              </m:oMath>
                            </m:oMathPara>
                          </a14:m>
                          <a:endParaRPr lang="en-US" sz="1400" dirty="0"/>
                        </a:p>
                      </a:txBody>
                      <a:tcPr/>
                    </a:tc>
                    <a:tc>
                      <a:txBody>
                        <a:bodyPr/>
                        <a:lstStyle/>
                        <a:p>
                          <a:pPr algn="ct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num>
                                  <m:den>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den>
                                </m:f>
                                <m:r>
                                  <a:rPr lang="en-US" sz="1400" smtClean="0">
                                    <a:latin typeface="Cambria Math" charset="0"/>
                                  </a:rPr>
                                  <m:t>=−</m:t>
                                </m:r>
                                <m:f>
                                  <m:fPr>
                                    <m:ctrlPr>
                                      <a:rPr lang="mr-IN" sz="1400" i="1" smtClean="0">
                                        <a:latin typeface="Cambria Math" charset="0"/>
                                      </a:rPr>
                                    </m:ctrlPr>
                                  </m:fPr>
                                  <m:num>
                                    <m:r>
                                      <a:rPr lang="en-US" sz="1400" smtClean="0">
                                        <a:latin typeface="Cambria Math" charset="0"/>
                                      </a:rPr>
                                      <m:t>1</m:t>
                                    </m:r>
                                  </m:num>
                                  <m:den>
                                    <m:sSup>
                                      <m:sSupPr>
                                        <m:ctrlPr>
                                          <a:rPr lang="en-US" sz="1400" i="1" smtClean="0">
                                            <a:latin typeface="Cambria Math" charset="0"/>
                                          </a:rPr>
                                        </m:ctrlPr>
                                      </m:sSupPr>
                                      <m:e>
                                        <m:d>
                                          <m:dPr>
                                            <m:ctrlPr>
                                              <a:rPr lang="en-US" sz="1400" i="1" smtClean="0">
                                                <a:latin typeface="Cambria Math" charset="0"/>
                                              </a:rPr>
                                            </m:ctrlPr>
                                          </m:dPr>
                                          <m:e>
                                            <m:r>
                                              <a:rPr lang="en-US" sz="1400">
                                                <a:latin typeface="Cambria Math" charset="0"/>
                                              </a:rPr>
                                              <m:t>1+</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e>
                                        </m:d>
                                      </m:e>
                                      <m:sup>
                                        <m:r>
                                          <a:rPr lang="en-US" sz="1400" smtClean="0">
                                            <a:latin typeface="Cambria Math" charset="0"/>
                                          </a:rPr>
                                          <m:t>2</m:t>
                                        </m:r>
                                      </m:sup>
                                    </m:sSup>
                                  </m:den>
                                </m:f>
                              </m:oMath>
                            </m:oMathPara>
                          </a14:m>
                          <a:endParaRPr lang="en-US" sz="1400" dirty="0"/>
                        </a:p>
                      </a:txBody>
                      <a:tcPr anchor="ctr"/>
                    </a:tc>
                  </a:tr>
                  <a:tr h="551246">
                    <a:tc>
                      <a:txBody>
                        <a:bodyPr/>
                        <a:lstStyle/>
                        <a:p>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r>
                                  <a:rPr lang="en-US" sz="1400" smtClean="0">
                                    <a:latin typeface="Cambria Math" charset="0"/>
                                  </a:rPr>
                                  <m:t>=</m:t>
                                </m:r>
                                <m:func>
                                  <m:funcPr>
                                    <m:ctrlPr>
                                      <a:rPr lang="en-US" sz="1400" i="1" smtClean="0">
                                        <a:latin typeface="Cambria Math" charset="0"/>
                                      </a:rPr>
                                    </m:ctrlPr>
                                  </m:funcPr>
                                  <m:fName>
                                    <m:r>
                                      <m:rPr>
                                        <m:sty m:val="p"/>
                                      </m:rPr>
                                      <a:rPr lang="en-US" sz="1400" smtClean="0">
                                        <a:latin typeface="Cambria Math" charset="0"/>
                                      </a:rPr>
                                      <m:t>log</m:t>
                                    </m:r>
                                  </m:fName>
                                  <m:e>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r>
                                      <a:rPr lang="en-US" sz="1400" smtClean="0">
                                        <a:latin typeface="Cambria Math" charset="0"/>
                                      </a:rPr>
                                      <m:t>=</m:t>
                                    </m:r>
                                    <m:func>
                                      <m:funcPr>
                                        <m:ctrlPr>
                                          <a:rPr lang="en-US" sz="1400" i="1" smtClean="0">
                                            <a:latin typeface="Cambria Math" charset="0"/>
                                          </a:rPr>
                                        </m:ctrlPr>
                                      </m:funcPr>
                                      <m:fName>
                                        <m:r>
                                          <m:rPr>
                                            <m:sty m:val="p"/>
                                          </m:rPr>
                                          <a:rPr lang="en-US" sz="1400" smtClean="0">
                                            <a:latin typeface="Cambria Math" charset="0"/>
                                          </a:rPr>
                                          <m:t>log</m:t>
                                        </m:r>
                                      </m:fName>
                                      <m:e>
                                        <m:r>
                                          <a:rPr lang="en-US" sz="1400" smtClean="0">
                                            <a:latin typeface="Cambria Math" charset="0"/>
                                          </a:rPr>
                                          <m:t>𝑝</m:t>
                                        </m:r>
                                        <m:r>
                                          <a:rPr lang="en-US" sz="1400" smtClean="0">
                                            <a:latin typeface="Cambria Math" charset="0"/>
                                          </a:rPr>
                                          <m:t> =</m:t>
                                        </m:r>
                                      </m:e>
                                    </m:func>
                                    <m:func>
                                      <m:funcPr>
                                        <m:ctrlPr>
                                          <a:rPr lang="en-US" sz="1400" i="1" smtClean="0">
                                            <a:latin typeface="Cambria Math" charset="0"/>
                                          </a:rPr>
                                        </m:ctrlPr>
                                      </m:funcPr>
                                      <m:fName>
                                        <m:r>
                                          <m:rPr>
                                            <m:sty m:val="p"/>
                                          </m:rPr>
                                          <a:rPr lang="en-US" sz="1400" smtClean="0">
                                            <a:latin typeface="Cambria Math" charset="0"/>
                                          </a:rPr>
                                          <m:t>log</m:t>
                                        </m:r>
                                      </m:fName>
                                      <m:e>
                                        <m:f>
                                          <m:fPr>
                                            <m:ctrlPr>
                                              <a:rPr lang="mr-IN" sz="1400" i="1">
                                                <a:latin typeface="Cambria Math" charset="0"/>
                                              </a:rPr>
                                            </m:ctrlPr>
                                          </m:fPr>
                                          <m:num>
                                            <m:r>
                                              <a:rPr lang="en-US" sz="1400">
                                                <a:latin typeface="Cambria Math" charset="0"/>
                                              </a:rPr>
                                              <m:t>1</m:t>
                                            </m:r>
                                          </m:num>
                                          <m:den>
                                            <m:r>
                                              <a:rPr lang="en-US" sz="1400">
                                                <a:latin typeface="Cambria Math" charset="0"/>
                                              </a:rPr>
                                              <m:t>1+</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den>
                                        </m:f>
                                      </m:e>
                                    </m:func>
                                  </m:e>
                                </m:func>
                              </m:oMath>
                            </m:oMathPara>
                          </a14:m>
                          <a:endParaRPr lang="en-US" sz="1400" dirty="0"/>
                        </a:p>
                      </a:txBody>
                      <a:tcPr anchor="ctr"/>
                    </a:tc>
                    <a:tc>
                      <a:txBody>
                        <a:bodyPr/>
                        <a:lstStyle/>
                        <a:p>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num>
                                  <m:den>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den>
                                </m:f>
                                <m:r>
                                  <a:rPr lang="en-US" sz="1400" smtClean="0">
                                    <a:latin typeface="Cambria Math" charset="0"/>
                                  </a:rPr>
                                  <m:t>=</m:t>
                                </m:r>
                                <m:f>
                                  <m:fPr>
                                    <m:ctrlPr>
                                      <a:rPr lang="mr-IN" sz="1400" i="1" smtClean="0">
                                        <a:latin typeface="Cambria Math" charset="0"/>
                                      </a:rPr>
                                    </m:ctrlPr>
                                  </m:fPr>
                                  <m:num>
                                    <m:r>
                                      <a:rPr lang="en-US" sz="1400" smtClean="0">
                                        <a:latin typeface="Cambria Math" charset="0"/>
                                      </a:rPr>
                                      <m:t>1</m:t>
                                    </m:r>
                                  </m:num>
                                  <m:den>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den>
                                </m:f>
                              </m:oMath>
                            </m:oMathPara>
                          </a14:m>
                          <a:endParaRPr lang="en-US" sz="1400" b="0" dirty="0" smtClean="0"/>
                        </a:p>
                      </a:txBody>
                      <a:tcPr/>
                    </a:tc>
                    <a:tc>
                      <a:txBody>
                        <a:bodyPr/>
                        <a:lstStyle/>
                        <a:p>
                          <a:pPr algn="ct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num>
                                  <m:den>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den>
                                </m:f>
                                <m:r>
                                  <a:rPr lang="en-US" sz="1400" smtClean="0">
                                    <a:latin typeface="Cambria Math" charset="0"/>
                                  </a:rPr>
                                  <m:t>=1+</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oMath>
                            </m:oMathPara>
                          </a14:m>
                          <a:endParaRPr lang="en-US" sz="1400" dirty="0"/>
                        </a:p>
                      </a:txBody>
                      <a:tcPr anchor="ctr"/>
                    </a:tc>
                  </a:tr>
                  <a:tr h="552234">
                    <a:tc>
                      <a:txBody>
                        <a:bodyPr/>
                        <a:lstStyle/>
                        <a:p>
                          <a:pPr/>
                          <a14:m>
                            <m:oMathPara xmlns:m="http://schemas.openxmlformats.org/officeDocument/2006/math">
                              <m:oMathParaPr>
                                <m:jc m:val="centerGroup"/>
                              </m:oMathParaPr>
                              <m:oMath xmlns:m="http://schemas.openxmlformats.org/officeDocument/2006/math">
                                <m:sSubSup>
                                  <m:sSubSupPr>
                                    <m:ctrlPr>
                                      <a:rPr lang="en-US" sz="1400" i="1" smtClean="0">
                                        <a:latin typeface="Cambria Math" charset="0"/>
                                      </a:rPr>
                                    </m:ctrlPr>
                                  </m:sSubSupPr>
                                  <m:e>
                                    <m:r>
                                      <a:rPr lang="en-US" sz="1400" smtClean="0">
                                        <a:latin typeface="Cambria Math" charset="0"/>
                                      </a:rPr>
                                      <m:t>ℒ</m:t>
                                    </m:r>
                                  </m:e>
                                  <m:sub>
                                    <m:r>
                                      <a:rPr lang="en-US" sz="1400" smtClean="0">
                                        <a:latin typeface="Cambria Math" charset="0"/>
                                      </a:rPr>
                                      <m:t>𝑖</m:t>
                                    </m:r>
                                  </m:sub>
                                  <m:sup>
                                    <m:r>
                                      <a:rPr lang="en-US" sz="1400" smtClean="0">
                                        <a:latin typeface="Cambria Math" charset="0"/>
                                      </a:rPr>
                                      <m:t>𝐴</m:t>
                                    </m:r>
                                  </m:sup>
                                </m:sSubSup>
                                <m:r>
                                  <a:rPr lang="en-US" sz="1400" smtClean="0">
                                    <a:latin typeface="Cambria Math" charset="0"/>
                                  </a:rPr>
                                  <m:t>=−</m:t>
                                </m:r>
                                <m:r>
                                  <a:rPr lang="en-US" sz="1400" smtClean="0">
                                    <a:latin typeface="Cambria Math" charset="0"/>
                                  </a:rPr>
                                  <m:t>𝑦</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oMath>
                            </m:oMathPara>
                          </a14:m>
                          <a:endParaRPr lang="en-US" sz="1400" b="0" dirty="0" smtClean="0"/>
                        </a:p>
                      </a:txBody>
                      <a:tcPr anchor="ctr"/>
                    </a:tc>
                    <a:tc>
                      <a:txBody>
                        <a:bodyPr/>
                        <a:lstStyle/>
                        <a:p>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smtClean="0">
                                        <a:latin typeface="Cambria Math" charset="0"/>
                                      </a:rPr>
                                      <m:t>𝑑</m:t>
                                    </m:r>
                                    <m:r>
                                      <a:rPr lang="en-US" sz="1400" smtClean="0">
                                        <a:latin typeface="Cambria Math" charset="0"/>
                                      </a:rPr>
                                      <m:t>ℒ</m:t>
                                    </m:r>
                                  </m:num>
                                  <m:den>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den>
                                </m:f>
                                <m:r>
                                  <a:rPr lang="en-US" sz="1400" smtClean="0">
                                    <a:latin typeface="Cambria Math" charset="0"/>
                                  </a:rPr>
                                  <m:t>=−</m:t>
                                </m:r>
                                <m:r>
                                  <a:rPr lang="en-US" sz="1400" smtClean="0">
                                    <a:latin typeface="Cambria Math" charset="0"/>
                                  </a:rPr>
                                  <m:t>𝑦</m:t>
                                </m:r>
                              </m:oMath>
                            </m:oMathPara>
                          </a14:m>
                          <a:endParaRPr lang="en-US" sz="1400" b="0" dirty="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smtClean="0">
                                        <a:latin typeface="Cambria Math" charset="0"/>
                                      </a:rPr>
                                      <m:t>𝑑</m:t>
                                    </m:r>
                                    <m:r>
                                      <a:rPr lang="en-US" sz="1400" smtClean="0">
                                        <a:latin typeface="Cambria Math" charset="0"/>
                                      </a:rPr>
                                      <m:t>ℒ</m:t>
                                    </m:r>
                                  </m:num>
                                  <m:den>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den>
                                </m:f>
                                <m:r>
                                  <a:rPr lang="en-US" sz="1400" smtClean="0">
                                    <a:latin typeface="Cambria Math" charset="0"/>
                                  </a:rPr>
                                  <m:t>=−</m:t>
                                </m:r>
                                <m:r>
                                  <a:rPr lang="en-US" sz="1400" smtClean="0">
                                    <a:latin typeface="Cambria Math" charset="0"/>
                                  </a:rPr>
                                  <m:t>𝑦</m:t>
                                </m:r>
                              </m:oMath>
                            </m:oMathPara>
                          </a14:m>
                          <a:endParaRPr lang="en-US" sz="1400" dirty="0"/>
                        </a:p>
                      </a:txBody>
                      <a:tcPr anchor="ctr"/>
                    </a:tc>
                  </a:tr>
                  <a:tr h="552234">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smtClean="0">
                                        <a:latin typeface="Cambria Math" charset="0"/>
                                      </a:rPr>
                                      <m:t>𝑑</m:t>
                                    </m:r>
                                    <m:sSubSup>
                                      <m:sSubSupPr>
                                        <m:ctrlPr>
                                          <a:rPr lang="en-US" sz="1400" i="1" smtClean="0">
                                            <a:latin typeface="Cambria Math" charset="0"/>
                                          </a:rPr>
                                        </m:ctrlPr>
                                      </m:sSubSupPr>
                                      <m:e>
                                        <m:r>
                                          <a:rPr lang="en-US" sz="1400" smtClean="0">
                                            <a:latin typeface="Cambria Math" charset="0"/>
                                          </a:rPr>
                                          <m:t>ℒ</m:t>
                                        </m:r>
                                      </m:e>
                                      <m:sub>
                                        <m:r>
                                          <a:rPr lang="en-US" sz="1400" smtClean="0">
                                            <a:latin typeface="Cambria Math" charset="0"/>
                                          </a:rPr>
                                          <m:t>𝑖</m:t>
                                        </m:r>
                                      </m:sub>
                                      <m:sup>
                                        <m:r>
                                          <a:rPr lang="en-US" sz="1400" smtClean="0">
                                            <a:latin typeface="Cambria Math" charset="0"/>
                                          </a:rPr>
                                          <m:t>𝐴</m:t>
                                        </m:r>
                                      </m:sup>
                                    </m:sSubSup>
                                  </m:num>
                                  <m:den>
                                    <m:r>
                                      <a:rPr lang="en-US" sz="1400" smtClean="0">
                                        <a:latin typeface="Cambria Math" charset="0"/>
                                      </a:rPr>
                                      <m:t>𝑑𝑊</m:t>
                                    </m:r>
                                  </m:den>
                                </m:f>
                                <m:r>
                                  <a:rPr lang="en-US" sz="1400" smtClean="0">
                                    <a:latin typeface="Cambria Math" charset="0"/>
                                  </a:rPr>
                                  <m:t>=</m:t>
                                </m:r>
                                <m:f>
                                  <m:fPr>
                                    <m:ctrlPr>
                                      <a:rPr lang="mr-IN" sz="1400" i="1" smtClean="0">
                                        <a:latin typeface="Cambria Math" charset="0"/>
                                      </a:rPr>
                                    </m:ctrlPr>
                                  </m:fPr>
                                  <m:num>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ℒ</m:t>
                                        </m:r>
                                      </m:e>
                                      <m:sub>
                                        <m:r>
                                          <a:rPr lang="en-US" sz="1400" smtClean="0">
                                            <a:latin typeface="Cambria Math" charset="0"/>
                                          </a:rPr>
                                          <m:t>𝑖</m:t>
                                        </m:r>
                                      </m:sub>
                                    </m:sSub>
                                  </m:num>
                                  <m:den>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den>
                                </m:f>
                                <m:f>
                                  <m:fPr>
                                    <m:ctrlPr>
                                      <a:rPr lang="mr-IN" sz="1400" i="1" smtClean="0">
                                        <a:latin typeface="Cambria Math" charset="0"/>
                                      </a:rPr>
                                    </m:ctrlPr>
                                  </m:fPr>
                                  <m:num>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num>
                                  <m:den>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den>
                                </m:f>
                                <m:f>
                                  <m:fPr>
                                    <m:ctrlPr>
                                      <a:rPr lang="mr-IN" sz="1400" i="1" smtClean="0">
                                        <a:latin typeface="Cambria Math" charset="0"/>
                                      </a:rPr>
                                    </m:ctrlPr>
                                  </m:fPr>
                                  <m:num>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num>
                                  <m:den>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den>
                                </m:f>
                                <m:f>
                                  <m:fPr>
                                    <m:ctrlPr>
                                      <a:rPr lang="mr-IN" sz="1400" i="1" smtClean="0">
                                        <a:latin typeface="Cambria Math" charset="0"/>
                                      </a:rPr>
                                    </m:ctrlPr>
                                  </m:fPr>
                                  <m:num>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num>
                                  <m:den>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den>
                                </m:f>
                                <m:f>
                                  <m:fPr>
                                    <m:ctrlPr>
                                      <a:rPr lang="mr-IN" sz="1400" i="1" smtClean="0">
                                        <a:latin typeface="Cambria Math" charset="0"/>
                                      </a:rPr>
                                    </m:ctrlPr>
                                  </m:fPr>
                                  <m:num>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num>
                                  <m:den>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den>
                                </m:f>
                                <m:f>
                                  <m:fPr>
                                    <m:ctrlPr>
                                      <a:rPr lang="mr-IN" sz="1400" i="1" smtClean="0">
                                        <a:latin typeface="Cambria Math" charset="0"/>
                                      </a:rPr>
                                    </m:ctrlPr>
                                  </m:fPr>
                                  <m:num>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num>
                                  <m:den>
                                    <m:r>
                                      <a:rPr lang="en-US" sz="1400" smtClean="0">
                                        <a:latin typeface="Cambria Math" charset="0"/>
                                      </a:rPr>
                                      <m:t>𝑑𝑊</m:t>
                                    </m:r>
                                  </m:den>
                                </m:f>
                              </m:oMath>
                            </m:oMathPara>
                          </a14:m>
                          <a:endParaRPr lang="en-US" sz="1400" dirty="0"/>
                        </a:p>
                        <a:p>
                          <a:endParaRPr lang="en-US" sz="1400" b="0" dirty="0" smtClean="0"/>
                        </a:p>
                      </a:txBody>
                      <a:tcPr anchor="ctr"/>
                    </a:tc>
                    <a:tc>
                      <a:txBody>
                        <a:bodyPr/>
                        <a:lstStyle/>
                        <a:p>
                          <a:endParaRPr lang="en-US" sz="1400" b="0" dirty="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lang="en-US" sz="1400" i="1" smtClean="0">
                                        <a:latin typeface="Cambria Math" charset="0"/>
                                      </a:rPr>
                                    </m:ctrlPr>
                                  </m:sSupPr>
                                  <m:e>
                                    <m:f>
                                      <m:fPr>
                                        <m:ctrlPr>
                                          <a:rPr lang="mr-IN" sz="1400" i="1" smtClean="0">
                                            <a:latin typeface="Cambria Math" charset="0"/>
                                          </a:rPr>
                                        </m:ctrlPr>
                                      </m:fPr>
                                      <m:num>
                                        <m:r>
                                          <a:rPr lang="en-US" sz="1400" smtClean="0">
                                            <a:latin typeface="Cambria Math" charset="0"/>
                                          </a:rPr>
                                          <m:t>𝑑</m:t>
                                        </m:r>
                                        <m:sSubSup>
                                          <m:sSubSupPr>
                                            <m:ctrlPr>
                                              <a:rPr lang="en-US" sz="1400" i="1" smtClean="0">
                                                <a:latin typeface="Cambria Math" charset="0"/>
                                              </a:rPr>
                                            </m:ctrlPr>
                                          </m:sSubSupPr>
                                          <m:e>
                                            <m:r>
                                              <a:rPr lang="en-US" sz="1400" smtClean="0">
                                                <a:latin typeface="Cambria Math" charset="0"/>
                                              </a:rPr>
                                              <m:t>ℒ</m:t>
                                            </m:r>
                                          </m:e>
                                          <m:sub>
                                            <m:r>
                                              <a:rPr lang="en-US" sz="1400" smtClean="0">
                                                <a:latin typeface="Cambria Math" charset="0"/>
                                              </a:rPr>
                                              <m:t>𝑖</m:t>
                                            </m:r>
                                          </m:sub>
                                          <m:sup>
                                            <m:r>
                                              <a:rPr lang="en-US" sz="1400" smtClean="0">
                                                <a:latin typeface="Cambria Math" charset="0"/>
                                              </a:rPr>
                                              <m:t>𝐴</m:t>
                                            </m:r>
                                          </m:sup>
                                        </m:sSubSup>
                                      </m:num>
                                      <m:den>
                                        <m:r>
                                          <a:rPr lang="en-US" sz="1400" smtClean="0">
                                            <a:latin typeface="Cambria Math" charset="0"/>
                                          </a:rPr>
                                          <m:t>𝑑𝑊</m:t>
                                        </m:r>
                                      </m:den>
                                    </m:f>
                                    <m:r>
                                      <a:rPr lang="en-US" sz="1400" smtClean="0">
                                        <a:latin typeface="Cambria Math" charset="0"/>
                                      </a:rPr>
                                      <m:t>=−</m:t>
                                    </m:r>
                                    <m:r>
                                      <a:rPr lang="en-US" sz="1400" smtClean="0">
                                        <a:latin typeface="Cambria Math" charset="0"/>
                                      </a:rPr>
                                      <m:t>𝑦𝑋𝑒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f>
                                  <m:fPr>
                                    <m:ctrlPr>
                                      <a:rPr lang="mr-IN" sz="1400" i="1" smtClean="0">
                                        <a:latin typeface="Cambria Math" charset="0"/>
                                      </a:rPr>
                                    </m:ctrlPr>
                                  </m:fPr>
                                  <m:num>
                                    <m:r>
                                      <a:rPr lang="en-US" sz="1400" smtClean="0">
                                        <a:latin typeface="Cambria Math" charset="0"/>
                                      </a:rPr>
                                      <m:t>1</m:t>
                                    </m:r>
                                  </m:num>
                                  <m:den>
                                    <m:sSup>
                                      <m:sSupPr>
                                        <m:ctrlPr>
                                          <a:rPr lang="en-US" sz="1400" i="1" smtClean="0">
                                            <a:latin typeface="Cambria Math" charset="0"/>
                                          </a:rPr>
                                        </m:ctrlPr>
                                      </m:sSupPr>
                                      <m:e>
                                        <m:d>
                                          <m:dPr>
                                            <m:ctrlPr>
                                              <a:rPr lang="en-US" sz="1400" i="1" smtClean="0">
                                                <a:latin typeface="Cambria Math" charset="0"/>
                                              </a:rPr>
                                            </m:ctrlPr>
                                          </m:dPr>
                                          <m:e>
                                            <m:r>
                                              <a:rPr lang="en-US" sz="1400">
                                                <a:latin typeface="Cambria Math" charset="0"/>
                                              </a:rPr>
                                              <m:t>1+</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e>
                                        </m:d>
                                      </m:e>
                                      <m:sup/>
                                    </m:sSup>
                                  </m:den>
                                </m:f>
                              </m:oMath>
                            </m:oMathPara>
                          </a14:m>
                          <a:endParaRPr lang="en-US" sz="1400" dirty="0"/>
                        </a:p>
                      </a:txBody>
                      <a:tcPr anchor="ctr"/>
                    </a:tc>
                  </a:tr>
                </a:tbl>
              </a:graphicData>
            </a:graphic>
          </p:graphicFrame>
        </mc:Choice>
        <mc:Fallback>
          <p:graphicFrame>
            <p:nvGraphicFramePr>
              <p:cNvPr id="3" name="Table 2"/>
              <p:cNvGraphicFramePr>
                <a:graphicFrameLocks noGrp="1"/>
              </p:cNvGraphicFramePr>
              <p:nvPr>
                <p:extLst>
                  <p:ext uri="{D42A27DB-BD31-4B8C-83A1-F6EECF244321}">
                    <p14:modId xmlns:p14="http://schemas.microsoft.com/office/powerpoint/2010/main" val="688378321"/>
                  </p:ext>
                </p:extLst>
              </p:nvPr>
            </p:nvGraphicFramePr>
            <p:xfrm>
              <a:off x="1795004" y="1318608"/>
              <a:ext cx="9053936" cy="4634166"/>
            </p:xfrm>
            <a:graphic>
              <a:graphicData uri="http://schemas.openxmlformats.org/drawingml/2006/table">
                <a:tbl>
                  <a:tblPr firstRow="1" bandRow="1">
                    <a:tableStyleId>{073A0DAA-6AF3-43AB-8588-CEC1D06C72B9}</a:tableStyleId>
                  </a:tblPr>
                  <a:tblGrid>
                    <a:gridCol w="3497494"/>
                    <a:gridCol w="2585545"/>
                    <a:gridCol w="2970897"/>
                  </a:tblGrid>
                  <a:tr h="502122">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smtClean="0"/>
                            <a:t>Variables</a:t>
                          </a:r>
                          <a:endParaRPr lang="en-US" sz="1400" b="0" dirty="0" smtClean="0">
                            <a:latin typeface="Karla" charset="0"/>
                            <a:ea typeface="Karla" charset="0"/>
                            <a:cs typeface="Karla" charset="0"/>
                          </a:endParaRPr>
                        </a:p>
                      </a:txBody>
                      <a:tcPr anchor="ctr"/>
                    </a:tc>
                    <a:tc>
                      <a:txBody>
                        <a:bodyPr/>
                        <a:lstStyle/>
                        <a:p>
                          <a:pPr algn="ctr"/>
                          <a:r>
                            <a:rPr lang="en-US" sz="1400" dirty="0" smtClean="0"/>
                            <a:t>Partial derivatives</a:t>
                          </a:r>
                          <a:endParaRPr lang="en-US" sz="1400" dirty="0">
                            <a:latin typeface="Karla" charset="0"/>
                            <a:ea typeface="Karla" charset="0"/>
                            <a:cs typeface="Karla" charset="0"/>
                          </a:endParaRPr>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smtClean="0"/>
                            <a:t>Partial derivatives </a:t>
                          </a:r>
                          <a:r>
                            <a:rPr lang="en-US" sz="1400" dirty="0" err="1" smtClean="0"/>
                            <a:t>wrt</a:t>
                          </a:r>
                          <a:r>
                            <a:rPr lang="en-US" sz="1400" dirty="0" smtClean="0"/>
                            <a:t> to X,W</a:t>
                          </a:r>
                          <a:endParaRPr lang="en-US" sz="1400" dirty="0" smtClean="0">
                            <a:latin typeface="Karla" charset="0"/>
                            <a:ea typeface="Karla" charset="0"/>
                            <a:cs typeface="Karla" charset="0"/>
                          </a:endParaRPr>
                        </a:p>
                      </a:txBody>
                      <a:tcPr anchor="ctr"/>
                    </a:tc>
                  </a:tr>
                  <a:tr h="514712">
                    <a:tc>
                      <a:txBody>
                        <a:bodyPr/>
                        <a:lstStyle/>
                        <a:p>
                          <a:endParaRPr lang="en-US"/>
                        </a:p>
                      </a:txBody>
                      <a:tcPr anchor="ctr">
                        <a:blipFill rotWithShape="0">
                          <a:blip r:embed="rId2"/>
                          <a:stretch>
                            <a:fillRect l="-174" t="-97647" r="-159582" b="-701176"/>
                          </a:stretch>
                        </a:blipFill>
                      </a:tcPr>
                    </a:tc>
                    <a:tc>
                      <a:txBody>
                        <a:bodyPr/>
                        <a:lstStyle/>
                        <a:p>
                          <a:endParaRPr lang="en-US"/>
                        </a:p>
                      </a:txBody>
                      <a:tcPr>
                        <a:blipFill rotWithShape="0">
                          <a:blip r:embed="rId2"/>
                          <a:stretch>
                            <a:fillRect l="-135613" t="-97647" r="-116038" b="-701176"/>
                          </a:stretch>
                        </a:blipFill>
                      </a:tcPr>
                    </a:tc>
                    <a:tc>
                      <a:txBody>
                        <a:bodyPr/>
                        <a:lstStyle/>
                        <a:p>
                          <a:endParaRPr lang="en-US"/>
                        </a:p>
                      </a:txBody>
                      <a:tcPr anchor="ctr">
                        <a:blipFill rotWithShape="0">
                          <a:blip r:embed="rId2"/>
                          <a:stretch>
                            <a:fillRect l="-204713" t="-97647" r="-820" b="-701176"/>
                          </a:stretch>
                        </a:blipFill>
                      </a:tcPr>
                    </a:tc>
                  </a:tr>
                  <a:tr h="551246">
                    <a:tc>
                      <a:txBody>
                        <a:bodyPr/>
                        <a:lstStyle/>
                        <a:p>
                          <a:endParaRPr lang="en-US"/>
                        </a:p>
                      </a:txBody>
                      <a:tcPr anchor="ctr">
                        <a:blipFill rotWithShape="0">
                          <a:blip r:embed="rId2"/>
                          <a:stretch>
                            <a:fillRect l="-174" t="-184615" r="-159582" b="-554945"/>
                          </a:stretch>
                        </a:blipFill>
                      </a:tcPr>
                    </a:tc>
                    <a:tc>
                      <a:txBody>
                        <a:bodyPr/>
                        <a:lstStyle/>
                        <a:p>
                          <a:endParaRPr lang="en-US"/>
                        </a:p>
                      </a:txBody>
                      <a:tcPr>
                        <a:blipFill rotWithShape="0">
                          <a:blip r:embed="rId2"/>
                          <a:stretch>
                            <a:fillRect l="-135613" t="-184615" r="-116038" b="-554945"/>
                          </a:stretch>
                        </a:blipFill>
                      </a:tcPr>
                    </a:tc>
                    <a:tc>
                      <a:txBody>
                        <a:bodyPr/>
                        <a:lstStyle/>
                        <a:p>
                          <a:endParaRPr lang="en-US"/>
                        </a:p>
                      </a:txBody>
                      <a:tcPr anchor="ctr">
                        <a:blipFill rotWithShape="0">
                          <a:blip r:embed="rId2"/>
                          <a:stretch>
                            <a:fillRect l="-204713" t="-184615" r="-820" b="-554945"/>
                          </a:stretch>
                        </a:blipFill>
                      </a:tcPr>
                    </a:tc>
                  </a:tr>
                  <a:tr h="551246">
                    <a:tc>
                      <a:txBody>
                        <a:bodyPr/>
                        <a:lstStyle/>
                        <a:p>
                          <a:endParaRPr lang="en-US"/>
                        </a:p>
                      </a:txBody>
                      <a:tcPr anchor="ctr">
                        <a:blipFill rotWithShape="0">
                          <a:blip r:embed="rId2"/>
                          <a:stretch>
                            <a:fillRect l="-174" t="-287778" r="-159582" b="-461111"/>
                          </a:stretch>
                        </a:blipFill>
                      </a:tcPr>
                    </a:tc>
                    <a:tc>
                      <a:txBody>
                        <a:bodyPr/>
                        <a:lstStyle/>
                        <a:p>
                          <a:endParaRPr lang="en-US"/>
                        </a:p>
                      </a:txBody>
                      <a:tcPr>
                        <a:blipFill rotWithShape="0">
                          <a:blip r:embed="rId2"/>
                          <a:stretch>
                            <a:fillRect l="-135613" t="-287778" r="-116038" b="-461111"/>
                          </a:stretch>
                        </a:blipFill>
                      </a:tcPr>
                    </a:tc>
                    <a:tc>
                      <a:txBody>
                        <a:bodyPr/>
                        <a:lstStyle/>
                        <a:p>
                          <a:endParaRPr lang="en-US"/>
                        </a:p>
                      </a:txBody>
                      <a:tcPr anchor="ctr">
                        <a:blipFill rotWithShape="0">
                          <a:blip r:embed="rId2"/>
                          <a:stretch>
                            <a:fillRect l="-204713" t="-287778" r="-820" b="-461111"/>
                          </a:stretch>
                        </a:blipFill>
                      </a:tcPr>
                    </a:tc>
                  </a:tr>
                  <a:tr h="633993">
                    <a:tc>
                      <a:txBody>
                        <a:bodyPr/>
                        <a:lstStyle/>
                        <a:p>
                          <a:endParaRPr lang="en-US"/>
                        </a:p>
                      </a:txBody>
                      <a:tcPr anchor="ctr">
                        <a:blipFill rotWithShape="0">
                          <a:blip r:embed="rId2"/>
                          <a:stretch>
                            <a:fillRect l="-174" t="-335577" r="-159582" b="-299038"/>
                          </a:stretch>
                        </a:blipFill>
                      </a:tcPr>
                    </a:tc>
                    <a:tc>
                      <a:txBody>
                        <a:bodyPr/>
                        <a:lstStyle/>
                        <a:p>
                          <a:endParaRPr lang="en-US"/>
                        </a:p>
                      </a:txBody>
                      <a:tcPr>
                        <a:blipFill rotWithShape="0">
                          <a:blip r:embed="rId2"/>
                          <a:stretch>
                            <a:fillRect l="-135613" t="-335577" r="-116038" b="-299038"/>
                          </a:stretch>
                        </a:blipFill>
                      </a:tcPr>
                    </a:tc>
                    <a:tc>
                      <a:txBody>
                        <a:bodyPr/>
                        <a:lstStyle/>
                        <a:p>
                          <a:endParaRPr lang="en-US"/>
                        </a:p>
                      </a:txBody>
                      <a:tcPr anchor="ctr">
                        <a:blipFill rotWithShape="0">
                          <a:blip r:embed="rId2"/>
                          <a:stretch>
                            <a:fillRect l="-204713" t="-335577" r="-820" b="-299038"/>
                          </a:stretch>
                        </a:blipFill>
                      </a:tcPr>
                    </a:tc>
                  </a:tr>
                  <a:tr h="551246">
                    <a:tc>
                      <a:txBody>
                        <a:bodyPr/>
                        <a:lstStyle/>
                        <a:p>
                          <a:endParaRPr lang="en-US"/>
                        </a:p>
                      </a:txBody>
                      <a:tcPr anchor="ctr">
                        <a:blipFill rotWithShape="0">
                          <a:blip r:embed="rId2"/>
                          <a:stretch>
                            <a:fillRect l="-174" t="-497802" r="-159582" b="-241758"/>
                          </a:stretch>
                        </a:blipFill>
                      </a:tcPr>
                    </a:tc>
                    <a:tc>
                      <a:txBody>
                        <a:bodyPr/>
                        <a:lstStyle/>
                        <a:p>
                          <a:endParaRPr lang="en-US"/>
                        </a:p>
                      </a:txBody>
                      <a:tcPr>
                        <a:blipFill rotWithShape="0">
                          <a:blip r:embed="rId2"/>
                          <a:stretch>
                            <a:fillRect l="-135613" t="-497802" r="-116038" b="-241758"/>
                          </a:stretch>
                        </a:blipFill>
                      </a:tcPr>
                    </a:tc>
                    <a:tc>
                      <a:txBody>
                        <a:bodyPr/>
                        <a:lstStyle/>
                        <a:p>
                          <a:endParaRPr lang="en-US"/>
                        </a:p>
                      </a:txBody>
                      <a:tcPr anchor="ctr">
                        <a:blipFill rotWithShape="0">
                          <a:blip r:embed="rId2"/>
                          <a:stretch>
                            <a:fillRect l="-204713" t="-497802" r="-820" b="-241758"/>
                          </a:stretch>
                        </a:blipFill>
                      </a:tcPr>
                    </a:tc>
                  </a:tr>
                  <a:tr h="552234">
                    <a:tc>
                      <a:txBody>
                        <a:bodyPr/>
                        <a:lstStyle/>
                        <a:p>
                          <a:endParaRPr lang="en-US"/>
                        </a:p>
                      </a:txBody>
                      <a:tcPr anchor="ctr">
                        <a:blipFill rotWithShape="0">
                          <a:blip r:embed="rId2"/>
                          <a:stretch>
                            <a:fillRect l="-174" t="-604444" r="-159582" b="-144444"/>
                          </a:stretch>
                        </a:blipFill>
                      </a:tcPr>
                    </a:tc>
                    <a:tc>
                      <a:txBody>
                        <a:bodyPr/>
                        <a:lstStyle/>
                        <a:p>
                          <a:endParaRPr lang="en-US"/>
                        </a:p>
                      </a:txBody>
                      <a:tcPr>
                        <a:blipFill rotWithShape="0">
                          <a:blip r:embed="rId2"/>
                          <a:stretch>
                            <a:fillRect l="-135613" t="-604444" r="-116038" b="-144444"/>
                          </a:stretch>
                        </a:blipFill>
                      </a:tcPr>
                    </a:tc>
                    <a:tc>
                      <a:txBody>
                        <a:bodyPr/>
                        <a:lstStyle/>
                        <a:p>
                          <a:endParaRPr lang="en-US"/>
                        </a:p>
                      </a:txBody>
                      <a:tcPr anchor="ctr">
                        <a:blipFill rotWithShape="0">
                          <a:blip r:embed="rId2"/>
                          <a:stretch>
                            <a:fillRect l="-204713" t="-604444" r="-820" b="-144444"/>
                          </a:stretch>
                        </a:blipFill>
                      </a:tcPr>
                    </a:tc>
                  </a:tr>
                  <a:tr h="777367">
                    <a:tc>
                      <a:txBody>
                        <a:bodyPr/>
                        <a:lstStyle/>
                        <a:p>
                          <a:endParaRPr lang="en-US"/>
                        </a:p>
                      </a:txBody>
                      <a:tcPr anchor="ctr">
                        <a:blipFill rotWithShape="0">
                          <a:blip r:embed="rId2"/>
                          <a:stretch>
                            <a:fillRect l="-174" t="-495313" r="-159582" b="-1563"/>
                          </a:stretch>
                        </a:blipFill>
                      </a:tcPr>
                    </a:tc>
                    <a:tc>
                      <a:txBody>
                        <a:bodyPr/>
                        <a:lstStyle/>
                        <a:p>
                          <a:endParaRPr lang="en-US" sz="1400" b="0" dirty="0"/>
                        </a:p>
                      </a:txBody>
                      <a:tcPr/>
                    </a:tc>
                    <a:tc>
                      <a:txBody>
                        <a:bodyPr/>
                        <a:lstStyle/>
                        <a:p>
                          <a:endParaRPr lang="en-US"/>
                        </a:p>
                      </a:txBody>
                      <a:tcPr anchor="ctr">
                        <a:blipFill rotWithShape="0">
                          <a:blip r:embed="rId2"/>
                          <a:stretch>
                            <a:fillRect l="-204713" t="-495313" r="-820" b="-1563"/>
                          </a:stretch>
                        </a:blipFill>
                      </a:tcPr>
                    </a:tc>
                  </a:tr>
                </a:tbl>
              </a:graphicData>
            </a:graphic>
          </p:graphicFrame>
        </mc:Fallback>
      </mc:AlternateContent>
      <mc:AlternateContent xmlns:mc="http://schemas.openxmlformats.org/markup-compatibility/2006" xmlns:a14="http://schemas.microsoft.com/office/drawing/2010/main">
        <mc:Choice Requires="a14">
          <p:sp>
            <p:nvSpPr>
              <p:cNvPr id="5" name="Rectangle 4"/>
              <p:cNvSpPr/>
              <p:nvPr/>
            </p:nvSpPr>
            <p:spPr>
              <a:xfrm>
                <a:off x="4087930" y="310276"/>
                <a:ext cx="2618794" cy="6459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charset="0"/>
                            </a:rPr>
                          </m:ctrlPr>
                        </m:sSubSupPr>
                        <m:e>
                          <m:r>
                            <a:rPr lang="en-US" b="0" i="1" smtClean="0">
                              <a:latin typeface="Cambria Math" charset="0"/>
                            </a:rPr>
                            <m:t>ℒ</m:t>
                          </m:r>
                        </m:e>
                        <m:sub>
                          <m:r>
                            <a:rPr lang="en-US" b="0" i="1" smtClean="0">
                              <a:latin typeface="Cambria Math" charset="0"/>
                            </a:rPr>
                            <m:t>𝑖</m:t>
                          </m:r>
                        </m:sub>
                        <m:sup>
                          <m:r>
                            <a:rPr lang="en-US" b="0" i="1" smtClean="0">
                              <a:latin typeface="Cambria Math" charset="0"/>
                            </a:rPr>
                            <m:t>𝐴</m:t>
                          </m:r>
                        </m:sup>
                      </m:sSubSup>
                      <m:r>
                        <a:rPr lang="en-US" b="0" i="1" smtClean="0">
                          <a:latin typeface="Cambria Math" charset="0"/>
                        </a:rPr>
                        <m:t>=</m:t>
                      </m:r>
                      <m:sSub>
                        <m:sSubPr>
                          <m:ctrlPr>
                            <a:rPr lang="en-US" i="1">
                              <a:latin typeface="Cambria Math" charset="0"/>
                            </a:rPr>
                          </m:ctrlPr>
                        </m:sSubPr>
                        <m:e>
                          <m:r>
                            <a:rPr lang="en-US" i="1">
                              <a:latin typeface="Cambria Math" charset="0"/>
                            </a:rPr>
                            <m:t>−</m:t>
                          </m:r>
                          <m:r>
                            <a:rPr lang="en-US" i="1">
                              <a:latin typeface="Cambria Math" charset="0"/>
                            </a:rPr>
                            <m:t>𝑦</m:t>
                          </m:r>
                        </m:e>
                        <m:sub>
                          <m:r>
                            <a:rPr lang="en-US" i="1">
                              <a:latin typeface="Cambria Math" charset="0"/>
                            </a:rPr>
                            <m:t>𝑖</m:t>
                          </m:r>
                        </m:sub>
                      </m:sSub>
                      <m:func>
                        <m:funcPr>
                          <m:ctrlPr>
                            <a:rPr lang="en-US" i="1">
                              <a:latin typeface="Cambria Math" charset="0"/>
                            </a:rPr>
                          </m:ctrlPr>
                        </m:funcPr>
                        <m:fName>
                          <m:r>
                            <m:rPr>
                              <m:sty m:val="p"/>
                            </m:rPr>
                            <a:rPr lang="en-US">
                              <a:latin typeface="Cambria Math" charset="0"/>
                            </a:rPr>
                            <m:t>log</m:t>
                          </m:r>
                        </m:fName>
                        <m:e>
                          <m:f>
                            <m:fPr>
                              <m:ctrlPr>
                                <a:rPr lang="mr-IN" i="1">
                                  <a:latin typeface="Cambria Math" charset="0"/>
                                </a:rPr>
                              </m:ctrlPr>
                            </m:fPr>
                            <m:num>
                              <m:r>
                                <a:rPr lang="en-US" i="1">
                                  <a:latin typeface="Cambria Math" charset="0"/>
                                </a:rPr>
                                <m:t>1</m:t>
                              </m:r>
                            </m:num>
                            <m:den>
                              <m:r>
                                <a:rPr lang="en-US" i="1">
                                  <a:latin typeface="Cambria Math" charset="0"/>
                                </a:rPr>
                                <m:t>1+</m:t>
                              </m:r>
                              <m:sSup>
                                <m:sSupPr>
                                  <m:ctrlPr>
                                    <a:rPr lang="en-US" i="1">
                                      <a:latin typeface="Cambria Math" charset="0"/>
                                    </a:rPr>
                                  </m:ctrlPr>
                                </m:sSupPr>
                                <m:e>
                                  <m:r>
                                    <a:rPr lang="en-US" i="1">
                                      <a:latin typeface="Cambria Math" charset="0"/>
                                    </a:rPr>
                                    <m:t>𝑒</m:t>
                                  </m:r>
                                </m:e>
                                <m:sup>
                                  <m:r>
                                    <a:rPr lang="en-US" i="1">
                                      <a:latin typeface="Cambria Math" charset="0"/>
                                    </a:rPr>
                                    <m:t>−</m:t>
                                  </m:r>
                                  <m:sSup>
                                    <m:sSupPr>
                                      <m:ctrlPr>
                                        <a:rPr lang="en-US" i="1">
                                          <a:latin typeface="Cambria Math" charset="0"/>
                                        </a:rPr>
                                      </m:ctrlPr>
                                    </m:sSupPr>
                                    <m:e>
                                      <m:r>
                                        <a:rPr lang="en-US" i="1">
                                          <a:latin typeface="Cambria Math" charset="0"/>
                                        </a:rPr>
                                        <m:t>𝑊</m:t>
                                      </m:r>
                                    </m:e>
                                    <m:sup>
                                      <m:r>
                                        <a:rPr lang="en-US" i="1">
                                          <a:latin typeface="Cambria Math" charset="0"/>
                                        </a:rPr>
                                        <m:t>𝑇</m:t>
                                      </m:r>
                                    </m:sup>
                                  </m:sSup>
                                  <m:r>
                                    <a:rPr lang="en-US" i="1">
                                      <a:latin typeface="Cambria Math" charset="0"/>
                                    </a:rPr>
                                    <m:t>𝑋</m:t>
                                  </m:r>
                                </m:sup>
                              </m:sSup>
                            </m:den>
                          </m:f>
                        </m:e>
                      </m:func>
                    </m:oMath>
                  </m:oMathPara>
                </a14:m>
                <a:endParaRPr lang="en-US" dirty="0"/>
              </a:p>
            </p:txBody>
          </p:sp>
        </mc:Choice>
        <mc:Fallback xmlns="">
          <p:sp>
            <p:nvSpPr>
              <p:cNvPr id="5" name="Rectangle 4"/>
              <p:cNvSpPr>
                <a:spLocks noRot="1" noChangeAspect="1" noMove="1" noResize="1" noEditPoints="1" noAdjustHandles="1" noChangeArrowheads="1" noChangeShapeType="1" noTextEdit="1"/>
              </p:cNvSpPr>
              <p:nvPr/>
            </p:nvSpPr>
            <p:spPr>
              <a:xfrm>
                <a:off x="4087930" y="310276"/>
                <a:ext cx="2618794" cy="645946"/>
              </a:xfrm>
              <a:prstGeom prst="rect">
                <a:avLst/>
              </a:prstGeom>
              <a:blipFill rotWithShape="0">
                <a:blip r:embed="rId3"/>
                <a:stretch>
                  <a:fillRect/>
                </a:stretch>
              </a:blipFill>
            </p:spPr>
            <p:txBody>
              <a:bodyPr/>
              <a:lstStyle/>
              <a:p>
                <a:r>
                  <a:rPr lang="en-US">
                    <a:noFill/>
                  </a:rPr>
                  <a:t> </a:t>
                </a:r>
              </a:p>
            </p:txBody>
          </p:sp>
        </mc:Fallback>
      </mc:AlternateContent>
      <p:sp>
        <p:nvSpPr>
          <p:cNvPr id="6" name="Rectangle 5"/>
          <p:cNvSpPr/>
          <p:nvPr/>
        </p:nvSpPr>
        <p:spPr>
          <a:xfrm>
            <a:off x="6032938" y="672662"/>
            <a:ext cx="578069" cy="199697"/>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ight Arrow 6"/>
          <p:cNvSpPr/>
          <p:nvPr/>
        </p:nvSpPr>
        <p:spPr>
          <a:xfrm>
            <a:off x="914400" y="1905000"/>
            <a:ext cx="520700" cy="279400"/>
          </a:xfrm>
          <a:prstGeom prst="rightArrow">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5887479" y="672661"/>
            <a:ext cx="723528" cy="242368"/>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5518793" y="672660"/>
            <a:ext cx="1092214" cy="250273"/>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5518793" y="310276"/>
            <a:ext cx="1244614" cy="612657"/>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5169454" y="302372"/>
            <a:ext cx="1537269" cy="612657"/>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4784703" y="318180"/>
            <a:ext cx="1978704" cy="612657"/>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21197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xit" presetSubtype="0" fill="hold" grpId="1" nodeType="withEffect">
                                  <p:stCondLst>
                                    <p:cond delay="0"/>
                                  </p:stCondLst>
                                  <p:childTnLst>
                                    <p:set>
                                      <p:cBhvr>
                                        <p:cTn id="14" dur="1" fill="hold">
                                          <p:stCondLst>
                                            <p:cond delay="0"/>
                                          </p:stCondLst>
                                        </p:cTn>
                                        <p:tgtEl>
                                          <p:spTgt spid="6"/>
                                        </p:tgtEl>
                                        <p:attrNameLst>
                                          <p:attrName>style.visibility</p:attrName>
                                        </p:attrNameLst>
                                      </p:cBhvr>
                                      <p:to>
                                        <p:strVal val="hidden"/>
                                      </p:to>
                                    </p:set>
                                  </p:childTnLst>
                                </p:cTn>
                              </p:par>
                              <p:par>
                                <p:cTn id="15" presetID="42" presetClass="path" presetSubtype="0" accel="50000" decel="50000" fill="hold" grpId="1" nodeType="withEffect">
                                  <p:stCondLst>
                                    <p:cond delay="0"/>
                                  </p:stCondLst>
                                  <p:childTnLst>
                                    <p:animMotion origin="layout" path="M -4.16667E-6 1.85185E-6 L 0.00026 0.07963 " pathEditMode="relative" rAng="0" ptsTypes="AA">
                                      <p:cBhvr>
                                        <p:cTn id="16" dur="1000" fill="hold"/>
                                        <p:tgtEl>
                                          <p:spTgt spid="7"/>
                                        </p:tgtEl>
                                        <p:attrNameLst>
                                          <p:attrName>ppt_x</p:attrName>
                                          <p:attrName>ppt_y</p:attrName>
                                        </p:attrNameLst>
                                      </p:cBhvr>
                                      <p:rCtr x="13" y="3981"/>
                                    </p:animMotion>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xit" presetSubtype="0" fill="hold" grpId="1" nodeType="withEffect">
                                  <p:stCondLst>
                                    <p:cond delay="0"/>
                                  </p:stCondLst>
                                  <p:childTnLst>
                                    <p:set>
                                      <p:cBhvr>
                                        <p:cTn id="22" dur="1" fill="hold">
                                          <p:stCondLst>
                                            <p:cond delay="0"/>
                                          </p:stCondLst>
                                        </p:cTn>
                                        <p:tgtEl>
                                          <p:spTgt spid="8"/>
                                        </p:tgtEl>
                                        <p:attrNameLst>
                                          <p:attrName>style.visibility</p:attrName>
                                        </p:attrNameLst>
                                      </p:cBhvr>
                                      <p:to>
                                        <p:strVal val="hidden"/>
                                      </p:to>
                                    </p:set>
                                  </p:childTnLst>
                                </p:cTn>
                              </p:par>
                              <p:par>
                                <p:cTn id="23" presetID="42" presetClass="path" presetSubtype="0" accel="50000" decel="50000" fill="hold" grpId="2" nodeType="withEffect">
                                  <p:stCondLst>
                                    <p:cond delay="0"/>
                                  </p:stCondLst>
                                  <p:childTnLst>
                                    <p:animMotion origin="layout" path="M 0.00026 0.07963 L -0.00052 0.15416 " pathEditMode="relative" rAng="0" ptsTypes="AA">
                                      <p:cBhvr>
                                        <p:cTn id="24" dur="1000" fill="hold"/>
                                        <p:tgtEl>
                                          <p:spTgt spid="7"/>
                                        </p:tgtEl>
                                        <p:attrNameLst>
                                          <p:attrName>ppt_x</p:attrName>
                                          <p:attrName>ppt_y</p:attrName>
                                        </p:attrNameLst>
                                      </p:cBhvr>
                                      <p:rCtr x="-104" y="4051"/>
                                    </p:animMotion>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par>
                                <p:cTn id="29" presetID="1" presetClass="exit" presetSubtype="0" fill="hold" grpId="1" nodeType="withEffect">
                                  <p:stCondLst>
                                    <p:cond delay="0"/>
                                  </p:stCondLst>
                                  <p:childTnLst>
                                    <p:set>
                                      <p:cBhvr>
                                        <p:cTn id="30" dur="1" fill="hold">
                                          <p:stCondLst>
                                            <p:cond delay="0"/>
                                          </p:stCondLst>
                                        </p:cTn>
                                        <p:tgtEl>
                                          <p:spTgt spid="9"/>
                                        </p:tgtEl>
                                        <p:attrNameLst>
                                          <p:attrName>style.visibility</p:attrName>
                                        </p:attrNameLst>
                                      </p:cBhvr>
                                      <p:to>
                                        <p:strVal val="hidden"/>
                                      </p:to>
                                    </p:set>
                                  </p:childTnLst>
                                </p:cTn>
                              </p:par>
                              <p:par>
                                <p:cTn id="31" presetID="42" presetClass="path" presetSubtype="0" accel="50000" decel="50000" fill="hold" grpId="3" nodeType="withEffect">
                                  <p:stCondLst>
                                    <p:cond delay="0"/>
                                  </p:stCondLst>
                                  <p:childTnLst>
                                    <p:animMotion origin="layout" path="M -4.16667E-6 0.15416 L 0.00053 0.25 " pathEditMode="relative" rAng="0" ptsTypes="AA">
                                      <p:cBhvr>
                                        <p:cTn id="32" dur="1000" fill="hold"/>
                                        <p:tgtEl>
                                          <p:spTgt spid="7"/>
                                        </p:tgtEl>
                                        <p:attrNameLst>
                                          <p:attrName>ppt_x</p:attrName>
                                          <p:attrName>ppt_y</p:attrName>
                                        </p:attrNameLst>
                                      </p:cBhvr>
                                      <p:rCtr x="26" y="4792"/>
                                    </p:animMotion>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2"/>
                                        </p:tgtEl>
                                        <p:attrNameLst>
                                          <p:attrName>style.visibility</p:attrName>
                                        </p:attrNameLst>
                                      </p:cBhvr>
                                      <p:to>
                                        <p:strVal val="visible"/>
                                      </p:to>
                                    </p:set>
                                  </p:childTnLst>
                                </p:cTn>
                              </p:par>
                              <p:par>
                                <p:cTn id="37" presetID="1" presetClass="exit" presetSubtype="0" fill="hold" grpId="1" nodeType="withEffect">
                                  <p:stCondLst>
                                    <p:cond delay="0"/>
                                  </p:stCondLst>
                                  <p:childTnLst>
                                    <p:set>
                                      <p:cBhvr>
                                        <p:cTn id="38" dur="1" fill="hold">
                                          <p:stCondLst>
                                            <p:cond delay="0"/>
                                          </p:stCondLst>
                                        </p:cTn>
                                        <p:tgtEl>
                                          <p:spTgt spid="10"/>
                                        </p:tgtEl>
                                        <p:attrNameLst>
                                          <p:attrName>style.visibility</p:attrName>
                                        </p:attrNameLst>
                                      </p:cBhvr>
                                      <p:to>
                                        <p:strVal val="hidden"/>
                                      </p:to>
                                    </p:set>
                                  </p:childTnLst>
                                </p:cTn>
                              </p:par>
                              <p:par>
                                <p:cTn id="39" presetID="42" presetClass="path" presetSubtype="0" accel="50000" decel="50000" fill="hold" grpId="4" nodeType="withEffect">
                                  <p:stCondLst>
                                    <p:cond delay="0"/>
                                  </p:stCondLst>
                                  <p:childTnLst>
                                    <p:animMotion origin="layout" path="M 0.00052 0.25 L 0.00013 0.33032 " pathEditMode="relative" rAng="0" ptsTypes="AA">
                                      <p:cBhvr>
                                        <p:cTn id="40" dur="1000" fill="hold"/>
                                        <p:tgtEl>
                                          <p:spTgt spid="7"/>
                                        </p:tgtEl>
                                        <p:attrNameLst>
                                          <p:attrName>ppt_x</p:attrName>
                                          <p:attrName>ppt_y</p:attrName>
                                        </p:attrNameLst>
                                      </p:cBhvr>
                                      <p:rCtr x="0" y="4120"/>
                                    </p:animMotion>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3"/>
                                        </p:tgtEl>
                                        <p:attrNameLst>
                                          <p:attrName>style.visibility</p:attrName>
                                        </p:attrNameLst>
                                      </p:cBhvr>
                                      <p:to>
                                        <p:strVal val="visible"/>
                                      </p:to>
                                    </p:set>
                                  </p:childTnLst>
                                </p:cTn>
                              </p:par>
                              <p:par>
                                <p:cTn id="45" presetID="1" presetClass="exit" presetSubtype="0" fill="hold" grpId="1" nodeType="withEffect">
                                  <p:stCondLst>
                                    <p:cond delay="0"/>
                                  </p:stCondLst>
                                  <p:childTnLst>
                                    <p:set>
                                      <p:cBhvr>
                                        <p:cTn id="46" dur="1" fill="hold">
                                          <p:stCondLst>
                                            <p:cond delay="0"/>
                                          </p:stCondLst>
                                        </p:cTn>
                                        <p:tgtEl>
                                          <p:spTgt spid="12"/>
                                        </p:tgtEl>
                                        <p:attrNameLst>
                                          <p:attrName>style.visibility</p:attrName>
                                        </p:attrNameLst>
                                      </p:cBhvr>
                                      <p:to>
                                        <p:strVal val="hidden"/>
                                      </p:to>
                                    </p:set>
                                  </p:childTnLst>
                                </p:cTn>
                              </p:par>
                              <p:par>
                                <p:cTn id="47" presetID="42" presetClass="path" presetSubtype="0" accel="50000" decel="50000" fill="hold" grpId="5" nodeType="withEffect">
                                  <p:stCondLst>
                                    <p:cond delay="0"/>
                                  </p:stCondLst>
                                  <p:childTnLst>
                                    <p:animMotion origin="layout" path="M 0.00013 0.33032 L 0.00131 0.4162 " pathEditMode="relative" rAng="0" ptsTypes="AA">
                                      <p:cBhvr>
                                        <p:cTn id="48" dur="1000" fill="hold"/>
                                        <p:tgtEl>
                                          <p:spTgt spid="7"/>
                                        </p:tgtEl>
                                        <p:attrNameLst>
                                          <p:attrName>ppt_x</p:attrName>
                                          <p:attrName>ppt_y</p:attrName>
                                        </p:attrNameLst>
                                      </p:cBhvr>
                                      <p:rCtr x="52" y="4282"/>
                                    </p:animMotion>
                                  </p:childTnLst>
                                </p:cTn>
                              </p:par>
                            </p:childTnLst>
                          </p:cTn>
                        </p:par>
                      </p:childTnLst>
                    </p:cTn>
                  </p:par>
                  <p:par>
                    <p:cTn id="49" fill="hold">
                      <p:stCondLst>
                        <p:cond delay="indefinite"/>
                      </p:stCondLst>
                      <p:childTnLst>
                        <p:par>
                          <p:cTn id="50" fill="hold">
                            <p:stCondLst>
                              <p:cond delay="0"/>
                            </p:stCondLst>
                            <p:childTnLst>
                              <p:par>
                                <p:cTn id="51" presetID="42" presetClass="path" presetSubtype="0" accel="50000" decel="50000" fill="hold" grpId="6" nodeType="clickEffect">
                                  <p:stCondLst>
                                    <p:cond delay="0"/>
                                  </p:stCondLst>
                                  <p:childTnLst>
                                    <p:animMotion origin="layout" path="M 0.00131 0.4162 L 0.00248 0.49768 " pathEditMode="relative" rAng="0" ptsTypes="AA">
                                      <p:cBhvr>
                                        <p:cTn id="52" dur="2000" fill="hold"/>
                                        <p:tgtEl>
                                          <p:spTgt spid="7"/>
                                        </p:tgtEl>
                                        <p:attrNameLst>
                                          <p:attrName>ppt_x</p:attrName>
                                          <p:attrName>ppt_y</p:attrName>
                                        </p:attrNameLst>
                                      </p:cBhvr>
                                      <p:rCtr x="52" y="407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animBg="1"/>
      <p:bldP spid="7" grpId="1" animBg="1"/>
      <p:bldP spid="7" grpId="2" animBg="1"/>
      <p:bldP spid="7" grpId="3" animBg="1"/>
      <p:bldP spid="7" grpId="4" animBg="1"/>
      <p:bldP spid="7" grpId="5" animBg="1"/>
      <p:bldP spid="7" grpId="6" animBg="1"/>
      <p:bldP spid="8" grpId="0" animBg="1"/>
      <p:bldP spid="8" grpId="1" animBg="1"/>
      <p:bldP spid="9" grpId="0" animBg="1"/>
      <p:bldP spid="9" grpId="1" animBg="1"/>
      <p:bldP spid="10" grpId="0" animBg="1"/>
      <p:bldP spid="10" grpId="1" animBg="1"/>
      <p:bldP spid="12" grpId="0" animBg="1"/>
      <p:bldP spid="12" grpId="1" animBg="1"/>
      <p:bldP spid="13"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4FD6AAA-7C75-FB4B-8EA1-06B22787237D}" type="slidenum">
              <a:rPr lang="en-US" smtClean="0"/>
              <a:t>54</a:t>
            </a:fld>
            <a:endParaRPr lang="en-US"/>
          </a:p>
        </p:txBody>
      </p:sp>
      <mc:AlternateContent xmlns:mc="http://schemas.openxmlformats.org/markup-compatibility/2006">
        <mc:Choice xmlns:a14="http://schemas.microsoft.com/office/drawing/2010/main" Requires="a14">
          <p:graphicFrame>
            <p:nvGraphicFramePr>
              <p:cNvPr id="4" name="Table 3"/>
              <p:cNvGraphicFramePr>
                <a:graphicFrameLocks noGrp="1"/>
              </p:cNvGraphicFramePr>
              <p:nvPr>
                <p:extLst>
                  <p:ext uri="{D42A27DB-BD31-4B8C-83A1-F6EECF244321}">
                    <p14:modId xmlns:p14="http://schemas.microsoft.com/office/powerpoint/2010/main" val="67175452"/>
                  </p:ext>
                </p:extLst>
              </p:nvPr>
            </p:nvGraphicFramePr>
            <p:xfrm>
              <a:off x="349292" y="1016364"/>
              <a:ext cx="11344725" cy="5403675"/>
            </p:xfrm>
            <a:graphic>
              <a:graphicData uri="http://schemas.openxmlformats.org/drawingml/2006/table">
                <a:tbl>
                  <a:tblPr firstRow="1" bandRow="1">
                    <a:tableStyleId>{073A0DAA-6AF3-43AB-8588-CEC1D06C72B9}</a:tableStyleId>
                  </a:tblPr>
                  <a:tblGrid>
                    <a:gridCol w="5242525"/>
                    <a:gridCol w="2743311"/>
                    <a:gridCol w="3358889"/>
                  </a:tblGrid>
                  <a:tr h="514712">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smtClean="0"/>
                            <a:t>Variables</a:t>
                          </a:r>
                          <a:endParaRPr lang="en-US" sz="1400" b="0" dirty="0" smtClean="0">
                            <a:latin typeface="Karla" charset="0"/>
                            <a:ea typeface="Karla" charset="0"/>
                            <a:cs typeface="Karla" charset="0"/>
                          </a:endParaRPr>
                        </a:p>
                      </a:txBody>
                      <a:tcPr anchor="ctr"/>
                    </a:tc>
                    <a:tc>
                      <a:txBody>
                        <a:bodyPr/>
                        <a:lstStyle/>
                        <a:p>
                          <a:pPr algn="ctr"/>
                          <a:r>
                            <a:rPr lang="en-US" sz="1400" dirty="0" smtClean="0"/>
                            <a:t>derivatives</a:t>
                          </a:r>
                          <a:endParaRPr lang="en-US" sz="1400" dirty="0">
                            <a:latin typeface="Karla" charset="0"/>
                            <a:ea typeface="Karla" charset="0"/>
                            <a:cs typeface="Karla" charset="0"/>
                          </a:endParaRPr>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smtClean="0"/>
                            <a:t>Partial derivatives </a:t>
                          </a:r>
                          <a:r>
                            <a:rPr lang="en-US" sz="1400" dirty="0" err="1" smtClean="0"/>
                            <a:t>wrt</a:t>
                          </a:r>
                          <a:r>
                            <a:rPr lang="en-US" sz="1400" dirty="0" smtClean="0"/>
                            <a:t> to X,W</a:t>
                          </a:r>
                          <a:endParaRPr lang="en-US" sz="1400" dirty="0" smtClean="0">
                            <a:latin typeface="Karla" charset="0"/>
                            <a:ea typeface="Karla" charset="0"/>
                            <a:cs typeface="Karla" charset="0"/>
                          </a:endParaRPr>
                        </a:p>
                      </a:txBody>
                      <a:tcPr anchor="ctr"/>
                    </a:tc>
                  </a:tr>
                  <a:tr h="514712">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r>
                                  <a:rPr lang="en-US" sz="1400" smtClean="0">
                                    <a:latin typeface="Cambria Math" charset="0"/>
                                  </a:rPr>
                                  <m:t>=−</m:t>
                                </m:r>
                                <m:sSup>
                                  <m:sSupPr>
                                    <m:ctrlPr>
                                      <a:rPr lang="en-US" sz="1400" i="1" smtClean="0">
                                        <a:latin typeface="Cambria Math" charset="0"/>
                                      </a:rPr>
                                    </m:ctrlPr>
                                  </m:sSupPr>
                                  <m:e>
                                    <m:r>
                                      <a:rPr lang="en-US" sz="1400" smtClean="0">
                                        <a:latin typeface="Cambria Math" charset="0"/>
                                      </a:rPr>
                                      <m:t>𝑊</m:t>
                                    </m:r>
                                  </m:e>
                                  <m:sup>
                                    <m:r>
                                      <a:rPr lang="en-US" sz="1400" smtClean="0">
                                        <a:latin typeface="Cambria Math" charset="0"/>
                                      </a:rPr>
                                      <m:t>𝑇</m:t>
                                    </m:r>
                                  </m:sup>
                                </m:sSup>
                                <m:r>
                                  <a:rPr lang="en-US" sz="1400" smtClean="0">
                                    <a:latin typeface="Cambria Math" charset="0"/>
                                  </a:rPr>
                                  <m:t>𝑋</m:t>
                                </m:r>
                              </m:oMath>
                            </m:oMathPara>
                          </a14:m>
                          <a:endParaRPr lang="en-US" sz="1400" b="0" dirty="0" smtClean="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num>
                                  <m:den>
                                    <m:r>
                                      <a:rPr lang="en-US" sz="1400" smtClean="0">
                                        <a:latin typeface="Cambria Math" charset="0"/>
                                      </a:rPr>
                                      <m:t>𝑑𝑊</m:t>
                                    </m:r>
                                  </m:den>
                                </m:f>
                                <m:r>
                                  <a:rPr lang="en-US" sz="1400" smtClean="0">
                                    <a:latin typeface="Cambria Math" charset="0"/>
                                  </a:rPr>
                                  <m:t>=−</m:t>
                                </m:r>
                                <m:r>
                                  <a:rPr lang="en-US" sz="1400" smtClean="0">
                                    <a:latin typeface="Cambria Math" charset="0"/>
                                  </a:rPr>
                                  <m:t>𝑋</m:t>
                                </m:r>
                              </m:oMath>
                            </m:oMathPara>
                          </a14:m>
                          <a:endParaRPr lang="en-US" sz="1400" b="0" dirty="0" smtClean="0"/>
                        </a:p>
                      </a:txBody>
                      <a:tcP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smtClean="0">
                                    <a:latin typeface="Cambria Math" charset="0"/>
                                  </a:rPr>
                                  <m:t>−</m:t>
                                </m:r>
                                <m:r>
                                  <a:rPr lang="en-US" sz="1400" smtClean="0">
                                    <a:latin typeface="Cambria Math" charset="0"/>
                                  </a:rPr>
                                  <m:t>𝑋</m:t>
                                </m:r>
                              </m:oMath>
                            </m:oMathPara>
                          </a14:m>
                          <a:endParaRPr lang="en-US" sz="1400" b="0" dirty="0" smtClean="0"/>
                        </a:p>
                      </a:txBody>
                      <a:tcPr anchor="ctr"/>
                    </a:tc>
                  </a:tr>
                  <a:tr h="551246">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r>
                                  <a:rPr lang="en-US" sz="1400" smtClean="0">
                                    <a:latin typeface="Cambria Math" charset="0"/>
                                  </a:rPr>
                                  <m:t>=</m:t>
                                </m:r>
                                <m:sSup>
                                  <m:sSupPr>
                                    <m:ctrlPr>
                                      <a:rPr lang="en-US" sz="1400" i="1" smtClean="0">
                                        <a:latin typeface="Cambria Math" charset="0"/>
                                      </a:rPr>
                                    </m:ctrlPr>
                                  </m:sSupPr>
                                  <m:e>
                                    <m:sSup>
                                      <m:sSupPr>
                                        <m:ctrlPr>
                                          <a:rPr lang="en-US" sz="1400" i="1">
                                            <a:latin typeface="Cambria Math" charset="0"/>
                                          </a:rPr>
                                        </m:ctrlPr>
                                      </m:sSupPr>
                                      <m:e>
                                        <m:r>
                                          <a:rPr lang="en-US" sz="1400">
                                            <a:latin typeface="Cambria Math" charset="0"/>
                                          </a:rPr>
                                          <m:t>𝑒</m:t>
                                        </m:r>
                                      </m:e>
                                      <m:sup>
                                        <m:sSub>
                                          <m:sSubPr>
                                            <m:ctrlPr>
                                              <a:rPr lang="en-US" sz="1400" i="1">
                                                <a:latin typeface="Cambria Math" charset="0"/>
                                              </a:rPr>
                                            </m:ctrlPr>
                                          </m:sSubPr>
                                          <m:e>
                                            <m:r>
                                              <a:rPr lang="en-US" sz="1400">
                                                <a:latin typeface="Cambria Math" charset="0"/>
                                              </a:rPr>
                                              <m:t>𝜉</m:t>
                                            </m:r>
                                          </m:e>
                                          <m:sub>
                                            <m:r>
                                              <a:rPr lang="en-US" sz="1400">
                                                <a:latin typeface="Cambria Math" charset="0"/>
                                              </a:rPr>
                                              <m:t>1</m:t>
                                            </m:r>
                                          </m:sub>
                                        </m:sSub>
                                      </m:sup>
                                    </m:sSup>
                                    <m:r>
                                      <a:rPr lang="en-US" sz="1400" smtClean="0">
                                        <a:latin typeface="Cambria Math" charset="0"/>
                                      </a:rPr>
                                      <m:t>=</m:t>
                                    </m:r>
                                    <m:r>
                                      <a:rPr lang="en-US" sz="1400" smtClean="0">
                                        <a:latin typeface="Cambria Math" charset="0"/>
                                      </a:rPr>
                                      <m:t>𝑒</m:t>
                                    </m:r>
                                  </m:e>
                                  <m:sup>
                                    <m:r>
                                      <a:rPr lang="en-US" sz="1400" smtClean="0">
                                        <a:latin typeface="Cambria Math" charset="0"/>
                                      </a:rPr>
                                      <m:t>−</m:t>
                                    </m:r>
                                    <m:sSup>
                                      <m:sSupPr>
                                        <m:ctrlPr>
                                          <a:rPr lang="en-US" sz="1400" i="1" smtClean="0">
                                            <a:latin typeface="Cambria Math" charset="0"/>
                                          </a:rPr>
                                        </m:ctrlPr>
                                      </m:sSupPr>
                                      <m:e>
                                        <m:r>
                                          <a:rPr lang="en-US" sz="1400" smtClean="0">
                                            <a:latin typeface="Cambria Math" charset="0"/>
                                          </a:rPr>
                                          <m:t>𝑊</m:t>
                                        </m:r>
                                      </m:e>
                                      <m:sup>
                                        <m:r>
                                          <a:rPr lang="en-US" sz="1400" smtClean="0">
                                            <a:latin typeface="Cambria Math" charset="0"/>
                                          </a:rPr>
                                          <m:t>𝑇</m:t>
                                        </m:r>
                                      </m:sup>
                                    </m:sSup>
                                    <m:r>
                                      <a:rPr lang="en-US" sz="1400" smtClean="0">
                                        <a:latin typeface="Cambria Math" charset="0"/>
                                      </a:rPr>
                                      <m:t>𝑋</m:t>
                                    </m:r>
                                  </m:sup>
                                </m:sSup>
                              </m:oMath>
                            </m:oMathPara>
                          </a14:m>
                          <a:endParaRPr lang="en-US" sz="1400" dirty="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num>
                                  <m:den>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den>
                                </m:f>
                                <m:r>
                                  <a:rPr lang="en-US" sz="1400" smtClean="0">
                                    <a:latin typeface="Cambria Math" charset="0"/>
                                  </a:rPr>
                                  <m:t>=</m:t>
                                </m:r>
                                <m:sSup>
                                  <m:sSupPr>
                                    <m:ctrlPr>
                                      <a:rPr lang="en-US" sz="1400" i="1" smtClean="0">
                                        <a:latin typeface="Cambria Math" charset="0"/>
                                      </a:rPr>
                                    </m:ctrlPr>
                                  </m:sSupPr>
                                  <m:e>
                                    <m:r>
                                      <a:rPr lang="en-US" sz="1400" smtClean="0">
                                        <a:latin typeface="Cambria Math" charset="0"/>
                                      </a:rPr>
                                      <m:t>𝑒</m:t>
                                    </m:r>
                                  </m:e>
                                  <m:sup>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sup>
                                </m:sSup>
                              </m:oMath>
                            </m:oMathPara>
                          </a14:m>
                          <a:endParaRPr lang="en-US" sz="1400" b="0" dirty="0" smtClean="0"/>
                        </a:p>
                      </a:txBody>
                      <a:tcPr/>
                    </a:tc>
                    <a:tc>
                      <a:txBody>
                        <a:bodyPr/>
                        <a:lstStyle/>
                        <a:p>
                          <a:pPr algn="ctr"/>
                          <a14:m>
                            <m:oMathPara xmlns:m="http://schemas.openxmlformats.org/officeDocument/2006/math">
                              <m:oMathParaPr>
                                <m:jc m:val="centerGroup"/>
                              </m:oMathParaPr>
                              <m:oMath xmlns:m="http://schemas.openxmlformats.org/officeDocument/2006/math">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oMath>
                            </m:oMathPara>
                          </a14:m>
                          <a:endParaRPr lang="en-US" sz="1400" dirty="0"/>
                        </a:p>
                      </a:txBody>
                      <a:tcPr anchor="ctr"/>
                    </a:tc>
                  </a:tr>
                  <a:tr h="551246">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r>
                                  <a:rPr lang="en-US" sz="1400" smtClean="0">
                                    <a:latin typeface="Cambria Math" charset="0"/>
                                  </a:rPr>
                                  <m:t>=</m:t>
                                </m:r>
                                <m:r>
                                  <a:rPr lang="en-US" sz="1400">
                                    <a:latin typeface="Cambria Math" charset="0"/>
                                  </a:rPr>
                                  <m:t>1+</m:t>
                                </m:r>
                                <m:sSub>
                                  <m:sSubPr>
                                    <m:ctrlPr>
                                      <a:rPr lang="en-US" sz="1400" i="1">
                                        <a:latin typeface="Cambria Math" charset="0"/>
                                      </a:rPr>
                                    </m:ctrlPr>
                                  </m:sSubPr>
                                  <m:e>
                                    <m:r>
                                      <a:rPr lang="en-US" sz="1400">
                                        <a:latin typeface="Cambria Math" charset="0"/>
                                      </a:rPr>
                                      <m:t>𝜉</m:t>
                                    </m:r>
                                  </m:e>
                                  <m:sub>
                                    <m:r>
                                      <a:rPr lang="en-US" sz="1400">
                                        <a:latin typeface="Cambria Math" charset="0"/>
                                      </a:rPr>
                                      <m:t>2</m:t>
                                    </m:r>
                                  </m:sub>
                                </m:sSub>
                                <m:r>
                                  <a:rPr lang="en-US" sz="1400" smtClean="0">
                                    <a:latin typeface="Cambria Math" charset="0"/>
                                  </a:rPr>
                                  <m:t>=1+</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oMath>
                            </m:oMathPara>
                          </a14:m>
                          <a:endParaRPr lang="en-US" sz="1400" b="0" dirty="0" smtClean="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num>
                                  <m:den>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den>
                                </m:f>
                                <m:r>
                                  <a:rPr lang="en-US" sz="1400" smtClean="0">
                                    <a:latin typeface="Cambria Math" charset="0"/>
                                  </a:rPr>
                                  <m:t>=1</m:t>
                                </m:r>
                              </m:oMath>
                            </m:oMathPara>
                          </a14:m>
                          <a:endParaRPr lang="en-US" sz="1400" b="0" dirty="0" smtClean="0"/>
                        </a:p>
                      </a:txBody>
                      <a:tcPr/>
                    </a:tc>
                    <a:tc>
                      <a:txBody>
                        <a:bodyPr/>
                        <a:lstStyle/>
                        <a:p>
                          <a:pPr algn="ctr"/>
                          <a:r>
                            <a:rPr lang="en-US" sz="1400" dirty="0" smtClean="0"/>
                            <a:t>1</a:t>
                          </a:r>
                          <a:endParaRPr lang="en-US" sz="1400" dirty="0"/>
                        </a:p>
                      </a:txBody>
                      <a:tcPr anchor="ctr"/>
                    </a:tc>
                  </a:tr>
                  <a:tr h="633993">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r>
                                  <a:rPr lang="en-US" sz="1400">
                                    <a:latin typeface="Cambria Math" charset="0"/>
                                  </a:rPr>
                                  <m:t>=</m:t>
                                </m:r>
                                <m:f>
                                  <m:fPr>
                                    <m:ctrlPr>
                                      <a:rPr lang="mr-IN" sz="1400" i="1">
                                        <a:latin typeface="Cambria Math" charset="0"/>
                                      </a:rPr>
                                    </m:ctrlPr>
                                  </m:fPr>
                                  <m:num>
                                    <m:r>
                                      <a:rPr lang="en-US" sz="1400">
                                        <a:latin typeface="Cambria Math" charset="0"/>
                                      </a:rPr>
                                      <m:t>1</m:t>
                                    </m:r>
                                  </m:num>
                                  <m:den>
                                    <m:sSub>
                                      <m:sSubPr>
                                        <m:ctrlPr>
                                          <a:rPr lang="en-US" sz="1400" i="1">
                                            <a:latin typeface="Cambria Math" charset="0"/>
                                          </a:rPr>
                                        </m:ctrlPr>
                                      </m:sSubPr>
                                      <m:e>
                                        <m:r>
                                          <a:rPr lang="en-US" sz="1400">
                                            <a:latin typeface="Cambria Math" charset="0"/>
                                          </a:rPr>
                                          <m:t>𝜉</m:t>
                                        </m:r>
                                      </m:e>
                                      <m:sub>
                                        <m:r>
                                          <a:rPr lang="en-US" sz="1400">
                                            <a:latin typeface="Cambria Math" charset="0"/>
                                          </a:rPr>
                                          <m:t>3</m:t>
                                        </m:r>
                                      </m:sub>
                                    </m:sSub>
                                  </m:den>
                                </m:f>
                                <m:r>
                                  <a:rPr lang="en-US" sz="1400" smtClean="0">
                                    <a:latin typeface="Cambria Math" charset="0"/>
                                  </a:rPr>
                                  <m:t>=</m:t>
                                </m:r>
                                <m:f>
                                  <m:fPr>
                                    <m:ctrlPr>
                                      <a:rPr lang="mr-IN" sz="1400" i="1" smtClean="0">
                                        <a:latin typeface="Cambria Math" charset="0"/>
                                      </a:rPr>
                                    </m:ctrlPr>
                                  </m:fPr>
                                  <m:num>
                                    <m:r>
                                      <a:rPr lang="en-US" sz="1400" smtClean="0">
                                        <a:latin typeface="Cambria Math" charset="0"/>
                                      </a:rPr>
                                      <m:t>1</m:t>
                                    </m:r>
                                  </m:num>
                                  <m:den>
                                    <m:r>
                                      <a:rPr lang="en-US" sz="1400">
                                        <a:latin typeface="Cambria Math" charset="0"/>
                                      </a:rPr>
                                      <m:t>1+</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den>
                                </m:f>
                                <m:r>
                                  <a:rPr lang="en-US" sz="1400" smtClean="0">
                                    <a:latin typeface="Cambria Math" charset="0"/>
                                  </a:rPr>
                                  <m:t>=</m:t>
                                </m:r>
                                <m:r>
                                  <a:rPr lang="en-US" sz="1400" smtClean="0">
                                    <a:latin typeface="Cambria Math" charset="0"/>
                                  </a:rPr>
                                  <m:t>𝑝</m:t>
                                </m:r>
                              </m:oMath>
                            </m:oMathPara>
                          </a14:m>
                          <a:endParaRPr lang="en-US" sz="1400" b="0" dirty="0" smtClean="0">
                            <a:solidFill>
                              <a:srgbClr val="FF0000"/>
                            </a:solidFill>
                          </a:endParaRPr>
                        </a:p>
                      </a:txBody>
                      <a:tcPr/>
                    </a:tc>
                    <a:tc>
                      <a:txBody>
                        <a:bodyPr/>
                        <a:lstStyle/>
                        <a:p>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num>
                                  <m:den>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den>
                                </m:f>
                                <m:r>
                                  <a:rPr lang="en-US" sz="1400" smtClean="0">
                                    <a:latin typeface="Cambria Math" charset="0"/>
                                  </a:rPr>
                                  <m:t>=−</m:t>
                                </m:r>
                                <m:f>
                                  <m:fPr>
                                    <m:ctrlPr>
                                      <a:rPr lang="mr-IN" sz="1400" i="1" smtClean="0">
                                        <a:latin typeface="Cambria Math" charset="0"/>
                                      </a:rPr>
                                    </m:ctrlPr>
                                  </m:fPr>
                                  <m:num>
                                    <m:r>
                                      <a:rPr lang="en-US" sz="1400" smtClean="0">
                                        <a:latin typeface="Cambria Math" charset="0"/>
                                      </a:rPr>
                                      <m:t>1</m:t>
                                    </m:r>
                                  </m:num>
                                  <m:den>
                                    <m:sSubSup>
                                      <m:sSubSupPr>
                                        <m:ctrlPr>
                                          <a:rPr lang="en-US" sz="1400" i="1" smtClean="0">
                                            <a:latin typeface="Cambria Math" charset="0"/>
                                          </a:rPr>
                                        </m:ctrlPr>
                                      </m:sSubSupPr>
                                      <m:e>
                                        <m:r>
                                          <a:rPr lang="en-US" sz="1400" smtClean="0">
                                            <a:latin typeface="Cambria Math" charset="0"/>
                                          </a:rPr>
                                          <m:t>𝜉</m:t>
                                        </m:r>
                                      </m:e>
                                      <m:sub>
                                        <m:r>
                                          <a:rPr lang="en-US" sz="1400" smtClean="0">
                                            <a:latin typeface="Cambria Math" charset="0"/>
                                          </a:rPr>
                                          <m:t>3</m:t>
                                        </m:r>
                                      </m:sub>
                                      <m:sup>
                                        <m:r>
                                          <a:rPr lang="en-US" sz="1400" smtClean="0">
                                            <a:latin typeface="Cambria Math" charset="0"/>
                                          </a:rPr>
                                          <m:t>2</m:t>
                                        </m:r>
                                      </m:sup>
                                    </m:sSubSup>
                                  </m:den>
                                </m:f>
                              </m:oMath>
                            </m:oMathPara>
                          </a14:m>
                          <a:endParaRPr lang="en-US" sz="14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400" smtClean="0">
                                    <a:latin typeface="Cambria Math" charset="0"/>
                                  </a:rPr>
                                  <m:t>−</m:t>
                                </m:r>
                                <m:f>
                                  <m:fPr>
                                    <m:ctrlPr>
                                      <a:rPr lang="mr-IN" sz="1400" i="1" smtClean="0">
                                        <a:latin typeface="Cambria Math" charset="0"/>
                                      </a:rPr>
                                    </m:ctrlPr>
                                  </m:fPr>
                                  <m:num>
                                    <m:r>
                                      <a:rPr lang="en-US" sz="1400" smtClean="0">
                                        <a:latin typeface="Cambria Math" charset="0"/>
                                      </a:rPr>
                                      <m:t>1</m:t>
                                    </m:r>
                                  </m:num>
                                  <m:den>
                                    <m:sSup>
                                      <m:sSupPr>
                                        <m:ctrlPr>
                                          <a:rPr lang="en-US" sz="1400" i="1" smtClean="0">
                                            <a:latin typeface="Cambria Math" charset="0"/>
                                          </a:rPr>
                                        </m:ctrlPr>
                                      </m:sSupPr>
                                      <m:e>
                                        <m:d>
                                          <m:dPr>
                                            <m:ctrlPr>
                                              <a:rPr lang="en-US" sz="1400" i="1" smtClean="0">
                                                <a:latin typeface="Cambria Math" charset="0"/>
                                              </a:rPr>
                                            </m:ctrlPr>
                                          </m:dPr>
                                          <m:e>
                                            <m:r>
                                              <a:rPr lang="en-US" sz="1400">
                                                <a:latin typeface="Cambria Math" charset="0"/>
                                              </a:rPr>
                                              <m:t>1+</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e>
                                        </m:d>
                                      </m:e>
                                      <m:sup>
                                        <m:r>
                                          <a:rPr lang="en-US" sz="1400" smtClean="0">
                                            <a:latin typeface="Cambria Math" charset="0"/>
                                          </a:rPr>
                                          <m:t>2</m:t>
                                        </m:r>
                                      </m:sup>
                                    </m:sSup>
                                  </m:den>
                                </m:f>
                              </m:oMath>
                            </m:oMathPara>
                          </a14:m>
                          <a:endParaRPr lang="en-US" sz="1400" dirty="0"/>
                        </a:p>
                      </a:txBody>
                      <a:tcPr anchor="ctr"/>
                    </a:tc>
                  </a:tr>
                  <a:tr h="551246">
                    <a:tc>
                      <a:txBody>
                        <a:bodyPr/>
                        <a:lstStyle/>
                        <a:p>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r>
                                  <a:rPr lang="en-US" sz="1400" smtClean="0">
                                    <a:latin typeface="Cambria Math" charset="0"/>
                                  </a:rPr>
                                  <m:t>=1−</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r>
                                  <a:rPr lang="en-US" sz="1400" smtClean="0">
                                    <a:latin typeface="Cambria Math" charset="0"/>
                                  </a:rPr>
                                  <m:t>=1−</m:t>
                                </m:r>
                                <m:f>
                                  <m:fPr>
                                    <m:ctrlPr>
                                      <a:rPr lang="mr-IN" sz="1400" i="1" smtClean="0">
                                        <a:latin typeface="Cambria Math" charset="0"/>
                                      </a:rPr>
                                    </m:ctrlPr>
                                  </m:fPr>
                                  <m:num>
                                    <m:r>
                                      <a:rPr lang="en-US" sz="1400" smtClean="0">
                                        <a:latin typeface="Cambria Math" charset="0"/>
                                      </a:rPr>
                                      <m:t>1</m:t>
                                    </m:r>
                                  </m:num>
                                  <m:den>
                                    <m:r>
                                      <a:rPr lang="en-US" sz="1400">
                                        <a:latin typeface="Cambria Math" charset="0"/>
                                      </a:rPr>
                                      <m:t>1+</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den>
                                </m:f>
                              </m:oMath>
                            </m:oMathPara>
                          </a14:m>
                          <a:endParaRPr lang="en-US" sz="1400" dirty="0" smtClean="0"/>
                        </a:p>
                        <a:p>
                          <a:endParaRPr lang="en-US" sz="1400" dirty="0"/>
                        </a:p>
                      </a:txBody>
                      <a:tcPr/>
                    </a:tc>
                    <a:tc>
                      <a:txBody>
                        <a:bodyPr/>
                        <a:lstStyle/>
                        <a:p>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num>
                                  <m:den>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den>
                                </m:f>
                                <m:r>
                                  <a:rPr lang="en-US" sz="1400" smtClean="0">
                                    <a:latin typeface="Cambria Math" charset="0"/>
                                  </a:rPr>
                                  <m:t>=−1</m:t>
                                </m:r>
                              </m:oMath>
                            </m:oMathPara>
                          </a14:m>
                          <a:endParaRPr lang="en-US" sz="1400" b="0" dirty="0" smtClean="0"/>
                        </a:p>
                      </a:txBody>
                      <a:tcPr/>
                    </a:tc>
                    <a:tc>
                      <a:txBody>
                        <a:bodyPr/>
                        <a:lstStyle/>
                        <a:p>
                          <a:pPr algn="ctr"/>
                          <a:r>
                            <a:rPr lang="en-US" sz="1400" dirty="0" smtClean="0"/>
                            <a:t>-1</a:t>
                          </a:r>
                          <a:endParaRPr lang="en-US" sz="1400" dirty="0"/>
                        </a:p>
                      </a:txBody>
                      <a:tcPr anchor="ctr"/>
                    </a:tc>
                  </a:tr>
                  <a:tr h="551246">
                    <a:tc>
                      <a:txBody>
                        <a:bodyPr/>
                        <a:lstStyle/>
                        <a:p>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6</m:t>
                                    </m:r>
                                  </m:sub>
                                </m:sSub>
                                <m:r>
                                  <a:rPr lang="en-US" sz="1400" smtClean="0">
                                    <a:latin typeface="Cambria Math" charset="0"/>
                                  </a:rPr>
                                  <m:t>=</m:t>
                                </m:r>
                                <m:func>
                                  <m:funcPr>
                                    <m:ctrlPr>
                                      <a:rPr lang="en-US" sz="1400" i="1" smtClean="0">
                                        <a:latin typeface="Cambria Math" charset="0"/>
                                      </a:rPr>
                                    </m:ctrlPr>
                                  </m:funcPr>
                                  <m:fName>
                                    <m:r>
                                      <m:rPr>
                                        <m:sty m:val="p"/>
                                      </m:rPr>
                                      <a:rPr lang="en-US" sz="1400" smtClean="0">
                                        <a:latin typeface="Cambria Math" charset="0"/>
                                      </a:rPr>
                                      <m:t>log</m:t>
                                    </m:r>
                                  </m:fName>
                                  <m:e>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r>
                                      <a:rPr lang="en-US" sz="1400" smtClean="0">
                                        <a:latin typeface="Cambria Math" charset="0"/>
                                      </a:rPr>
                                      <m:t>=</m:t>
                                    </m:r>
                                    <m:func>
                                      <m:funcPr>
                                        <m:ctrlPr>
                                          <a:rPr lang="en-US" sz="1400" i="1" smtClean="0">
                                            <a:latin typeface="Cambria Math" charset="0"/>
                                          </a:rPr>
                                        </m:ctrlPr>
                                      </m:funcPr>
                                      <m:fName>
                                        <m:r>
                                          <m:rPr>
                                            <m:sty m:val="p"/>
                                          </m:rPr>
                                          <a:rPr lang="en-US" sz="1400" smtClean="0">
                                            <a:latin typeface="Cambria Math" charset="0"/>
                                          </a:rPr>
                                          <m:t>log</m:t>
                                        </m:r>
                                      </m:fName>
                                      <m:e>
                                        <m:r>
                                          <a:rPr lang="en-US" sz="1400" smtClean="0">
                                            <a:latin typeface="Cambria Math" charset="0"/>
                                          </a:rPr>
                                          <m:t>(1−</m:t>
                                        </m:r>
                                        <m:r>
                                          <a:rPr lang="en-US" sz="1400" smtClean="0">
                                            <a:latin typeface="Cambria Math" charset="0"/>
                                          </a:rPr>
                                          <m:t>𝑝</m:t>
                                        </m:r>
                                        <m:r>
                                          <a:rPr lang="en-US" sz="1400" smtClean="0">
                                            <a:latin typeface="Cambria Math" charset="0"/>
                                          </a:rPr>
                                          <m:t>) =</m:t>
                                        </m:r>
                                      </m:e>
                                    </m:func>
                                    <m:func>
                                      <m:funcPr>
                                        <m:ctrlPr>
                                          <a:rPr lang="en-US" sz="1400" i="1" smtClean="0">
                                            <a:latin typeface="Cambria Math" charset="0"/>
                                          </a:rPr>
                                        </m:ctrlPr>
                                      </m:funcPr>
                                      <m:fName>
                                        <m:r>
                                          <m:rPr>
                                            <m:sty m:val="p"/>
                                          </m:rPr>
                                          <a:rPr lang="en-US" sz="1400" smtClean="0">
                                            <a:latin typeface="Cambria Math" charset="0"/>
                                          </a:rPr>
                                          <m:t>log</m:t>
                                        </m:r>
                                      </m:fName>
                                      <m:e>
                                        <m:f>
                                          <m:fPr>
                                            <m:ctrlPr>
                                              <a:rPr lang="mr-IN" sz="1400" i="1">
                                                <a:latin typeface="Cambria Math" charset="0"/>
                                              </a:rPr>
                                            </m:ctrlPr>
                                          </m:fPr>
                                          <m:num>
                                            <m:r>
                                              <a:rPr lang="en-US" sz="1400">
                                                <a:latin typeface="Cambria Math" charset="0"/>
                                              </a:rPr>
                                              <m:t>1</m:t>
                                            </m:r>
                                          </m:num>
                                          <m:den>
                                            <m:r>
                                              <a:rPr lang="en-US" sz="1400">
                                                <a:latin typeface="Cambria Math" charset="0"/>
                                              </a:rPr>
                                              <m:t>1+</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den>
                                        </m:f>
                                      </m:e>
                                    </m:func>
                                  </m:e>
                                </m:func>
                              </m:oMath>
                            </m:oMathPara>
                          </a14:m>
                          <a:endParaRPr lang="en-US" sz="1400" dirty="0"/>
                        </a:p>
                      </a:txBody>
                      <a:tcPr/>
                    </a:tc>
                    <a:tc>
                      <a:txBody>
                        <a:bodyPr/>
                        <a:lstStyle/>
                        <a:p>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6</m:t>
                                        </m:r>
                                      </m:sub>
                                    </m:sSub>
                                  </m:num>
                                  <m:den>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den>
                                </m:f>
                                <m:r>
                                  <a:rPr lang="en-US" sz="1400" smtClean="0">
                                    <a:latin typeface="Cambria Math" charset="0"/>
                                  </a:rPr>
                                  <m:t>=</m:t>
                                </m:r>
                                <m:f>
                                  <m:fPr>
                                    <m:ctrlPr>
                                      <a:rPr lang="mr-IN" sz="1400" i="1" smtClean="0">
                                        <a:latin typeface="Cambria Math" charset="0"/>
                                      </a:rPr>
                                    </m:ctrlPr>
                                  </m:fPr>
                                  <m:num>
                                    <m:r>
                                      <a:rPr lang="en-US" sz="1400" smtClean="0">
                                        <a:latin typeface="Cambria Math" charset="0"/>
                                      </a:rPr>
                                      <m:t>1</m:t>
                                    </m:r>
                                  </m:num>
                                  <m:den>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den>
                                </m:f>
                              </m:oMath>
                            </m:oMathPara>
                          </a14:m>
                          <a:endParaRPr lang="en-US" sz="1400" b="0" dirty="0" smtClean="0"/>
                        </a:p>
                      </a:txBody>
                      <a:tcP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smtClean="0">
                                        <a:latin typeface="Cambria Math" charset="0"/>
                                      </a:rPr>
                                      <m:t>1+</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r>
                                      <m:rPr>
                                        <m:nor/>
                                      </m:rPr>
                                      <a:rPr lang="en-US" sz="1400" dirty="0"/>
                                      <m:t> </m:t>
                                    </m:r>
                                  </m:num>
                                  <m:den>
                                    <m:sSup>
                                      <m:sSupPr>
                                        <m:ctrlPr>
                                          <a:rPr lang="en-US" sz="1400" i="1" smtClean="0">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den>
                                </m:f>
                              </m:oMath>
                            </m:oMathPara>
                          </a14:m>
                          <a:endParaRPr lang="en-US" sz="1400" dirty="0"/>
                        </a:p>
                      </a:txBody>
                      <a:tcPr anchor="ctr"/>
                    </a:tc>
                  </a:tr>
                  <a:tr h="552234">
                    <a:tc>
                      <a:txBody>
                        <a:bodyPr/>
                        <a:lstStyle/>
                        <a:p>
                          <a:pPr/>
                          <a14:m>
                            <m:oMathPara xmlns:m="http://schemas.openxmlformats.org/officeDocument/2006/math">
                              <m:oMathParaPr>
                                <m:jc m:val="centerGroup"/>
                              </m:oMathParaPr>
                              <m:oMath xmlns:m="http://schemas.openxmlformats.org/officeDocument/2006/math">
                                <m:sSubSup>
                                  <m:sSubSupPr>
                                    <m:ctrlPr>
                                      <a:rPr lang="en-US" sz="1400" i="1" smtClean="0">
                                        <a:latin typeface="Cambria Math" charset="0"/>
                                      </a:rPr>
                                    </m:ctrlPr>
                                  </m:sSubSupPr>
                                  <m:e>
                                    <m:r>
                                      <a:rPr lang="en-US" sz="1400" smtClean="0">
                                        <a:latin typeface="Cambria Math" charset="0"/>
                                      </a:rPr>
                                      <m:t>ℒ</m:t>
                                    </m:r>
                                  </m:e>
                                  <m:sub>
                                    <m:r>
                                      <a:rPr lang="en-US" sz="1400" smtClean="0">
                                        <a:latin typeface="Cambria Math" charset="0"/>
                                      </a:rPr>
                                      <m:t>𝑖</m:t>
                                    </m:r>
                                  </m:sub>
                                  <m:sup>
                                    <m:r>
                                      <a:rPr lang="en-US" sz="1400" smtClean="0">
                                        <a:latin typeface="Cambria Math" charset="0"/>
                                      </a:rPr>
                                      <m:t>𝐵</m:t>
                                    </m:r>
                                  </m:sup>
                                </m:sSubSup>
                                <m:r>
                                  <a:rPr lang="en-US" sz="1400" smtClean="0">
                                    <a:latin typeface="Cambria Math" charset="0"/>
                                  </a:rPr>
                                  <m:t>=(1−</m:t>
                                </m:r>
                                <m:r>
                                  <a:rPr lang="en-US" sz="1400" smtClean="0">
                                    <a:latin typeface="Cambria Math" charset="0"/>
                                  </a:rPr>
                                  <m:t>𝑦</m:t>
                                </m:r>
                                <m:r>
                                  <a:rPr lang="en-US" sz="1400"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6</m:t>
                                    </m:r>
                                  </m:sub>
                                </m:sSub>
                              </m:oMath>
                            </m:oMathPara>
                          </a14:m>
                          <a:endParaRPr lang="en-US" sz="1400" b="0" dirty="0" smtClean="0"/>
                        </a:p>
                      </a:txBody>
                      <a:tcPr/>
                    </a:tc>
                    <a:tc>
                      <a:txBody>
                        <a:bodyPr/>
                        <a:lstStyle/>
                        <a:p>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smtClean="0">
                                        <a:latin typeface="Cambria Math" charset="0"/>
                                      </a:rPr>
                                      <m:t>𝑑</m:t>
                                    </m:r>
                                    <m:r>
                                      <a:rPr lang="en-US" sz="1400" smtClean="0">
                                        <a:latin typeface="Cambria Math" charset="0"/>
                                      </a:rPr>
                                      <m:t>ℒ</m:t>
                                    </m:r>
                                  </m:num>
                                  <m:den>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den>
                                </m:f>
                                <m:r>
                                  <a:rPr lang="en-US" sz="1400" smtClean="0">
                                    <a:latin typeface="Cambria Math" charset="0"/>
                                  </a:rPr>
                                  <m:t>=1−</m:t>
                                </m:r>
                                <m:r>
                                  <a:rPr lang="en-US" sz="1400" smtClean="0">
                                    <a:latin typeface="Cambria Math" charset="0"/>
                                  </a:rPr>
                                  <m:t>𝑦</m:t>
                                </m:r>
                              </m:oMath>
                            </m:oMathPara>
                          </a14:m>
                          <a:endParaRPr lang="en-US" sz="1400" b="0" dirty="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smtClean="0">
                                    <a:latin typeface="Cambria Math" charset="0"/>
                                  </a:rPr>
                                  <m:t>1−</m:t>
                                </m:r>
                                <m:r>
                                  <a:rPr lang="en-US" sz="1400" smtClean="0">
                                    <a:latin typeface="Cambria Math" charset="0"/>
                                  </a:rPr>
                                  <m:t>𝑦</m:t>
                                </m:r>
                              </m:oMath>
                            </m:oMathPara>
                          </a14:m>
                          <a:endParaRPr lang="en-US" sz="1400" dirty="0"/>
                        </a:p>
                      </a:txBody>
                      <a:tcPr anchor="ctr"/>
                    </a:tc>
                  </a:tr>
                  <a:tr h="552234">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smtClean="0">
                                        <a:latin typeface="Cambria Math" charset="0"/>
                                      </a:rPr>
                                      <m:t>𝑑</m:t>
                                    </m:r>
                                    <m:sSubSup>
                                      <m:sSubSupPr>
                                        <m:ctrlPr>
                                          <a:rPr lang="en-US" sz="1400" i="1" smtClean="0">
                                            <a:latin typeface="Cambria Math" charset="0"/>
                                          </a:rPr>
                                        </m:ctrlPr>
                                      </m:sSubSupPr>
                                      <m:e>
                                        <m:r>
                                          <a:rPr lang="en-US" sz="1400" smtClean="0">
                                            <a:latin typeface="Cambria Math" charset="0"/>
                                          </a:rPr>
                                          <m:t>ℒ</m:t>
                                        </m:r>
                                      </m:e>
                                      <m:sub>
                                        <m:r>
                                          <a:rPr lang="en-US" sz="1400" smtClean="0">
                                            <a:latin typeface="Cambria Math" charset="0"/>
                                          </a:rPr>
                                          <m:t>𝑖</m:t>
                                        </m:r>
                                      </m:sub>
                                      <m:sup>
                                        <m:r>
                                          <a:rPr lang="en-US" sz="1400" smtClean="0">
                                            <a:latin typeface="Cambria Math" charset="0"/>
                                          </a:rPr>
                                          <m:t>𝐵</m:t>
                                        </m:r>
                                      </m:sup>
                                    </m:sSubSup>
                                  </m:num>
                                  <m:den>
                                    <m:r>
                                      <a:rPr lang="en-US" sz="1400" smtClean="0">
                                        <a:latin typeface="Cambria Math" charset="0"/>
                                      </a:rPr>
                                      <m:t>𝑑𝑊</m:t>
                                    </m:r>
                                  </m:den>
                                </m:f>
                                <m:r>
                                  <a:rPr lang="en-US" sz="1400" smtClean="0">
                                    <a:latin typeface="Cambria Math" charset="0"/>
                                  </a:rPr>
                                  <m:t>=</m:t>
                                </m:r>
                                <m:f>
                                  <m:fPr>
                                    <m:ctrlPr>
                                      <a:rPr lang="mr-IN" sz="1400" i="1" smtClean="0">
                                        <a:latin typeface="Cambria Math" charset="0"/>
                                      </a:rPr>
                                    </m:ctrlPr>
                                  </m:fPr>
                                  <m:num>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ℒ</m:t>
                                        </m:r>
                                      </m:e>
                                      <m:sub>
                                        <m:r>
                                          <a:rPr lang="en-US" sz="1400" smtClean="0">
                                            <a:latin typeface="Cambria Math" charset="0"/>
                                          </a:rPr>
                                          <m:t>𝑖</m:t>
                                        </m:r>
                                      </m:sub>
                                    </m:sSub>
                                  </m:num>
                                  <m:den>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6</m:t>
                                        </m:r>
                                      </m:sub>
                                    </m:sSub>
                                  </m:den>
                                </m:f>
                                <m:f>
                                  <m:fPr>
                                    <m:ctrlPr>
                                      <a:rPr lang="mr-IN" sz="1400" i="1" smtClean="0">
                                        <a:latin typeface="Cambria Math" charset="0"/>
                                      </a:rPr>
                                    </m:ctrlPr>
                                  </m:fPr>
                                  <m:num>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6</m:t>
                                        </m:r>
                                      </m:sub>
                                    </m:sSub>
                                  </m:num>
                                  <m:den>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den>
                                </m:f>
                                <m:f>
                                  <m:fPr>
                                    <m:ctrlPr>
                                      <a:rPr lang="mr-IN" sz="1400" i="1" smtClean="0">
                                        <a:latin typeface="Cambria Math" charset="0"/>
                                      </a:rPr>
                                    </m:ctrlPr>
                                  </m:fPr>
                                  <m:num>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num>
                                  <m:den>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den>
                                </m:f>
                                <m:f>
                                  <m:fPr>
                                    <m:ctrlPr>
                                      <a:rPr lang="mr-IN" sz="1400" i="1" smtClean="0">
                                        <a:latin typeface="Cambria Math" charset="0"/>
                                      </a:rPr>
                                    </m:ctrlPr>
                                  </m:fPr>
                                  <m:num>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num>
                                  <m:den>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den>
                                </m:f>
                                <m:f>
                                  <m:fPr>
                                    <m:ctrlPr>
                                      <a:rPr lang="mr-IN" sz="1400" i="1" smtClean="0">
                                        <a:latin typeface="Cambria Math" charset="0"/>
                                      </a:rPr>
                                    </m:ctrlPr>
                                  </m:fPr>
                                  <m:num>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num>
                                  <m:den>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den>
                                </m:f>
                                <m:f>
                                  <m:fPr>
                                    <m:ctrlPr>
                                      <a:rPr lang="mr-IN" sz="1400" i="1" smtClean="0">
                                        <a:latin typeface="Cambria Math" charset="0"/>
                                      </a:rPr>
                                    </m:ctrlPr>
                                  </m:fPr>
                                  <m:num>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num>
                                  <m:den>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den>
                                </m:f>
                                <m:f>
                                  <m:fPr>
                                    <m:ctrlPr>
                                      <a:rPr lang="mr-IN" sz="1400" i="1" smtClean="0">
                                        <a:latin typeface="Cambria Math" charset="0"/>
                                      </a:rPr>
                                    </m:ctrlPr>
                                  </m:fPr>
                                  <m:num>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num>
                                  <m:den>
                                    <m:r>
                                      <a:rPr lang="en-US" sz="1400" smtClean="0">
                                        <a:latin typeface="Cambria Math" charset="0"/>
                                      </a:rPr>
                                      <m:t>𝑑𝑊</m:t>
                                    </m:r>
                                  </m:den>
                                </m:f>
                              </m:oMath>
                            </m:oMathPara>
                          </a14:m>
                          <a:endParaRPr lang="en-US" sz="1400" dirty="0"/>
                        </a:p>
                        <a:p>
                          <a:endParaRPr lang="en-US" sz="1400" b="0" dirty="0" smtClean="0"/>
                        </a:p>
                      </a:txBody>
                      <a:tcPr/>
                    </a:tc>
                    <a:tc>
                      <a:txBody>
                        <a:bodyPr/>
                        <a:lstStyle/>
                        <a:p>
                          <a:endParaRPr lang="en-US" sz="1400" b="0" dirty="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smtClean="0">
                                    <a:latin typeface="Cambria Math" charset="0"/>
                                  </a:rPr>
                                  <m:t>(1−</m:t>
                                </m:r>
                                <m:r>
                                  <a:rPr lang="en-US" sz="1400" smtClean="0">
                                    <a:latin typeface="Cambria Math" charset="0"/>
                                  </a:rPr>
                                  <m:t>𝑦</m:t>
                                </m:r>
                                <m:r>
                                  <a:rPr lang="en-US" sz="1400" smtClean="0">
                                    <a:latin typeface="Cambria Math" charset="0"/>
                                  </a:rPr>
                                  <m:t>)</m:t>
                                </m:r>
                                <m:r>
                                  <a:rPr lang="en-US" sz="1400" smtClean="0">
                                    <a:latin typeface="Cambria Math" charset="0"/>
                                  </a:rPr>
                                  <m:t>𝑋</m:t>
                                </m:r>
                                <m:f>
                                  <m:fPr>
                                    <m:ctrlPr>
                                      <a:rPr lang="mr-IN" sz="1400" i="1" smtClean="0">
                                        <a:latin typeface="Cambria Math" charset="0"/>
                                      </a:rPr>
                                    </m:ctrlPr>
                                  </m:fPr>
                                  <m:num>
                                    <m:r>
                                      <a:rPr lang="en-US" sz="1400" smtClean="0">
                                        <a:latin typeface="Cambria Math" charset="0"/>
                                      </a:rPr>
                                      <m:t>1</m:t>
                                    </m:r>
                                  </m:num>
                                  <m:den>
                                    <m:sSup>
                                      <m:sSupPr>
                                        <m:ctrlPr>
                                          <a:rPr lang="en-US" sz="1400" i="1" smtClean="0">
                                            <a:latin typeface="Cambria Math" charset="0"/>
                                          </a:rPr>
                                        </m:ctrlPr>
                                      </m:sSupPr>
                                      <m:e>
                                        <m:d>
                                          <m:dPr>
                                            <m:ctrlPr>
                                              <a:rPr lang="en-US" sz="1400" i="1" smtClean="0">
                                                <a:latin typeface="Cambria Math" charset="0"/>
                                              </a:rPr>
                                            </m:ctrlPr>
                                          </m:dPr>
                                          <m:e>
                                            <m:r>
                                              <a:rPr lang="en-US" sz="1400">
                                                <a:latin typeface="Cambria Math" charset="0"/>
                                              </a:rPr>
                                              <m:t>1+</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e>
                                        </m:d>
                                      </m:e>
                                      <m:sup/>
                                    </m:sSup>
                                  </m:den>
                                </m:f>
                              </m:oMath>
                            </m:oMathPara>
                          </a14:m>
                          <a:endParaRPr lang="en-US" sz="1400" dirty="0"/>
                        </a:p>
                      </a:txBody>
                      <a:tcPr anchor="ctr"/>
                    </a:tc>
                  </a:tr>
                </a:tbl>
              </a:graphicData>
            </a:graphic>
          </p:graphicFrame>
        </mc:Choice>
        <mc:Fallback>
          <p:graphicFrame>
            <p:nvGraphicFramePr>
              <p:cNvPr id="4" name="Table 3"/>
              <p:cNvGraphicFramePr>
                <a:graphicFrameLocks noGrp="1"/>
              </p:cNvGraphicFramePr>
              <p:nvPr>
                <p:extLst>
                  <p:ext uri="{D42A27DB-BD31-4B8C-83A1-F6EECF244321}">
                    <p14:modId xmlns:p14="http://schemas.microsoft.com/office/powerpoint/2010/main" val="67175452"/>
                  </p:ext>
                </p:extLst>
              </p:nvPr>
            </p:nvGraphicFramePr>
            <p:xfrm>
              <a:off x="349292" y="1016364"/>
              <a:ext cx="11344725" cy="5403675"/>
            </p:xfrm>
            <a:graphic>
              <a:graphicData uri="http://schemas.openxmlformats.org/drawingml/2006/table">
                <a:tbl>
                  <a:tblPr firstRow="1" bandRow="1">
                    <a:tableStyleId>{073A0DAA-6AF3-43AB-8588-CEC1D06C72B9}</a:tableStyleId>
                  </a:tblPr>
                  <a:tblGrid>
                    <a:gridCol w="5242525"/>
                    <a:gridCol w="2743311"/>
                    <a:gridCol w="3358889"/>
                  </a:tblGrid>
                  <a:tr h="514712">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smtClean="0"/>
                            <a:t>Variables</a:t>
                          </a:r>
                          <a:endParaRPr lang="en-US" sz="1400" b="0" dirty="0" smtClean="0">
                            <a:latin typeface="Karla" charset="0"/>
                            <a:ea typeface="Karla" charset="0"/>
                            <a:cs typeface="Karla" charset="0"/>
                          </a:endParaRPr>
                        </a:p>
                      </a:txBody>
                      <a:tcPr anchor="ctr"/>
                    </a:tc>
                    <a:tc>
                      <a:txBody>
                        <a:bodyPr/>
                        <a:lstStyle/>
                        <a:p>
                          <a:pPr algn="ctr"/>
                          <a:r>
                            <a:rPr lang="en-US" sz="1400" dirty="0" smtClean="0"/>
                            <a:t>derivatives</a:t>
                          </a:r>
                          <a:endParaRPr lang="en-US" sz="1400" dirty="0">
                            <a:latin typeface="Karla" charset="0"/>
                            <a:ea typeface="Karla" charset="0"/>
                            <a:cs typeface="Karla" charset="0"/>
                          </a:endParaRPr>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smtClean="0"/>
                            <a:t>Partial derivatives </a:t>
                          </a:r>
                          <a:r>
                            <a:rPr lang="en-US" sz="1400" dirty="0" err="1" smtClean="0"/>
                            <a:t>wrt</a:t>
                          </a:r>
                          <a:r>
                            <a:rPr lang="en-US" sz="1400" dirty="0" smtClean="0"/>
                            <a:t> to X,W</a:t>
                          </a:r>
                          <a:endParaRPr lang="en-US" sz="1400" dirty="0" smtClean="0">
                            <a:latin typeface="Karla" charset="0"/>
                            <a:ea typeface="Karla" charset="0"/>
                            <a:cs typeface="Karla" charset="0"/>
                          </a:endParaRPr>
                        </a:p>
                      </a:txBody>
                      <a:tcPr anchor="ctr"/>
                    </a:tc>
                  </a:tr>
                  <a:tr h="514712">
                    <a:tc>
                      <a:txBody>
                        <a:bodyPr/>
                        <a:lstStyle/>
                        <a:p>
                          <a:endParaRPr lang="en-US"/>
                        </a:p>
                      </a:txBody>
                      <a:tcPr>
                        <a:blipFill rotWithShape="0">
                          <a:blip r:embed="rId2"/>
                          <a:stretch>
                            <a:fillRect l="-116" t="-102381" r="-116977" b="-858333"/>
                          </a:stretch>
                        </a:blipFill>
                      </a:tcPr>
                    </a:tc>
                    <a:tc>
                      <a:txBody>
                        <a:bodyPr/>
                        <a:lstStyle/>
                        <a:p>
                          <a:endParaRPr lang="en-US"/>
                        </a:p>
                      </a:txBody>
                      <a:tcPr>
                        <a:blipFill rotWithShape="0">
                          <a:blip r:embed="rId2"/>
                          <a:stretch>
                            <a:fillRect l="-190909" t="-102381" r="-123060" b="-858333"/>
                          </a:stretch>
                        </a:blipFill>
                      </a:tcPr>
                    </a:tc>
                    <a:tc>
                      <a:txBody>
                        <a:bodyPr/>
                        <a:lstStyle/>
                        <a:p>
                          <a:endParaRPr lang="en-US"/>
                        </a:p>
                      </a:txBody>
                      <a:tcPr anchor="ctr">
                        <a:blipFill rotWithShape="0">
                          <a:blip r:embed="rId2"/>
                          <a:stretch>
                            <a:fillRect l="-238113" t="-102381" r="-726" b="-858333"/>
                          </a:stretch>
                        </a:blipFill>
                      </a:tcPr>
                    </a:tc>
                  </a:tr>
                  <a:tr h="551246">
                    <a:tc>
                      <a:txBody>
                        <a:bodyPr/>
                        <a:lstStyle/>
                        <a:p>
                          <a:endParaRPr lang="en-US"/>
                        </a:p>
                      </a:txBody>
                      <a:tcPr>
                        <a:blipFill rotWithShape="0">
                          <a:blip r:embed="rId2"/>
                          <a:stretch>
                            <a:fillRect l="-116" t="-186813" r="-116977" b="-692308"/>
                          </a:stretch>
                        </a:blipFill>
                      </a:tcPr>
                    </a:tc>
                    <a:tc>
                      <a:txBody>
                        <a:bodyPr/>
                        <a:lstStyle/>
                        <a:p>
                          <a:endParaRPr lang="en-US"/>
                        </a:p>
                      </a:txBody>
                      <a:tcPr>
                        <a:blipFill rotWithShape="0">
                          <a:blip r:embed="rId2"/>
                          <a:stretch>
                            <a:fillRect l="-190909" t="-186813" r="-123060" b="-692308"/>
                          </a:stretch>
                        </a:blipFill>
                      </a:tcPr>
                    </a:tc>
                    <a:tc>
                      <a:txBody>
                        <a:bodyPr/>
                        <a:lstStyle/>
                        <a:p>
                          <a:endParaRPr lang="en-US"/>
                        </a:p>
                      </a:txBody>
                      <a:tcPr anchor="ctr">
                        <a:blipFill rotWithShape="0">
                          <a:blip r:embed="rId2"/>
                          <a:stretch>
                            <a:fillRect l="-238113" t="-186813" r="-726" b="-692308"/>
                          </a:stretch>
                        </a:blipFill>
                      </a:tcPr>
                    </a:tc>
                  </a:tr>
                  <a:tr h="551246">
                    <a:tc>
                      <a:txBody>
                        <a:bodyPr/>
                        <a:lstStyle/>
                        <a:p>
                          <a:endParaRPr lang="en-US"/>
                        </a:p>
                      </a:txBody>
                      <a:tcPr>
                        <a:blipFill rotWithShape="0">
                          <a:blip r:embed="rId2"/>
                          <a:stretch>
                            <a:fillRect l="-116" t="-290000" r="-116977" b="-600000"/>
                          </a:stretch>
                        </a:blipFill>
                      </a:tcPr>
                    </a:tc>
                    <a:tc>
                      <a:txBody>
                        <a:bodyPr/>
                        <a:lstStyle/>
                        <a:p>
                          <a:endParaRPr lang="en-US"/>
                        </a:p>
                      </a:txBody>
                      <a:tcPr>
                        <a:blipFill rotWithShape="0">
                          <a:blip r:embed="rId2"/>
                          <a:stretch>
                            <a:fillRect l="-190909" t="-290000" r="-123060" b="-600000"/>
                          </a:stretch>
                        </a:blipFill>
                      </a:tcPr>
                    </a:tc>
                    <a:tc>
                      <a:txBody>
                        <a:bodyPr/>
                        <a:lstStyle/>
                        <a:p>
                          <a:pPr algn="ctr"/>
                          <a:r>
                            <a:rPr lang="en-US" sz="1400" dirty="0" smtClean="0"/>
                            <a:t>1</a:t>
                          </a:r>
                          <a:endParaRPr lang="en-US" sz="1400" dirty="0"/>
                        </a:p>
                      </a:txBody>
                      <a:tcPr anchor="ctr"/>
                    </a:tc>
                  </a:tr>
                  <a:tr h="633993">
                    <a:tc>
                      <a:txBody>
                        <a:bodyPr/>
                        <a:lstStyle/>
                        <a:p>
                          <a:endParaRPr lang="en-US"/>
                        </a:p>
                      </a:txBody>
                      <a:tcPr>
                        <a:blipFill rotWithShape="0">
                          <a:blip r:embed="rId2"/>
                          <a:stretch>
                            <a:fillRect l="-116" t="-334286" r="-116977" b="-414286"/>
                          </a:stretch>
                        </a:blipFill>
                      </a:tcPr>
                    </a:tc>
                    <a:tc>
                      <a:txBody>
                        <a:bodyPr/>
                        <a:lstStyle/>
                        <a:p>
                          <a:endParaRPr lang="en-US"/>
                        </a:p>
                      </a:txBody>
                      <a:tcPr>
                        <a:blipFill rotWithShape="0">
                          <a:blip r:embed="rId2"/>
                          <a:stretch>
                            <a:fillRect l="-190909" t="-334286" r="-123060" b="-414286"/>
                          </a:stretch>
                        </a:blipFill>
                      </a:tcPr>
                    </a:tc>
                    <a:tc>
                      <a:txBody>
                        <a:bodyPr/>
                        <a:lstStyle/>
                        <a:p>
                          <a:endParaRPr lang="en-US"/>
                        </a:p>
                      </a:txBody>
                      <a:tcPr anchor="ctr">
                        <a:blipFill rotWithShape="0">
                          <a:blip r:embed="rId2"/>
                          <a:stretch>
                            <a:fillRect l="-238113" t="-334286" r="-726" b="-414286"/>
                          </a:stretch>
                        </a:blipFill>
                      </a:tcPr>
                    </a:tc>
                  </a:tr>
                  <a:tr h="731203">
                    <a:tc>
                      <a:txBody>
                        <a:bodyPr/>
                        <a:lstStyle/>
                        <a:p>
                          <a:endParaRPr lang="en-US"/>
                        </a:p>
                      </a:txBody>
                      <a:tcPr>
                        <a:blipFill rotWithShape="0">
                          <a:blip r:embed="rId2"/>
                          <a:stretch>
                            <a:fillRect l="-116" t="-380000" r="-116977" b="-262500"/>
                          </a:stretch>
                        </a:blipFill>
                      </a:tcPr>
                    </a:tc>
                    <a:tc>
                      <a:txBody>
                        <a:bodyPr/>
                        <a:lstStyle/>
                        <a:p>
                          <a:endParaRPr lang="en-US"/>
                        </a:p>
                      </a:txBody>
                      <a:tcPr>
                        <a:blipFill rotWithShape="0">
                          <a:blip r:embed="rId2"/>
                          <a:stretch>
                            <a:fillRect l="-190909" t="-380000" r="-123060" b="-262500"/>
                          </a:stretch>
                        </a:blipFill>
                      </a:tcPr>
                    </a:tc>
                    <a:tc>
                      <a:txBody>
                        <a:bodyPr/>
                        <a:lstStyle/>
                        <a:p>
                          <a:pPr algn="ctr"/>
                          <a:r>
                            <a:rPr lang="en-US" sz="1400" dirty="0" smtClean="0"/>
                            <a:t>-1</a:t>
                          </a:r>
                          <a:endParaRPr lang="en-US" sz="1400" dirty="0"/>
                        </a:p>
                      </a:txBody>
                      <a:tcPr anchor="ctr"/>
                    </a:tc>
                  </a:tr>
                  <a:tr h="578041">
                    <a:tc>
                      <a:txBody>
                        <a:bodyPr/>
                        <a:lstStyle/>
                        <a:p>
                          <a:endParaRPr lang="en-US"/>
                        </a:p>
                      </a:txBody>
                      <a:tcPr>
                        <a:blipFill rotWithShape="0">
                          <a:blip r:embed="rId2"/>
                          <a:stretch>
                            <a:fillRect l="-116" t="-606316" r="-116977" b="-231579"/>
                          </a:stretch>
                        </a:blipFill>
                      </a:tcPr>
                    </a:tc>
                    <a:tc>
                      <a:txBody>
                        <a:bodyPr/>
                        <a:lstStyle/>
                        <a:p>
                          <a:endParaRPr lang="en-US"/>
                        </a:p>
                      </a:txBody>
                      <a:tcPr>
                        <a:blipFill rotWithShape="0">
                          <a:blip r:embed="rId2"/>
                          <a:stretch>
                            <a:fillRect l="-190909" t="-606316" r="-123060" b="-231579"/>
                          </a:stretch>
                        </a:blipFill>
                      </a:tcPr>
                    </a:tc>
                    <a:tc>
                      <a:txBody>
                        <a:bodyPr/>
                        <a:lstStyle/>
                        <a:p>
                          <a:endParaRPr lang="en-US"/>
                        </a:p>
                      </a:txBody>
                      <a:tcPr anchor="ctr">
                        <a:blipFill rotWithShape="0">
                          <a:blip r:embed="rId2"/>
                          <a:stretch>
                            <a:fillRect l="-238113" t="-606316" r="-726" b="-231579"/>
                          </a:stretch>
                        </a:blipFill>
                      </a:tcPr>
                    </a:tc>
                  </a:tr>
                  <a:tr h="552234">
                    <a:tc>
                      <a:txBody>
                        <a:bodyPr/>
                        <a:lstStyle/>
                        <a:p>
                          <a:endParaRPr lang="en-US"/>
                        </a:p>
                      </a:txBody>
                      <a:tcPr>
                        <a:blipFill rotWithShape="0">
                          <a:blip r:embed="rId2"/>
                          <a:stretch>
                            <a:fillRect l="-116" t="-745556" r="-116977" b="-144444"/>
                          </a:stretch>
                        </a:blipFill>
                      </a:tcPr>
                    </a:tc>
                    <a:tc>
                      <a:txBody>
                        <a:bodyPr/>
                        <a:lstStyle/>
                        <a:p>
                          <a:endParaRPr lang="en-US"/>
                        </a:p>
                      </a:txBody>
                      <a:tcPr>
                        <a:blipFill rotWithShape="0">
                          <a:blip r:embed="rId2"/>
                          <a:stretch>
                            <a:fillRect l="-190909" t="-745556" r="-123060" b="-144444"/>
                          </a:stretch>
                        </a:blipFill>
                      </a:tcPr>
                    </a:tc>
                    <a:tc>
                      <a:txBody>
                        <a:bodyPr/>
                        <a:lstStyle/>
                        <a:p>
                          <a:endParaRPr lang="en-US"/>
                        </a:p>
                      </a:txBody>
                      <a:tcPr anchor="ctr">
                        <a:blipFill rotWithShape="0">
                          <a:blip r:embed="rId2"/>
                          <a:stretch>
                            <a:fillRect l="-238113" t="-745556" r="-726" b="-144444"/>
                          </a:stretch>
                        </a:blipFill>
                      </a:tcPr>
                    </a:tc>
                  </a:tr>
                  <a:tr h="776288">
                    <a:tc>
                      <a:txBody>
                        <a:bodyPr/>
                        <a:lstStyle/>
                        <a:p>
                          <a:endParaRPr lang="en-US"/>
                        </a:p>
                      </a:txBody>
                      <a:tcPr>
                        <a:blipFill rotWithShape="0">
                          <a:blip r:embed="rId2"/>
                          <a:stretch>
                            <a:fillRect l="-116" t="-594531" r="-116977" b="-1563"/>
                          </a:stretch>
                        </a:blipFill>
                      </a:tcPr>
                    </a:tc>
                    <a:tc>
                      <a:txBody>
                        <a:bodyPr/>
                        <a:lstStyle/>
                        <a:p>
                          <a:endParaRPr lang="en-US" sz="1400" b="0" dirty="0"/>
                        </a:p>
                      </a:txBody>
                      <a:tcPr/>
                    </a:tc>
                    <a:tc>
                      <a:txBody>
                        <a:bodyPr/>
                        <a:lstStyle/>
                        <a:p>
                          <a:endParaRPr lang="en-US"/>
                        </a:p>
                      </a:txBody>
                      <a:tcPr anchor="ctr">
                        <a:blipFill rotWithShape="0">
                          <a:blip r:embed="rId2"/>
                          <a:stretch>
                            <a:fillRect l="-238113" t="-594531" r="-726" b="-1563"/>
                          </a:stretch>
                        </a:blipFill>
                      </a:tcPr>
                    </a:tc>
                  </a:tr>
                </a:tbl>
              </a:graphicData>
            </a:graphic>
          </p:graphicFrame>
        </mc:Fallback>
      </mc:AlternateContent>
      <mc:AlternateContent xmlns:mc="http://schemas.openxmlformats.org/markup-compatibility/2006" xmlns:a14="http://schemas.microsoft.com/office/drawing/2010/main">
        <mc:Choice Requires="a14">
          <p:sp>
            <p:nvSpPr>
              <p:cNvPr id="5" name="Rectangle 4"/>
              <p:cNvSpPr/>
              <p:nvPr/>
            </p:nvSpPr>
            <p:spPr>
              <a:xfrm>
                <a:off x="4087930" y="310276"/>
                <a:ext cx="3738780" cy="6459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charset="0"/>
                            </a:rPr>
                          </m:ctrlPr>
                        </m:sSubSupPr>
                        <m:e>
                          <m:r>
                            <a:rPr lang="en-US" b="0" i="1" smtClean="0">
                              <a:latin typeface="Cambria Math" charset="0"/>
                            </a:rPr>
                            <m:t>ℒ</m:t>
                          </m:r>
                        </m:e>
                        <m:sub>
                          <m:r>
                            <a:rPr lang="en-US" b="0" i="1" smtClean="0">
                              <a:latin typeface="Cambria Math" charset="0"/>
                            </a:rPr>
                            <m:t>𝑖</m:t>
                          </m:r>
                        </m:sub>
                        <m:sup>
                          <m:r>
                            <a:rPr lang="en-US" b="0" i="1" smtClean="0">
                              <a:latin typeface="Cambria Math" charset="0"/>
                            </a:rPr>
                            <m:t>𝐵</m:t>
                          </m:r>
                        </m:sup>
                      </m:sSubSup>
                      <m:r>
                        <a:rPr lang="en-US" b="0" i="1" smtClean="0">
                          <a:latin typeface="Cambria Math" charset="0"/>
                        </a:rPr>
                        <m:t>=</m:t>
                      </m:r>
                      <m:sSub>
                        <m:sSubPr>
                          <m:ctrlPr>
                            <a:rPr lang="en-US" i="1">
                              <a:latin typeface="Cambria Math" charset="0"/>
                            </a:rPr>
                          </m:ctrlPr>
                        </m:sSubPr>
                        <m:e>
                          <m:r>
                            <a:rPr lang="en-US" i="1">
                              <a:latin typeface="Cambria Math" charset="0"/>
                            </a:rPr>
                            <m:t>−</m:t>
                          </m:r>
                          <m:r>
                            <a:rPr lang="en-US" b="0" i="1" smtClean="0">
                              <a:latin typeface="Cambria Math" charset="0"/>
                            </a:rPr>
                            <m:t>(1−</m:t>
                          </m:r>
                          <m:r>
                            <a:rPr lang="en-US" i="1">
                              <a:latin typeface="Cambria Math" charset="0"/>
                            </a:rPr>
                            <m:t>𝑦</m:t>
                          </m:r>
                        </m:e>
                        <m:sub>
                          <m:r>
                            <a:rPr lang="en-US" i="1">
                              <a:latin typeface="Cambria Math" charset="0"/>
                            </a:rPr>
                            <m:t>𝑖</m:t>
                          </m:r>
                        </m:sub>
                      </m:sSub>
                      <m:r>
                        <a:rPr lang="en-US" b="0" i="1" smtClean="0">
                          <a:latin typeface="Cambria Math" charset="0"/>
                        </a:rPr>
                        <m:t>)</m:t>
                      </m:r>
                      <m:func>
                        <m:funcPr>
                          <m:ctrlPr>
                            <a:rPr lang="en-US" i="1">
                              <a:latin typeface="Cambria Math" charset="0"/>
                            </a:rPr>
                          </m:ctrlPr>
                        </m:funcPr>
                        <m:fName>
                          <m:r>
                            <m:rPr>
                              <m:sty m:val="p"/>
                            </m:rPr>
                            <a:rPr lang="en-US">
                              <a:latin typeface="Cambria Math" charset="0"/>
                            </a:rPr>
                            <m:t>log</m:t>
                          </m:r>
                        </m:fName>
                        <m:e>
                          <m:r>
                            <a:rPr lang="en-US" b="0" i="1" smtClean="0">
                              <a:latin typeface="Cambria Math" charset="0"/>
                            </a:rPr>
                            <m:t>[1−</m:t>
                          </m:r>
                          <m:f>
                            <m:fPr>
                              <m:ctrlPr>
                                <a:rPr lang="mr-IN" i="1">
                                  <a:latin typeface="Cambria Math" charset="0"/>
                                </a:rPr>
                              </m:ctrlPr>
                            </m:fPr>
                            <m:num>
                              <m:r>
                                <a:rPr lang="en-US" i="1">
                                  <a:latin typeface="Cambria Math" charset="0"/>
                                </a:rPr>
                                <m:t>1</m:t>
                              </m:r>
                            </m:num>
                            <m:den>
                              <m:r>
                                <a:rPr lang="en-US" i="1">
                                  <a:latin typeface="Cambria Math" charset="0"/>
                                </a:rPr>
                                <m:t>1+</m:t>
                              </m:r>
                              <m:sSup>
                                <m:sSupPr>
                                  <m:ctrlPr>
                                    <a:rPr lang="en-US" i="1">
                                      <a:latin typeface="Cambria Math" charset="0"/>
                                    </a:rPr>
                                  </m:ctrlPr>
                                </m:sSupPr>
                                <m:e>
                                  <m:r>
                                    <a:rPr lang="en-US" i="1">
                                      <a:latin typeface="Cambria Math" charset="0"/>
                                    </a:rPr>
                                    <m:t>𝑒</m:t>
                                  </m:r>
                                </m:e>
                                <m:sup>
                                  <m:r>
                                    <a:rPr lang="en-US" i="1">
                                      <a:latin typeface="Cambria Math" charset="0"/>
                                    </a:rPr>
                                    <m:t>−</m:t>
                                  </m:r>
                                  <m:sSup>
                                    <m:sSupPr>
                                      <m:ctrlPr>
                                        <a:rPr lang="en-US" i="1">
                                          <a:latin typeface="Cambria Math" charset="0"/>
                                        </a:rPr>
                                      </m:ctrlPr>
                                    </m:sSupPr>
                                    <m:e>
                                      <m:r>
                                        <a:rPr lang="en-US" i="1">
                                          <a:latin typeface="Cambria Math" charset="0"/>
                                        </a:rPr>
                                        <m:t>𝑊</m:t>
                                      </m:r>
                                    </m:e>
                                    <m:sup>
                                      <m:r>
                                        <a:rPr lang="en-US" i="1">
                                          <a:latin typeface="Cambria Math" charset="0"/>
                                        </a:rPr>
                                        <m:t>𝑇</m:t>
                                      </m:r>
                                    </m:sup>
                                  </m:sSup>
                                  <m:r>
                                    <a:rPr lang="en-US" i="1">
                                      <a:latin typeface="Cambria Math" charset="0"/>
                                    </a:rPr>
                                    <m:t>𝑋</m:t>
                                  </m:r>
                                </m:sup>
                              </m:sSup>
                            </m:den>
                          </m:f>
                          <m:r>
                            <a:rPr lang="en-US" b="0" i="1" smtClean="0">
                              <a:latin typeface="Cambria Math" charset="0"/>
                            </a:rPr>
                            <m:t>]</m:t>
                          </m:r>
                        </m:e>
                      </m:func>
                    </m:oMath>
                  </m:oMathPara>
                </a14:m>
                <a:endParaRPr lang="en-US" dirty="0"/>
              </a:p>
            </p:txBody>
          </p:sp>
        </mc:Choice>
        <mc:Fallback xmlns="">
          <p:sp>
            <p:nvSpPr>
              <p:cNvPr id="5" name="Rectangle 4"/>
              <p:cNvSpPr>
                <a:spLocks noRot="1" noChangeAspect="1" noMove="1" noResize="1" noEditPoints="1" noAdjustHandles="1" noChangeArrowheads="1" noChangeShapeType="1" noTextEdit="1"/>
              </p:cNvSpPr>
              <p:nvPr/>
            </p:nvSpPr>
            <p:spPr>
              <a:xfrm>
                <a:off x="4087930" y="310276"/>
                <a:ext cx="3738780" cy="645946"/>
              </a:xfrm>
              <a:prstGeom prst="rect">
                <a:avLst/>
              </a:prstGeom>
              <a:blipFill rotWithShape="0">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144211026"/>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Learning Rate</a:t>
            </a:r>
            <a:endParaRPr lang="en-US" dirty="0"/>
          </a:p>
        </p:txBody>
      </p:sp>
      <p:sp>
        <p:nvSpPr>
          <p:cNvPr id="3" name="Slide Number Placeholder 2"/>
          <p:cNvSpPr>
            <a:spLocks noGrp="1"/>
          </p:cNvSpPr>
          <p:nvPr>
            <p:ph type="sldNum" sz="quarter" idx="12"/>
          </p:nvPr>
        </p:nvSpPr>
        <p:spPr/>
        <p:txBody>
          <a:bodyPr/>
          <a:lstStyle/>
          <a:p>
            <a:fld id="{74FD6AAA-7C75-FB4B-8EA1-06B22787237D}" type="slidenum">
              <a:rPr lang="en-US" smtClean="0"/>
              <a:t>55</a:t>
            </a:fld>
            <a:endParaRPr lang="en-US"/>
          </a:p>
        </p:txBody>
      </p:sp>
    </p:spTree>
    <p:extLst>
      <p:ext uri="{BB962C8B-B14F-4D97-AF65-F5344CB8AC3E}">
        <p14:creationId xmlns:p14="http://schemas.microsoft.com/office/powerpoint/2010/main" val="79246761"/>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Learning Rate</a:t>
            </a:r>
            <a:endParaRPr lang="en-US" dirty="0"/>
          </a:p>
        </p:txBody>
      </p:sp>
      <p:sp>
        <p:nvSpPr>
          <p:cNvPr id="3" name="Content Placeholder 2"/>
          <p:cNvSpPr>
            <a:spLocks noGrp="1"/>
          </p:cNvSpPr>
          <p:nvPr>
            <p:ph idx="1"/>
          </p:nvPr>
        </p:nvSpPr>
        <p:spPr/>
        <p:txBody>
          <a:bodyPr/>
          <a:lstStyle/>
          <a:p>
            <a:r>
              <a:rPr lang="en-US" dirty="0" smtClean="0"/>
              <a:t>Trial and </a:t>
            </a:r>
            <a:r>
              <a:rPr lang="en-US" dirty="0" smtClean="0"/>
              <a:t>Error.</a:t>
            </a:r>
            <a:endParaRPr lang="en-US" dirty="0" smtClean="0"/>
          </a:p>
          <a:p>
            <a:endParaRPr lang="en-US" dirty="0"/>
          </a:p>
          <a:p>
            <a:r>
              <a:rPr lang="en-US" dirty="0" smtClean="0"/>
              <a:t>There are many alternative methods which address how to set or adjust the learning rate, using the derivative or second derivatives and or the momentum. To be discussed in the next </a:t>
            </a:r>
            <a:r>
              <a:rPr lang="en-US" dirty="0" smtClean="0"/>
              <a:t>lectures. </a:t>
            </a:r>
            <a:endParaRPr lang="en-US" dirty="0" smtClean="0"/>
          </a:p>
          <a:p>
            <a:endParaRPr lang="en-US" dirty="0" smtClean="0"/>
          </a:p>
          <a:p>
            <a:endParaRPr lang="en-US" dirty="0" smtClean="0"/>
          </a:p>
          <a:p>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56</a:t>
            </a:fld>
            <a:endParaRPr lang="en-US"/>
          </a:p>
        </p:txBody>
      </p:sp>
      <p:grpSp>
        <p:nvGrpSpPr>
          <p:cNvPr id="8" name="Group 7"/>
          <p:cNvGrpSpPr/>
          <p:nvPr/>
        </p:nvGrpSpPr>
        <p:grpSpPr>
          <a:xfrm>
            <a:off x="2089701" y="3588525"/>
            <a:ext cx="8701418" cy="2593600"/>
            <a:chOff x="2089701" y="3588525"/>
            <a:chExt cx="8701418" cy="2593600"/>
          </a:xfrm>
        </p:grpSpPr>
        <p:sp>
          <p:nvSpPr>
            <p:cNvPr id="6" name="Google Shape;635;p51"/>
            <p:cNvSpPr txBox="1"/>
            <p:nvPr/>
          </p:nvSpPr>
          <p:spPr>
            <a:xfrm>
              <a:off x="2089701" y="4890025"/>
              <a:ext cx="6983700" cy="1292100"/>
            </a:xfrm>
            <a:prstGeom prst="rect">
              <a:avLst/>
            </a:prstGeom>
            <a:noFill/>
            <a:ln>
              <a:noFill/>
            </a:ln>
          </p:spPr>
          <p:txBody>
            <a:bodyPr spcFirstLastPara="1" wrap="square" lIns="91425" tIns="91425" rIns="91425" bIns="91425" anchor="t" anchorCtr="0">
              <a:noAutofit/>
            </a:bodyPr>
            <a:lstStyle/>
            <a:p>
              <a:pPr marL="457200" lvl="0" indent="-330200" rtl="0">
                <a:lnSpc>
                  <a:spcPct val="115000"/>
                </a:lnSpc>
                <a:spcBef>
                  <a:spcPts val="1000"/>
                </a:spcBef>
                <a:spcAft>
                  <a:spcPts val="0"/>
                </a:spcAft>
                <a:buClr>
                  <a:schemeClr val="dk2"/>
                </a:buClr>
                <a:buSzPts val="1600"/>
                <a:buFont typeface="Open Sans"/>
                <a:buChar char="∗"/>
              </a:pPr>
              <a:r>
                <a:rPr lang="en" sz="1600" dirty="0">
                  <a:solidFill>
                    <a:schemeClr val="dk2"/>
                  </a:solidFill>
                  <a:latin typeface="Open Sans"/>
                  <a:ea typeface="Open Sans"/>
                  <a:cs typeface="Open Sans"/>
                  <a:sym typeface="Open Sans"/>
                </a:rPr>
                <a:t>J. </a:t>
              </a:r>
              <a:r>
                <a:rPr lang="en" sz="1600" dirty="0" err="1">
                  <a:solidFill>
                    <a:schemeClr val="dk2"/>
                  </a:solidFill>
                  <a:latin typeface="Open Sans"/>
                  <a:ea typeface="Open Sans"/>
                  <a:cs typeface="Open Sans"/>
                  <a:sym typeface="Open Sans"/>
                </a:rPr>
                <a:t>Nocedal</a:t>
              </a:r>
              <a:r>
                <a:rPr lang="en" sz="1600" dirty="0">
                  <a:solidFill>
                    <a:schemeClr val="dk2"/>
                  </a:solidFill>
                  <a:latin typeface="Open Sans"/>
                  <a:ea typeface="Open Sans"/>
                  <a:cs typeface="Open Sans"/>
                  <a:sym typeface="Open Sans"/>
                </a:rPr>
                <a:t> y S. Wright, “Numerical optimization”, Springer, 1999 </a:t>
              </a:r>
              <a:r>
                <a:rPr lang="en" sz="1600" dirty="0">
                  <a:solidFill>
                    <a:schemeClr val="hlink"/>
                  </a:solidFill>
                  <a:uFill>
                    <a:noFill/>
                  </a:uFill>
                  <a:latin typeface="Open Sans"/>
                  <a:ea typeface="Open Sans"/>
                  <a:cs typeface="Open Sans"/>
                  <a:sym typeface="Open Sans"/>
                  <a:hlinkClick r:id="rId2"/>
                </a:rPr>
                <a:t>🔗</a:t>
              </a:r>
              <a:r>
                <a:rPr lang="en" sz="1600" dirty="0">
                  <a:solidFill>
                    <a:schemeClr val="dk2"/>
                  </a:solidFill>
                  <a:latin typeface="Open Sans"/>
                  <a:ea typeface="Open Sans"/>
                  <a:cs typeface="Open Sans"/>
                  <a:sym typeface="Open Sans"/>
                </a:rPr>
                <a:t> </a:t>
              </a:r>
              <a:endParaRPr sz="1600" dirty="0">
                <a:solidFill>
                  <a:schemeClr val="dk2"/>
                </a:solidFill>
                <a:latin typeface="Open Sans"/>
                <a:ea typeface="Open Sans"/>
                <a:cs typeface="Open Sans"/>
                <a:sym typeface="Open Sans"/>
              </a:endParaRPr>
            </a:p>
            <a:p>
              <a:pPr marL="457200" lvl="0" indent="-330200" rtl="0">
                <a:lnSpc>
                  <a:spcPct val="115000"/>
                </a:lnSpc>
                <a:spcBef>
                  <a:spcPts val="0"/>
                </a:spcBef>
                <a:spcAft>
                  <a:spcPts val="0"/>
                </a:spcAft>
                <a:buClr>
                  <a:schemeClr val="dk2"/>
                </a:buClr>
                <a:buSzPts val="1600"/>
                <a:buFont typeface="Open Sans"/>
                <a:buChar char="∗"/>
              </a:pPr>
              <a:r>
                <a:rPr lang="en" sz="1600" i="1" dirty="0">
                  <a:solidFill>
                    <a:schemeClr val="dk2"/>
                  </a:solidFill>
                  <a:latin typeface="Open Sans"/>
                  <a:ea typeface="Open Sans"/>
                  <a:cs typeface="Open Sans"/>
                  <a:sym typeface="Open Sans"/>
                </a:rPr>
                <a:t>TLDR</a:t>
              </a:r>
              <a:r>
                <a:rPr lang="en" sz="1600" dirty="0">
                  <a:solidFill>
                    <a:schemeClr val="dk2"/>
                  </a:solidFill>
                  <a:latin typeface="Open Sans"/>
                  <a:ea typeface="Open Sans"/>
                  <a:cs typeface="Open Sans"/>
                  <a:sym typeface="Open Sans"/>
                </a:rPr>
                <a:t>: J. </a:t>
              </a:r>
              <a:r>
                <a:rPr lang="en" sz="1600" dirty="0" err="1">
                  <a:solidFill>
                    <a:schemeClr val="dk2"/>
                  </a:solidFill>
                  <a:latin typeface="Open Sans"/>
                  <a:ea typeface="Open Sans"/>
                  <a:cs typeface="Open Sans"/>
                  <a:sym typeface="Open Sans"/>
                </a:rPr>
                <a:t>Bullinaria</a:t>
              </a:r>
              <a:r>
                <a:rPr lang="en" sz="1600" dirty="0">
                  <a:solidFill>
                    <a:schemeClr val="dk2"/>
                  </a:solidFill>
                  <a:latin typeface="Open Sans"/>
                  <a:ea typeface="Open Sans"/>
                  <a:cs typeface="Open Sans"/>
                  <a:sym typeface="Open Sans"/>
                </a:rPr>
                <a:t>, “Learning with Momentum, Conjugate Gradient Learning”, 2015 </a:t>
              </a:r>
              <a:r>
                <a:rPr lang="en" sz="1600" dirty="0">
                  <a:solidFill>
                    <a:schemeClr val="accent5"/>
                  </a:solidFill>
                  <a:uFill>
                    <a:noFill/>
                  </a:uFill>
                  <a:latin typeface="Open Sans"/>
                  <a:ea typeface="Open Sans"/>
                  <a:cs typeface="Open Sans"/>
                  <a:sym typeface="Open Sans"/>
                  <a:hlinkClick r:id="rId3"/>
                </a:rPr>
                <a:t>🔗</a:t>
              </a:r>
              <a:r>
                <a:rPr lang="en" sz="1600" dirty="0">
                  <a:solidFill>
                    <a:schemeClr val="dk2"/>
                  </a:solidFill>
                  <a:latin typeface="Open Sans"/>
                  <a:ea typeface="Open Sans"/>
                  <a:cs typeface="Open Sans"/>
                  <a:sym typeface="Open Sans"/>
                </a:rPr>
                <a:t> </a:t>
              </a:r>
              <a:endParaRPr sz="1600" dirty="0">
                <a:solidFill>
                  <a:schemeClr val="dk2"/>
                </a:solidFill>
                <a:latin typeface="Open Sans"/>
                <a:ea typeface="Open Sans"/>
                <a:cs typeface="Open Sans"/>
                <a:sym typeface="Open Sans"/>
              </a:endParaRPr>
            </a:p>
          </p:txBody>
        </p:sp>
        <p:pic>
          <p:nvPicPr>
            <p:cNvPr id="7" name="Google Shape;634;p51"/>
            <p:cNvPicPr preferRelativeResize="0"/>
            <p:nvPr/>
          </p:nvPicPr>
          <p:blipFill>
            <a:blip r:embed="rId4">
              <a:alphaModFix/>
            </a:blip>
            <a:stretch>
              <a:fillRect/>
            </a:stretch>
          </p:blipFill>
          <p:spPr>
            <a:xfrm>
              <a:off x="9427819" y="3588525"/>
              <a:ext cx="1363300" cy="1947550"/>
            </a:xfrm>
            <a:prstGeom prst="rect">
              <a:avLst/>
            </a:prstGeom>
            <a:noFill/>
            <a:ln>
              <a:noFill/>
            </a:ln>
          </p:spPr>
        </p:pic>
      </p:grpSp>
    </p:spTree>
    <p:extLst>
      <p:ext uri="{BB962C8B-B14F-4D97-AF65-F5344CB8AC3E}">
        <p14:creationId xmlns:p14="http://schemas.microsoft.com/office/powerpoint/2010/main" val="1675542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Local and Global minima</a:t>
            </a:r>
            <a:endParaRPr lang="en-US" dirty="0"/>
          </a:p>
        </p:txBody>
      </p:sp>
      <p:sp>
        <p:nvSpPr>
          <p:cNvPr id="3" name="Slide Number Placeholder 2"/>
          <p:cNvSpPr>
            <a:spLocks noGrp="1"/>
          </p:cNvSpPr>
          <p:nvPr>
            <p:ph type="sldNum" sz="quarter" idx="12"/>
          </p:nvPr>
        </p:nvSpPr>
        <p:spPr/>
        <p:txBody>
          <a:bodyPr/>
          <a:lstStyle/>
          <a:p>
            <a:fld id="{74FD6AAA-7C75-FB4B-8EA1-06B22787237D}" type="slidenum">
              <a:rPr lang="en-US" smtClean="0"/>
              <a:t>57</a:t>
            </a:fld>
            <a:endParaRPr lang="en-US"/>
          </a:p>
        </p:txBody>
      </p:sp>
    </p:spTree>
    <p:extLst>
      <p:ext uri="{BB962C8B-B14F-4D97-AF65-F5344CB8AC3E}">
        <p14:creationId xmlns:p14="http://schemas.microsoft.com/office/powerpoint/2010/main" val="1901226212"/>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Local vs Global Minima</a:t>
            </a:r>
            <a:endParaRPr lang="en-US" dirty="0"/>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58</a:t>
            </a:fld>
            <a:endParaRPr lang="en-US"/>
          </a:p>
        </p:txBody>
      </p:sp>
      <p:grpSp>
        <p:nvGrpSpPr>
          <p:cNvPr id="6" name="Group 5"/>
          <p:cNvGrpSpPr>
            <a:grpSpLocks noChangeAspect="1"/>
          </p:cNvGrpSpPr>
          <p:nvPr/>
        </p:nvGrpSpPr>
        <p:grpSpPr>
          <a:xfrm>
            <a:off x="3367710" y="1930559"/>
            <a:ext cx="4886405" cy="4114800"/>
            <a:chOff x="4750900" y="3555775"/>
            <a:chExt cx="3691950" cy="2785550"/>
          </a:xfrm>
        </p:grpSpPr>
        <p:cxnSp>
          <p:nvCxnSpPr>
            <p:cNvPr id="7" name="Google Shape;608;p50"/>
            <p:cNvCxnSpPr/>
            <p:nvPr/>
          </p:nvCxnSpPr>
          <p:spPr>
            <a:xfrm>
              <a:off x="5253950" y="3594200"/>
              <a:ext cx="0" cy="2548200"/>
            </a:xfrm>
            <a:prstGeom prst="straightConnector1">
              <a:avLst/>
            </a:prstGeom>
            <a:noFill/>
            <a:ln w="28575" cap="flat" cmpd="sng">
              <a:solidFill>
                <a:schemeClr val="dk2"/>
              </a:solidFill>
              <a:prstDash val="dash"/>
              <a:round/>
              <a:headEnd type="none" w="med" len="med"/>
              <a:tailEnd type="none" w="med" len="med"/>
            </a:ln>
          </p:spPr>
        </p:cxnSp>
        <p:cxnSp>
          <p:nvCxnSpPr>
            <p:cNvPr id="8" name="Google Shape;609;p50"/>
            <p:cNvCxnSpPr/>
            <p:nvPr/>
          </p:nvCxnSpPr>
          <p:spPr>
            <a:xfrm>
              <a:off x="4750900" y="5909025"/>
              <a:ext cx="3485400" cy="0"/>
            </a:xfrm>
            <a:prstGeom prst="straightConnector1">
              <a:avLst/>
            </a:prstGeom>
            <a:noFill/>
            <a:ln w="28575" cap="flat" cmpd="sng">
              <a:solidFill>
                <a:schemeClr val="dk2"/>
              </a:solidFill>
              <a:prstDash val="dash"/>
              <a:round/>
              <a:headEnd type="none" w="med" len="med"/>
              <a:tailEnd type="none" w="med" len="med"/>
            </a:ln>
          </p:spPr>
        </p:cxnSp>
        <p:sp>
          <p:nvSpPr>
            <p:cNvPr id="9" name="Google Shape;611;p50"/>
            <p:cNvSpPr txBox="1"/>
            <p:nvPr/>
          </p:nvSpPr>
          <p:spPr>
            <a:xfrm>
              <a:off x="4840950" y="355577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b="1"/>
                <a:t>L</a:t>
              </a:r>
              <a:endParaRPr sz="1800" b="1"/>
            </a:p>
          </p:txBody>
        </p:sp>
        <p:sp>
          <p:nvSpPr>
            <p:cNvPr id="10" name="Google Shape;610;p50"/>
            <p:cNvSpPr txBox="1"/>
            <p:nvPr/>
          </p:nvSpPr>
          <p:spPr>
            <a:xfrm>
              <a:off x="8029750" y="590902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t>𝛉</a:t>
              </a:r>
              <a:endParaRPr sz="1800"/>
            </a:p>
          </p:txBody>
        </p:sp>
        <p:sp>
          <p:nvSpPr>
            <p:cNvPr id="11" name="Google Shape;612;p50"/>
            <p:cNvSpPr/>
            <p:nvPr/>
          </p:nvSpPr>
          <p:spPr>
            <a:xfrm>
              <a:off x="5469650" y="4193025"/>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 name="Google Shape;613;p50"/>
            <p:cNvSpPr/>
            <p:nvPr/>
          </p:nvSpPr>
          <p:spPr>
            <a:xfrm>
              <a:off x="5446650" y="4045225"/>
              <a:ext cx="2813250" cy="1495125"/>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olid"/>
              <a:round/>
              <a:headEnd type="none" w="med" len="med"/>
              <a:tailEnd type="none" w="med" len="med"/>
            </a:ln>
          </p:spPr>
        </p:sp>
        <p:sp>
          <p:nvSpPr>
            <p:cNvPr id="13" name="Google Shape;614;p50"/>
            <p:cNvSpPr/>
            <p:nvPr/>
          </p:nvSpPr>
          <p:spPr>
            <a:xfrm>
              <a:off x="5773413" y="4736300"/>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 name="Google Shape;615;p50"/>
            <p:cNvSpPr/>
            <p:nvPr/>
          </p:nvSpPr>
          <p:spPr>
            <a:xfrm>
              <a:off x="6020476" y="4860349"/>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19" name="Google Shape;622;p50"/>
            <p:cNvCxnSpPr/>
            <p:nvPr/>
          </p:nvCxnSpPr>
          <p:spPr>
            <a:xfrm>
              <a:off x="5625338" y="4348713"/>
              <a:ext cx="174900" cy="414300"/>
            </a:xfrm>
            <a:prstGeom prst="straightConnector1">
              <a:avLst/>
            </a:prstGeom>
            <a:noFill/>
            <a:ln w="19050" cap="flat" cmpd="sng">
              <a:solidFill>
                <a:srgbClr val="CC0000"/>
              </a:solidFill>
              <a:prstDash val="solid"/>
              <a:round/>
              <a:headEnd type="none" w="med" len="med"/>
              <a:tailEnd type="triangle" w="med" len="med"/>
            </a:ln>
          </p:spPr>
        </p:cxnSp>
        <p:cxnSp>
          <p:nvCxnSpPr>
            <p:cNvPr id="20" name="Google Shape;623;p50"/>
            <p:cNvCxnSpPr>
              <a:stCxn id="13" idx="5"/>
            </p:cNvCxnSpPr>
            <p:nvPr/>
          </p:nvCxnSpPr>
          <p:spPr>
            <a:xfrm>
              <a:off x="5929101" y="4891988"/>
              <a:ext cx="91292" cy="83613"/>
            </a:xfrm>
            <a:prstGeom prst="straightConnector1">
              <a:avLst/>
            </a:prstGeom>
            <a:noFill/>
            <a:ln w="19050" cap="flat" cmpd="sng">
              <a:solidFill>
                <a:srgbClr val="CC0000"/>
              </a:solidFill>
              <a:prstDash val="solid"/>
              <a:round/>
              <a:headEnd type="none" w="med" len="med"/>
              <a:tailEnd type="triangle" w="med" len="med"/>
            </a:ln>
          </p:spPr>
        </p:cxnSp>
      </p:grpSp>
    </p:spTree>
    <p:extLst>
      <p:ext uri="{BB962C8B-B14F-4D97-AF65-F5344CB8AC3E}">
        <p14:creationId xmlns:p14="http://schemas.microsoft.com/office/powerpoint/2010/main" val="281063256"/>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Local vs Global Minima</a:t>
            </a:r>
            <a:endParaRPr lang="en-US" dirty="0"/>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74FD6AAA-7C75-FB4B-8EA1-06B22787237D}" type="slidenum">
              <a:rPr lang="en-US" smtClean="0"/>
              <a:t>59</a:t>
            </a:fld>
            <a:endParaRPr lang="en-US"/>
          </a:p>
        </p:txBody>
      </p:sp>
      <p:grpSp>
        <p:nvGrpSpPr>
          <p:cNvPr id="16" name="Group 15"/>
          <p:cNvGrpSpPr>
            <a:grpSpLocks noChangeAspect="1"/>
          </p:cNvGrpSpPr>
          <p:nvPr/>
        </p:nvGrpSpPr>
        <p:grpSpPr>
          <a:xfrm>
            <a:off x="3364992" y="1929384"/>
            <a:ext cx="4886404" cy="4114800"/>
            <a:chOff x="4750900" y="3555775"/>
            <a:chExt cx="3691950" cy="2785550"/>
          </a:xfrm>
        </p:grpSpPr>
        <p:cxnSp>
          <p:nvCxnSpPr>
            <p:cNvPr id="17" name="Google Shape;608;p50"/>
            <p:cNvCxnSpPr/>
            <p:nvPr/>
          </p:nvCxnSpPr>
          <p:spPr>
            <a:xfrm>
              <a:off x="5253950" y="3594200"/>
              <a:ext cx="0" cy="2551176"/>
            </a:xfrm>
            <a:prstGeom prst="straightConnector1">
              <a:avLst/>
            </a:prstGeom>
            <a:noFill/>
            <a:ln w="28575" cap="flat" cmpd="sng">
              <a:solidFill>
                <a:schemeClr val="dk2"/>
              </a:solidFill>
              <a:prstDash val="dash"/>
              <a:round/>
              <a:headEnd type="none" w="med" len="med"/>
              <a:tailEnd type="none" w="med" len="med"/>
            </a:ln>
          </p:spPr>
        </p:cxnSp>
        <p:cxnSp>
          <p:nvCxnSpPr>
            <p:cNvPr id="18" name="Google Shape;609;p50"/>
            <p:cNvCxnSpPr/>
            <p:nvPr/>
          </p:nvCxnSpPr>
          <p:spPr>
            <a:xfrm>
              <a:off x="4750900" y="5909025"/>
              <a:ext cx="3485400" cy="0"/>
            </a:xfrm>
            <a:prstGeom prst="straightConnector1">
              <a:avLst/>
            </a:prstGeom>
            <a:noFill/>
            <a:ln w="28575" cap="flat" cmpd="sng">
              <a:solidFill>
                <a:schemeClr val="dk2"/>
              </a:solidFill>
              <a:prstDash val="dash"/>
              <a:round/>
              <a:headEnd type="none" w="med" len="med"/>
              <a:tailEnd type="none" w="med" len="med"/>
            </a:ln>
          </p:spPr>
        </p:cxnSp>
        <p:sp>
          <p:nvSpPr>
            <p:cNvPr id="21" name="Google Shape;611;p50"/>
            <p:cNvSpPr txBox="1"/>
            <p:nvPr/>
          </p:nvSpPr>
          <p:spPr>
            <a:xfrm>
              <a:off x="4840950" y="355577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b="1"/>
                <a:t>L</a:t>
              </a:r>
              <a:endParaRPr sz="1800" b="1"/>
            </a:p>
          </p:txBody>
        </p:sp>
        <p:sp>
          <p:nvSpPr>
            <p:cNvPr id="22" name="Google Shape;610;p50"/>
            <p:cNvSpPr txBox="1"/>
            <p:nvPr/>
          </p:nvSpPr>
          <p:spPr>
            <a:xfrm>
              <a:off x="8029750" y="590902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t>𝛉</a:t>
              </a:r>
              <a:endParaRPr sz="1800"/>
            </a:p>
          </p:txBody>
        </p:sp>
        <p:sp>
          <p:nvSpPr>
            <p:cNvPr id="24" name="Google Shape;613;p50"/>
            <p:cNvSpPr/>
            <p:nvPr/>
          </p:nvSpPr>
          <p:spPr>
            <a:xfrm>
              <a:off x="5446650" y="4045225"/>
              <a:ext cx="2813250" cy="1495125"/>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olid"/>
              <a:round/>
              <a:headEnd type="none" w="med" len="med"/>
              <a:tailEnd type="none" w="med" len="med"/>
            </a:ln>
          </p:spPr>
        </p:sp>
        <p:sp>
          <p:nvSpPr>
            <p:cNvPr id="27" name="Google Shape;616;p50"/>
            <p:cNvSpPr/>
            <p:nvPr/>
          </p:nvSpPr>
          <p:spPr>
            <a:xfrm>
              <a:off x="6486950" y="4464675"/>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8" name="Google Shape;617;p50"/>
            <p:cNvSpPr/>
            <p:nvPr/>
          </p:nvSpPr>
          <p:spPr>
            <a:xfrm>
              <a:off x="6824950" y="4645250"/>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 name="Google Shape;618;p50"/>
            <p:cNvSpPr/>
            <p:nvPr/>
          </p:nvSpPr>
          <p:spPr>
            <a:xfrm>
              <a:off x="7007350" y="5042750"/>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 name="Google Shape;619;p50"/>
            <p:cNvSpPr/>
            <p:nvPr/>
          </p:nvSpPr>
          <p:spPr>
            <a:xfrm>
              <a:off x="7219050" y="5328125"/>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34" name="Google Shape;625;p50"/>
            <p:cNvCxnSpPr/>
            <p:nvPr/>
          </p:nvCxnSpPr>
          <p:spPr>
            <a:xfrm>
              <a:off x="6669350" y="4555875"/>
              <a:ext cx="182400" cy="116100"/>
            </a:xfrm>
            <a:prstGeom prst="straightConnector1">
              <a:avLst/>
            </a:prstGeom>
            <a:noFill/>
            <a:ln w="19050" cap="flat" cmpd="sng">
              <a:solidFill>
                <a:srgbClr val="CC0000"/>
              </a:solidFill>
              <a:prstDash val="solid"/>
              <a:round/>
              <a:headEnd type="none" w="med" len="med"/>
              <a:tailEnd type="triangle" w="med" len="med"/>
            </a:ln>
          </p:spPr>
        </p:cxnSp>
        <p:cxnSp>
          <p:nvCxnSpPr>
            <p:cNvPr id="35" name="Google Shape;626;p50"/>
            <p:cNvCxnSpPr/>
            <p:nvPr/>
          </p:nvCxnSpPr>
          <p:spPr>
            <a:xfrm>
              <a:off x="6980638" y="4800938"/>
              <a:ext cx="117900" cy="241800"/>
            </a:xfrm>
            <a:prstGeom prst="straightConnector1">
              <a:avLst/>
            </a:prstGeom>
            <a:noFill/>
            <a:ln w="19050" cap="flat" cmpd="sng">
              <a:solidFill>
                <a:srgbClr val="CC0000"/>
              </a:solidFill>
              <a:prstDash val="solid"/>
              <a:round/>
              <a:headEnd type="none" w="med" len="med"/>
              <a:tailEnd type="triangle" w="med" len="med"/>
            </a:ln>
          </p:spPr>
        </p:cxnSp>
        <p:cxnSp>
          <p:nvCxnSpPr>
            <p:cNvPr id="36" name="Google Shape;627;p50"/>
            <p:cNvCxnSpPr/>
            <p:nvPr/>
          </p:nvCxnSpPr>
          <p:spPr>
            <a:xfrm>
              <a:off x="7163038" y="5198438"/>
              <a:ext cx="82800" cy="156300"/>
            </a:xfrm>
            <a:prstGeom prst="straightConnector1">
              <a:avLst/>
            </a:prstGeom>
            <a:noFill/>
            <a:ln w="19050" cap="flat" cmpd="sng">
              <a:solidFill>
                <a:srgbClr val="CC0000"/>
              </a:solidFill>
              <a:prstDash val="solid"/>
              <a:round/>
              <a:headEnd type="none" w="med" len="med"/>
              <a:tailEnd type="triangle" w="med" len="med"/>
            </a:ln>
          </p:spPr>
        </p:cxnSp>
      </p:grpSp>
    </p:spTree>
    <p:extLst>
      <p:ext uri="{BB962C8B-B14F-4D97-AF65-F5344CB8AC3E}">
        <p14:creationId xmlns:p14="http://schemas.microsoft.com/office/powerpoint/2010/main" val="74737264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1302973-2AEF-DF4F-A9CF-1CF119FCA74F}"/>
              </a:ext>
            </a:extLst>
          </p:cNvPr>
          <p:cNvSpPr>
            <a:spLocks noGrp="1"/>
          </p:cNvSpPr>
          <p:nvPr>
            <p:ph type="title"/>
          </p:nvPr>
        </p:nvSpPr>
        <p:spPr/>
        <p:txBody>
          <a:bodyPr/>
          <a:lstStyle/>
          <a:p>
            <a:r>
              <a:rPr lang="en-US" dirty="0"/>
              <a:t>Who</a:t>
            </a:r>
          </a:p>
        </p:txBody>
      </p:sp>
      <p:sp>
        <p:nvSpPr>
          <p:cNvPr id="3" name="Content Placeholder 2">
            <a:extLst>
              <a:ext uri="{FF2B5EF4-FFF2-40B4-BE49-F238E27FC236}">
                <a16:creationId xmlns:a16="http://schemas.microsoft.com/office/drawing/2014/main" xmlns="" id="{7ADBAD33-0DAE-7346-8B49-B38E188088DD}"/>
              </a:ext>
            </a:extLst>
          </p:cNvPr>
          <p:cNvSpPr>
            <a:spLocks noGrp="1"/>
          </p:cNvSpPr>
          <p:nvPr>
            <p:ph idx="1"/>
          </p:nvPr>
        </p:nvSpPr>
        <p:spPr/>
        <p:txBody>
          <a:bodyPr/>
          <a:lstStyle/>
          <a:p>
            <a:r>
              <a:rPr lang="en-US" sz="2400" b="1" dirty="0"/>
              <a:t>David </a:t>
            </a:r>
            <a:r>
              <a:rPr lang="en-US" sz="2400" b="1" dirty="0" err="1"/>
              <a:t>Sondak</a:t>
            </a:r>
            <a:r>
              <a:rPr lang="en-US" sz="2400" dirty="0"/>
              <a:t>, computational mathematician and lecturer at the Institute for Applied Computational Science. He teaches CS207 and extreme computing. He loves </a:t>
            </a:r>
            <a:r>
              <a:rPr lang="en-US" sz="2400" dirty="0" err="1" smtClean="0"/>
              <a:t>maths</a:t>
            </a:r>
            <a:r>
              <a:rPr lang="en-US" sz="2400" dirty="0" smtClean="0"/>
              <a:t> and dogs</a:t>
            </a:r>
            <a:r>
              <a:rPr lang="en-US" sz="2400" dirty="0"/>
              <a:t>! </a:t>
            </a:r>
          </a:p>
        </p:txBody>
      </p:sp>
      <p:sp>
        <p:nvSpPr>
          <p:cNvPr id="4" name="Slide Number Placeholder 3">
            <a:extLst>
              <a:ext uri="{FF2B5EF4-FFF2-40B4-BE49-F238E27FC236}">
                <a16:creationId xmlns:a16="http://schemas.microsoft.com/office/drawing/2014/main" xmlns="" id="{9794A064-5AB7-7E42-BBAB-A5734BFEB588}"/>
              </a:ext>
            </a:extLst>
          </p:cNvPr>
          <p:cNvSpPr>
            <a:spLocks noGrp="1"/>
          </p:cNvSpPr>
          <p:nvPr>
            <p:ph type="sldNum" sz="quarter" idx="12"/>
          </p:nvPr>
        </p:nvSpPr>
        <p:spPr/>
        <p:txBody>
          <a:bodyPr/>
          <a:lstStyle/>
          <a:p>
            <a:fld id="{81B7CCDB-6D39-0547-B7B3-C80E39D6513A}" type="slidenum">
              <a:rPr lang="en-US" smtClean="0"/>
              <a:t>6</a:t>
            </a:fld>
            <a:endParaRPr lang="en-US"/>
          </a:p>
        </p:txBody>
      </p:sp>
      <p:pic>
        <p:nvPicPr>
          <p:cNvPr id="5" name="Picture 4">
            <a:extLst>
              <a:ext uri="{FF2B5EF4-FFF2-40B4-BE49-F238E27FC236}">
                <a16:creationId xmlns:a16="http://schemas.microsoft.com/office/drawing/2014/main" xmlns="" id="{7E902BEB-EB01-A446-8686-29C9610236F5}"/>
              </a:ext>
            </a:extLst>
          </p:cNvPr>
          <p:cNvPicPr>
            <a:picLocks noChangeAspect="1"/>
          </p:cNvPicPr>
          <p:nvPr/>
        </p:nvPicPr>
        <p:blipFill>
          <a:blip r:embed="rId2"/>
          <a:stretch>
            <a:fillRect/>
          </a:stretch>
        </p:blipFill>
        <p:spPr>
          <a:xfrm>
            <a:off x="4957619" y="3372028"/>
            <a:ext cx="2276761" cy="2276761"/>
          </a:xfrm>
          <a:prstGeom prst="rect">
            <a:avLst/>
          </a:prstGeom>
        </p:spPr>
      </p:pic>
    </p:spTree>
    <p:extLst>
      <p:ext uri="{BB962C8B-B14F-4D97-AF65-F5344CB8AC3E}">
        <p14:creationId xmlns:p14="http://schemas.microsoft.com/office/powerpoint/2010/main" val="1692292878"/>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Local vs Global Minima</a:t>
            </a:r>
          </a:p>
        </p:txBody>
      </p:sp>
      <p:sp>
        <p:nvSpPr>
          <p:cNvPr id="3" name="Content Placeholder 2"/>
          <p:cNvSpPr>
            <a:spLocks noGrp="1"/>
          </p:cNvSpPr>
          <p:nvPr>
            <p:ph idx="1"/>
          </p:nvPr>
        </p:nvSpPr>
        <p:spPr/>
        <p:txBody>
          <a:bodyPr/>
          <a:lstStyle/>
          <a:p>
            <a:r>
              <a:rPr lang="en-US" dirty="0" smtClean="0"/>
              <a:t>No guarantee that we get the global </a:t>
            </a:r>
            <a:r>
              <a:rPr lang="en-US" dirty="0" smtClean="0"/>
              <a:t>minimum.</a:t>
            </a:r>
            <a:endParaRPr lang="en-US" dirty="0" smtClean="0"/>
          </a:p>
          <a:p>
            <a:endParaRPr lang="en-US" dirty="0"/>
          </a:p>
          <a:p>
            <a:r>
              <a:rPr lang="en-US" b="1" dirty="0" smtClean="0"/>
              <a:t>Question: </a:t>
            </a:r>
            <a:r>
              <a:rPr lang="en-US" dirty="0" smtClean="0"/>
              <a:t>What would be a good strategy? </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60</a:t>
            </a:fld>
            <a:endParaRPr lang="en-US"/>
          </a:p>
        </p:txBody>
      </p:sp>
    </p:spTree>
    <p:extLst>
      <p:ext uri="{BB962C8B-B14F-4D97-AF65-F5344CB8AC3E}">
        <p14:creationId xmlns:p14="http://schemas.microsoft.com/office/powerpoint/2010/main" val="15580702"/>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Large data</a:t>
            </a:r>
            <a:endParaRPr lang="en-US" dirty="0"/>
          </a:p>
        </p:txBody>
      </p:sp>
      <p:sp>
        <p:nvSpPr>
          <p:cNvPr id="3" name="Slide Number Placeholder 2"/>
          <p:cNvSpPr>
            <a:spLocks noGrp="1"/>
          </p:cNvSpPr>
          <p:nvPr>
            <p:ph type="sldNum" sz="quarter" idx="12"/>
          </p:nvPr>
        </p:nvSpPr>
        <p:spPr/>
        <p:txBody>
          <a:bodyPr/>
          <a:lstStyle/>
          <a:p>
            <a:fld id="{74FD6AAA-7C75-FB4B-8EA1-06B22787237D}" type="slidenum">
              <a:rPr lang="en-US" smtClean="0"/>
              <a:t>61</a:t>
            </a:fld>
            <a:endParaRPr lang="en-US"/>
          </a:p>
        </p:txBody>
      </p:sp>
    </p:spTree>
    <p:extLst>
      <p:ext uri="{BB962C8B-B14F-4D97-AF65-F5344CB8AC3E}">
        <p14:creationId xmlns:p14="http://schemas.microsoft.com/office/powerpoint/2010/main" val="103747036"/>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 and Stochastic Gradient </a:t>
            </a:r>
            <a:r>
              <a:rPr lang="en-US" dirty="0"/>
              <a:t>D</a:t>
            </a:r>
            <a:r>
              <a:rPr lang="en-US" dirty="0" smtClean="0"/>
              <a:t>escent</a:t>
            </a:r>
            <a:endParaRPr lang="en-US" dirty="0"/>
          </a:p>
        </p:txBody>
      </p:sp>
      <p:sp>
        <p:nvSpPr>
          <p:cNvPr id="3" name="Content Placeholder 2"/>
          <p:cNvSpPr>
            <a:spLocks noGrp="1"/>
          </p:cNvSpPr>
          <p:nvPr>
            <p:ph idx="1"/>
          </p:nvPr>
        </p:nvSpPr>
        <p:spPr>
          <a:xfrm>
            <a:off x="1088132" y="2285778"/>
            <a:ext cx="10327008" cy="2111143"/>
          </a:xfrm>
        </p:spPr>
        <p:txBody>
          <a:bodyPr/>
          <a:lstStyle/>
          <a:p>
            <a:pPr lvl="0"/>
            <a:r>
              <a:rPr lang="en-US" dirty="0" smtClean="0"/>
              <a:t>Instead of using  all the examples</a:t>
            </a:r>
            <a:r>
              <a:rPr lang="en-US" dirty="0"/>
              <a:t> </a:t>
            </a:r>
            <a:r>
              <a:rPr lang="en-US" dirty="0" smtClean="0"/>
              <a:t>for every step, use a subset of them (batch).</a:t>
            </a:r>
          </a:p>
          <a:p>
            <a:pPr lvl="0"/>
            <a:r>
              <a:rPr lang="en-US" dirty="0" smtClean="0"/>
              <a:t>For each iteration </a:t>
            </a:r>
            <a:r>
              <a:rPr lang="en-US" i="1" dirty="0" smtClean="0"/>
              <a:t>k, </a:t>
            </a:r>
            <a:r>
              <a:rPr lang="en-US" dirty="0" smtClean="0"/>
              <a:t> use the following </a:t>
            </a:r>
            <a:r>
              <a:rPr lang="en-US" dirty="0" smtClean="0"/>
              <a:t>loss </a:t>
            </a:r>
            <a:r>
              <a:rPr lang="en-US" dirty="0" smtClean="0"/>
              <a:t>function to derive the derivatives: </a:t>
            </a:r>
          </a:p>
          <a:p>
            <a:pPr lvl="0"/>
            <a:endParaRPr lang="en-US" dirty="0"/>
          </a:p>
          <a:p>
            <a:pPr lvl="0"/>
            <a:endParaRPr lang="en-US" dirty="0" smtClean="0"/>
          </a:p>
          <a:p>
            <a:pPr lvl="0"/>
            <a:endParaRPr lang="en-US" dirty="0"/>
          </a:p>
          <a:p>
            <a:pPr lvl="0"/>
            <a:r>
              <a:rPr lang="en-US" dirty="0"/>
              <a:t>w</a:t>
            </a:r>
            <a:r>
              <a:rPr lang="en-US" dirty="0" smtClean="0"/>
              <a:t>hich </a:t>
            </a:r>
            <a:r>
              <a:rPr lang="en-US" dirty="0" smtClean="0"/>
              <a:t>is an </a:t>
            </a:r>
            <a:r>
              <a:rPr lang="en-US" b="1" dirty="0" smtClean="0">
                <a:solidFill>
                  <a:srgbClr val="C00000"/>
                </a:solidFill>
              </a:rPr>
              <a:t>approximation</a:t>
            </a:r>
            <a:r>
              <a:rPr lang="en-US" dirty="0" smtClean="0"/>
              <a:t> to the full Loss function. </a:t>
            </a:r>
          </a:p>
          <a:p>
            <a:pPr lvl="0"/>
            <a:r>
              <a:rPr lang="en-US" dirty="0" smtClean="0"/>
              <a:t> </a:t>
            </a:r>
          </a:p>
          <a:p>
            <a:pPr lvl="0"/>
            <a:endParaRPr lang="en-US" i="1" dirty="0"/>
          </a:p>
          <a:p>
            <a:pPr lvl="0"/>
            <a:endParaRPr lang="en-US" i="1" dirty="0" smtClean="0"/>
          </a:p>
          <a:p>
            <a:pPr lvl="0"/>
            <a:endParaRPr lang="en-US" dirty="0"/>
          </a:p>
          <a:p>
            <a:pPr lvl="0"/>
            <a:endParaRPr lang="en-US" dirty="0" smtClean="0"/>
          </a:p>
          <a:p>
            <a:pPr lvl="0"/>
            <a:endParaRPr lang="en-US" dirty="0"/>
          </a:p>
          <a:p>
            <a:pPr lvl="0"/>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62</a:t>
            </a:fld>
            <a:endParaRPr lang="en-US"/>
          </a:p>
        </p:txBody>
      </p:sp>
      <mc:AlternateContent xmlns:mc="http://schemas.openxmlformats.org/markup-compatibility/2006">
        <mc:Choice xmlns:a14="http://schemas.microsoft.com/office/drawing/2010/main" Requires="a14">
          <p:sp>
            <p:nvSpPr>
              <p:cNvPr id="5" name="Rectangle 4"/>
              <p:cNvSpPr/>
              <p:nvPr/>
            </p:nvSpPr>
            <p:spPr>
              <a:xfrm>
                <a:off x="1088132" y="1157538"/>
                <a:ext cx="5694123" cy="988540"/>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en-US" sz="2400" b="0" i="1" smtClean="0">
                          <a:solidFill>
                            <a:schemeClr val="tx1">
                              <a:lumMod val="65000"/>
                              <a:lumOff val="35000"/>
                            </a:schemeClr>
                          </a:solidFill>
                          <a:latin typeface="Cambria Math" charset="0"/>
                        </a:rPr>
                        <m:t>ℒ</m:t>
                      </m:r>
                      <m:r>
                        <a:rPr lang="en-US" sz="2400" b="0" i="1" smtClean="0">
                          <a:solidFill>
                            <a:schemeClr val="tx1">
                              <a:lumMod val="65000"/>
                              <a:lumOff val="35000"/>
                            </a:schemeClr>
                          </a:solidFill>
                          <a:latin typeface="Cambria Math" charset="0"/>
                        </a:rPr>
                        <m:t>=−</m:t>
                      </m:r>
                      <m:nary>
                        <m:naryPr>
                          <m:chr m:val="∑"/>
                          <m:supHide m:val="on"/>
                          <m:ctrlPr>
                            <a:rPr lang="en-US" sz="2400" i="1">
                              <a:solidFill>
                                <a:schemeClr val="tx1">
                                  <a:lumMod val="65000"/>
                                  <a:lumOff val="35000"/>
                                </a:schemeClr>
                              </a:solidFill>
                              <a:latin typeface="Cambria Math" charset="0"/>
                            </a:rPr>
                          </m:ctrlPr>
                        </m:naryPr>
                        <m:sub>
                          <m:r>
                            <a:rPr lang="en-US" sz="2400" i="1">
                              <a:solidFill>
                                <a:schemeClr val="tx1">
                                  <a:lumMod val="65000"/>
                                  <a:lumOff val="35000"/>
                                </a:schemeClr>
                              </a:solidFill>
                              <a:latin typeface="Cambria Math" charset="0"/>
                            </a:rPr>
                            <m:t>𝑖</m:t>
                          </m:r>
                        </m:sub>
                        <m:sup/>
                        <m:e>
                          <m:r>
                            <a:rPr lang="en-US" sz="2400" i="1">
                              <a:solidFill>
                                <a:schemeClr val="tx1">
                                  <a:lumMod val="65000"/>
                                  <a:lumOff val="35000"/>
                                </a:schemeClr>
                              </a:solidFill>
                              <a:latin typeface="Cambria Math" charset="0"/>
                            </a:rPr>
                            <m:t>[</m:t>
                          </m:r>
                          <m:sSub>
                            <m:sSubPr>
                              <m:ctrlPr>
                                <a:rPr lang="en-US" sz="2400" i="1">
                                  <a:solidFill>
                                    <a:schemeClr val="tx1">
                                      <a:lumMod val="65000"/>
                                      <a:lumOff val="35000"/>
                                    </a:schemeClr>
                                  </a:solidFill>
                                  <a:latin typeface="Cambria Math" charset="0"/>
                                </a:rPr>
                              </m:ctrlPr>
                            </m:sSubPr>
                            <m:e>
                              <m:r>
                                <a:rPr lang="en-US" sz="2400" i="1">
                                  <a:solidFill>
                                    <a:schemeClr val="tx1">
                                      <a:lumMod val="65000"/>
                                      <a:lumOff val="35000"/>
                                    </a:schemeClr>
                                  </a:solidFill>
                                  <a:latin typeface="Cambria Math" charset="0"/>
                                </a:rPr>
                                <m:t>𝑦</m:t>
                              </m:r>
                            </m:e>
                            <m:sub>
                              <m:r>
                                <a:rPr lang="en-US" sz="2400" i="1">
                                  <a:solidFill>
                                    <a:schemeClr val="tx1">
                                      <a:lumMod val="65000"/>
                                      <a:lumOff val="35000"/>
                                    </a:schemeClr>
                                  </a:solidFill>
                                  <a:latin typeface="Cambria Math" charset="0"/>
                                </a:rPr>
                                <m:t>𝑖</m:t>
                              </m:r>
                            </m:sub>
                          </m:sSub>
                          <m:func>
                            <m:funcPr>
                              <m:ctrlPr>
                                <a:rPr lang="en-US" sz="2400" i="1">
                                  <a:solidFill>
                                    <a:schemeClr val="tx1">
                                      <a:lumMod val="65000"/>
                                      <a:lumOff val="35000"/>
                                    </a:schemeClr>
                                  </a:solidFill>
                                  <a:latin typeface="Cambria Math" charset="0"/>
                                </a:rPr>
                              </m:ctrlPr>
                            </m:funcPr>
                            <m:fName>
                              <m:r>
                                <m:rPr>
                                  <m:sty m:val="p"/>
                                </m:rPr>
                                <a:rPr lang="en-US" sz="2400">
                                  <a:solidFill>
                                    <a:schemeClr val="tx1">
                                      <a:lumMod val="65000"/>
                                      <a:lumOff val="35000"/>
                                    </a:schemeClr>
                                  </a:solidFill>
                                  <a:latin typeface="Cambria Math" charset="0"/>
                                </a:rPr>
                                <m:t>log</m:t>
                              </m:r>
                            </m:fName>
                            <m:e>
                              <m:sSub>
                                <m:sSubPr>
                                  <m:ctrlPr>
                                    <a:rPr lang="en-US" sz="2400" i="1">
                                      <a:solidFill>
                                        <a:schemeClr val="tx1">
                                          <a:lumMod val="65000"/>
                                          <a:lumOff val="35000"/>
                                        </a:schemeClr>
                                      </a:solidFill>
                                      <a:latin typeface="Cambria Math" charset="0"/>
                                    </a:rPr>
                                  </m:ctrlPr>
                                </m:sSubPr>
                                <m:e>
                                  <m:r>
                                    <a:rPr lang="en-US" sz="2400" i="1">
                                      <a:solidFill>
                                        <a:schemeClr val="tx1">
                                          <a:lumMod val="65000"/>
                                          <a:lumOff val="35000"/>
                                        </a:schemeClr>
                                      </a:solidFill>
                                      <a:latin typeface="Cambria Math" charset="0"/>
                                    </a:rPr>
                                    <m:t>𝑝</m:t>
                                  </m:r>
                                </m:e>
                                <m:sub>
                                  <m:r>
                                    <a:rPr lang="en-US" sz="2400" i="1">
                                      <a:solidFill>
                                        <a:schemeClr val="tx1">
                                          <a:lumMod val="65000"/>
                                          <a:lumOff val="35000"/>
                                        </a:schemeClr>
                                      </a:solidFill>
                                      <a:latin typeface="Cambria Math" charset="0"/>
                                    </a:rPr>
                                    <m:t>𝑖</m:t>
                                  </m:r>
                                </m:sub>
                              </m:sSub>
                              <m:r>
                                <a:rPr lang="en-US" sz="2400" i="1">
                                  <a:solidFill>
                                    <a:schemeClr val="tx1">
                                      <a:lumMod val="65000"/>
                                      <a:lumOff val="35000"/>
                                    </a:schemeClr>
                                  </a:solidFill>
                                  <a:latin typeface="Cambria Math" charset="0"/>
                                </a:rPr>
                                <m:t>+</m:t>
                              </m:r>
                              <m:d>
                                <m:dPr>
                                  <m:ctrlPr>
                                    <a:rPr lang="en-US" sz="2400" i="1">
                                      <a:solidFill>
                                        <a:schemeClr val="tx1">
                                          <a:lumMod val="65000"/>
                                          <a:lumOff val="35000"/>
                                        </a:schemeClr>
                                      </a:solidFill>
                                      <a:latin typeface="Cambria Math" charset="0"/>
                                    </a:rPr>
                                  </m:ctrlPr>
                                </m:dPr>
                                <m:e>
                                  <m:r>
                                    <a:rPr lang="en-US" sz="2400" i="1">
                                      <a:solidFill>
                                        <a:schemeClr val="tx1">
                                          <a:lumMod val="65000"/>
                                          <a:lumOff val="35000"/>
                                        </a:schemeClr>
                                      </a:solidFill>
                                      <a:latin typeface="Cambria Math" charset="0"/>
                                    </a:rPr>
                                    <m:t>1−</m:t>
                                  </m:r>
                                  <m:sSub>
                                    <m:sSubPr>
                                      <m:ctrlPr>
                                        <a:rPr lang="en-US" sz="2400" i="1">
                                          <a:solidFill>
                                            <a:schemeClr val="tx1">
                                              <a:lumMod val="65000"/>
                                              <a:lumOff val="35000"/>
                                            </a:schemeClr>
                                          </a:solidFill>
                                          <a:latin typeface="Cambria Math" charset="0"/>
                                        </a:rPr>
                                      </m:ctrlPr>
                                    </m:sSubPr>
                                    <m:e>
                                      <m:r>
                                        <a:rPr lang="en-US" sz="2400" i="1">
                                          <a:solidFill>
                                            <a:schemeClr val="tx1">
                                              <a:lumMod val="65000"/>
                                              <a:lumOff val="35000"/>
                                            </a:schemeClr>
                                          </a:solidFill>
                                          <a:latin typeface="Cambria Math" charset="0"/>
                                        </a:rPr>
                                        <m:t>𝑦</m:t>
                                      </m:r>
                                    </m:e>
                                    <m:sub>
                                      <m:r>
                                        <a:rPr lang="en-US" sz="2400" i="1">
                                          <a:solidFill>
                                            <a:schemeClr val="tx1">
                                              <a:lumMod val="65000"/>
                                              <a:lumOff val="35000"/>
                                            </a:schemeClr>
                                          </a:solidFill>
                                          <a:latin typeface="Cambria Math" charset="0"/>
                                        </a:rPr>
                                        <m:t>𝑖</m:t>
                                      </m:r>
                                    </m:sub>
                                  </m:sSub>
                                </m:e>
                              </m:d>
                              <m:func>
                                <m:funcPr>
                                  <m:ctrlPr>
                                    <a:rPr lang="en-US" sz="2400" i="1">
                                      <a:solidFill>
                                        <a:schemeClr val="tx1">
                                          <a:lumMod val="65000"/>
                                          <a:lumOff val="35000"/>
                                        </a:schemeClr>
                                      </a:solidFill>
                                      <a:latin typeface="Cambria Math" charset="0"/>
                                    </a:rPr>
                                  </m:ctrlPr>
                                </m:funcPr>
                                <m:fName>
                                  <m:r>
                                    <m:rPr>
                                      <m:sty m:val="p"/>
                                    </m:rPr>
                                    <a:rPr lang="en-US" sz="2400">
                                      <a:solidFill>
                                        <a:schemeClr val="tx1">
                                          <a:lumMod val="65000"/>
                                          <a:lumOff val="35000"/>
                                        </a:schemeClr>
                                      </a:solidFill>
                                      <a:latin typeface="Cambria Math" charset="0"/>
                                    </a:rPr>
                                    <m:t>log</m:t>
                                  </m:r>
                                </m:fName>
                                <m:e>
                                  <m:r>
                                    <a:rPr lang="en-US" sz="2400" i="1">
                                      <a:solidFill>
                                        <a:schemeClr val="tx1">
                                          <a:lumMod val="65000"/>
                                          <a:lumOff val="35000"/>
                                        </a:schemeClr>
                                      </a:solidFill>
                                      <a:latin typeface="Cambria Math" charset="0"/>
                                    </a:rPr>
                                    <m:t>(1−</m:t>
                                  </m:r>
                                  <m:sSub>
                                    <m:sSubPr>
                                      <m:ctrlPr>
                                        <a:rPr lang="en-US" sz="2400" i="1">
                                          <a:solidFill>
                                            <a:schemeClr val="tx1">
                                              <a:lumMod val="65000"/>
                                              <a:lumOff val="35000"/>
                                            </a:schemeClr>
                                          </a:solidFill>
                                          <a:latin typeface="Cambria Math" charset="0"/>
                                        </a:rPr>
                                      </m:ctrlPr>
                                    </m:sSubPr>
                                    <m:e>
                                      <m:r>
                                        <a:rPr lang="en-US" sz="2400" i="1">
                                          <a:solidFill>
                                            <a:schemeClr val="tx1">
                                              <a:lumMod val="65000"/>
                                              <a:lumOff val="35000"/>
                                            </a:schemeClr>
                                          </a:solidFill>
                                          <a:latin typeface="Cambria Math" charset="0"/>
                                        </a:rPr>
                                        <m:t>𝑝</m:t>
                                      </m:r>
                                    </m:e>
                                    <m:sub>
                                      <m:r>
                                        <a:rPr lang="en-US" sz="2400" i="1">
                                          <a:solidFill>
                                            <a:schemeClr val="tx1">
                                              <a:lumMod val="65000"/>
                                              <a:lumOff val="35000"/>
                                            </a:schemeClr>
                                          </a:solidFill>
                                          <a:latin typeface="Cambria Math" charset="0"/>
                                        </a:rPr>
                                        <m:t>𝑖</m:t>
                                      </m:r>
                                    </m:sub>
                                  </m:sSub>
                                  <m:r>
                                    <a:rPr lang="en-US" sz="2400" i="1">
                                      <a:solidFill>
                                        <a:schemeClr val="tx1">
                                          <a:lumMod val="65000"/>
                                          <a:lumOff val="35000"/>
                                        </a:schemeClr>
                                      </a:solidFill>
                                      <a:latin typeface="Cambria Math" charset="0"/>
                                    </a:rPr>
                                    <m:t>)</m:t>
                                  </m:r>
                                  <m:r>
                                    <a:rPr lang="en-US" sz="2400" i="1">
                                      <a:solidFill>
                                        <a:schemeClr val="tx1">
                                          <a:lumMod val="65000"/>
                                          <a:lumOff val="35000"/>
                                        </a:schemeClr>
                                      </a:solidFill>
                                      <a:latin typeface="Cambria Math" charset="0"/>
                                    </a:rPr>
                                    <m:t>]</m:t>
                                  </m:r>
                                </m:e>
                              </m:func>
                            </m:e>
                          </m:func>
                        </m:e>
                      </m:nary>
                    </m:oMath>
                  </m:oMathPara>
                </a14:m>
                <a:endParaRPr lang="en-US" sz="2400" dirty="0">
                  <a:solidFill>
                    <a:schemeClr val="tx1">
                      <a:lumMod val="65000"/>
                      <a:lumOff val="35000"/>
                    </a:schemeClr>
                  </a:solidFill>
                </a:endParaRPr>
              </a:p>
            </p:txBody>
          </p:sp>
        </mc:Choice>
        <mc:Fallback>
          <p:sp>
            <p:nvSpPr>
              <p:cNvPr id="5" name="Rectangle 4"/>
              <p:cNvSpPr>
                <a:spLocks noRot="1" noChangeAspect="1" noMove="1" noResize="1" noEditPoints="1" noAdjustHandles="1" noChangeArrowheads="1" noChangeShapeType="1" noTextEdit="1"/>
              </p:cNvSpPr>
              <p:nvPr/>
            </p:nvSpPr>
            <p:spPr>
              <a:xfrm>
                <a:off x="1088132" y="1157538"/>
                <a:ext cx="5694123" cy="988540"/>
              </a:xfrm>
              <a:prstGeom prst="rect">
                <a:avLst/>
              </a:prstGeom>
              <a:blipFill rotWithShape="0">
                <a:blip r:embed="rId2"/>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 name="Rectangle 9"/>
              <p:cNvSpPr/>
              <p:nvPr/>
            </p:nvSpPr>
            <p:spPr>
              <a:xfrm>
                <a:off x="1088132" y="4026802"/>
                <a:ext cx="6077946" cy="1019638"/>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p>
                        <m:sSupPr>
                          <m:ctrlPr>
                            <a:rPr lang="en-US" sz="2400" b="0" i="1" smtClean="0">
                              <a:solidFill>
                                <a:schemeClr val="tx1">
                                  <a:lumMod val="65000"/>
                                  <a:lumOff val="35000"/>
                                </a:schemeClr>
                              </a:solidFill>
                              <a:latin typeface="Cambria Math" charset="0"/>
                            </a:rPr>
                          </m:ctrlPr>
                        </m:sSupPr>
                        <m:e>
                          <m:r>
                            <a:rPr lang="en-US" sz="2400" b="0" i="1" smtClean="0">
                              <a:solidFill>
                                <a:schemeClr val="tx1">
                                  <a:lumMod val="65000"/>
                                  <a:lumOff val="35000"/>
                                </a:schemeClr>
                              </a:solidFill>
                              <a:latin typeface="Cambria Math" charset="0"/>
                            </a:rPr>
                            <m:t>ℒ</m:t>
                          </m:r>
                        </m:e>
                        <m:sup>
                          <m:r>
                            <a:rPr lang="en-US" sz="2400" b="0" i="1" smtClean="0">
                              <a:solidFill>
                                <a:schemeClr val="tx1">
                                  <a:lumMod val="65000"/>
                                  <a:lumOff val="35000"/>
                                </a:schemeClr>
                              </a:solidFill>
                              <a:latin typeface="Cambria Math" charset="0"/>
                            </a:rPr>
                            <m:t>𝑘</m:t>
                          </m:r>
                        </m:sup>
                      </m:sSup>
                      <m:r>
                        <a:rPr lang="en-US" sz="2400" b="0" i="1" smtClean="0">
                          <a:solidFill>
                            <a:schemeClr val="tx1">
                              <a:lumMod val="65000"/>
                              <a:lumOff val="35000"/>
                            </a:schemeClr>
                          </a:solidFill>
                          <a:latin typeface="Cambria Math" charset="0"/>
                        </a:rPr>
                        <m:t>=</m:t>
                      </m:r>
                      <m:r>
                        <a:rPr lang="en-US" sz="2400" i="1">
                          <a:solidFill>
                            <a:schemeClr val="tx1">
                              <a:lumMod val="65000"/>
                              <a:lumOff val="35000"/>
                            </a:schemeClr>
                          </a:solidFill>
                          <a:latin typeface="Cambria Math" charset="0"/>
                        </a:rPr>
                        <m:t>−</m:t>
                      </m:r>
                      <m:nary>
                        <m:naryPr>
                          <m:chr m:val="∑"/>
                          <m:supHide m:val="on"/>
                          <m:ctrlPr>
                            <a:rPr lang="en-US" sz="2400" i="1">
                              <a:solidFill>
                                <a:schemeClr val="tx1">
                                  <a:lumMod val="65000"/>
                                  <a:lumOff val="35000"/>
                                </a:schemeClr>
                              </a:solidFill>
                              <a:latin typeface="Cambria Math" charset="0"/>
                            </a:rPr>
                          </m:ctrlPr>
                        </m:naryPr>
                        <m:sub>
                          <m:r>
                            <a:rPr lang="en-US" sz="2400" b="0" i="1" smtClean="0">
                              <a:solidFill>
                                <a:schemeClr val="tx1">
                                  <a:lumMod val="65000"/>
                                  <a:lumOff val="35000"/>
                                </a:schemeClr>
                              </a:solidFill>
                              <a:latin typeface="Cambria Math" charset="0"/>
                            </a:rPr>
                            <m:t>𝑖</m:t>
                          </m:r>
                          <m:r>
                            <a:rPr lang="en-US" sz="2400" b="0" i="1" smtClean="0">
                              <a:solidFill>
                                <a:schemeClr val="tx1">
                                  <a:lumMod val="65000"/>
                                  <a:lumOff val="35000"/>
                                </a:schemeClr>
                              </a:solidFill>
                              <a:latin typeface="Cambria Math" charset="0"/>
                            </a:rPr>
                            <m:t>∈</m:t>
                          </m:r>
                          <m:sSup>
                            <m:sSupPr>
                              <m:ctrlPr>
                                <a:rPr lang="en-US" sz="2400" b="0" i="1" smtClean="0">
                                  <a:solidFill>
                                    <a:schemeClr val="tx1">
                                      <a:lumMod val="65000"/>
                                      <a:lumOff val="35000"/>
                                    </a:schemeClr>
                                  </a:solidFill>
                                  <a:latin typeface="Cambria Math" charset="0"/>
                                </a:rPr>
                              </m:ctrlPr>
                            </m:sSupPr>
                            <m:e>
                              <m:r>
                                <a:rPr lang="en-US" sz="2400" b="0" i="1" smtClean="0">
                                  <a:solidFill>
                                    <a:schemeClr val="tx1">
                                      <a:lumMod val="65000"/>
                                      <a:lumOff val="35000"/>
                                    </a:schemeClr>
                                  </a:solidFill>
                                  <a:latin typeface="Cambria Math" charset="0"/>
                                </a:rPr>
                                <m:t>𝑏</m:t>
                              </m:r>
                            </m:e>
                            <m:sup>
                              <m:r>
                                <a:rPr lang="en-US" sz="2400" b="0" i="1" smtClean="0">
                                  <a:solidFill>
                                    <a:schemeClr val="tx1">
                                      <a:lumMod val="65000"/>
                                      <a:lumOff val="35000"/>
                                    </a:schemeClr>
                                  </a:solidFill>
                                  <a:latin typeface="Cambria Math" charset="0"/>
                                </a:rPr>
                                <m:t>𝑘</m:t>
                              </m:r>
                            </m:sup>
                          </m:sSup>
                        </m:sub>
                        <m:sup/>
                        <m:e>
                          <m:r>
                            <a:rPr lang="en-US" sz="2400" i="1">
                              <a:solidFill>
                                <a:schemeClr val="tx1">
                                  <a:lumMod val="65000"/>
                                  <a:lumOff val="35000"/>
                                </a:schemeClr>
                              </a:solidFill>
                              <a:latin typeface="Cambria Math" charset="0"/>
                            </a:rPr>
                            <m:t>[</m:t>
                          </m:r>
                          <m:sSub>
                            <m:sSubPr>
                              <m:ctrlPr>
                                <a:rPr lang="en-US" sz="2400" i="1">
                                  <a:solidFill>
                                    <a:schemeClr val="tx1">
                                      <a:lumMod val="65000"/>
                                      <a:lumOff val="35000"/>
                                    </a:schemeClr>
                                  </a:solidFill>
                                  <a:latin typeface="Cambria Math" charset="0"/>
                                </a:rPr>
                              </m:ctrlPr>
                            </m:sSubPr>
                            <m:e>
                              <m:r>
                                <a:rPr lang="en-US" sz="2400" i="1">
                                  <a:solidFill>
                                    <a:schemeClr val="tx1">
                                      <a:lumMod val="65000"/>
                                      <a:lumOff val="35000"/>
                                    </a:schemeClr>
                                  </a:solidFill>
                                  <a:latin typeface="Cambria Math" charset="0"/>
                                </a:rPr>
                                <m:t>𝑦</m:t>
                              </m:r>
                            </m:e>
                            <m:sub>
                              <m:r>
                                <a:rPr lang="en-US" sz="2400" i="1">
                                  <a:solidFill>
                                    <a:schemeClr val="tx1">
                                      <a:lumMod val="65000"/>
                                      <a:lumOff val="35000"/>
                                    </a:schemeClr>
                                  </a:solidFill>
                                  <a:latin typeface="Cambria Math" charset="0"/>
                                </a:rPr>
                                <m:t>𝑖</m:t>
                              </m:r>
                            </m:sub>
                          </m:sSub>
                          <m:func>
                            <m:funcPr>
                              <m:ctrlPr>
                                <a:rPr lang="en-US" sz="2400" i="1">
                                  <a:solidFill>
                                    <a:schemeClr val="tx1">
                                      <a:lumMod val="65000"/>
                                      <a:lumOff val="35000"/>
                                    </a:schemeClr>
                                  </a:solidFill>
                                  <a:latin typeface="Cambria Math" charset="0"/>
                                </a:rPr>
                              </m:ctrlPr>
                            </m:funcPr>
                            <m:fName>
                              <m:r>
                                <m:rPr>
                                  <m:sty m:val="p"/>
                                </m:rPr>
                                <a:rPr lang="en-US" sz="2400">
                                  <a:solidFill>
                                    <a:schemeClr val="tx1">
                                      <a:lumMod val="65000"/>
                                      <a:lumOff val="35000"/>
                                    </a:schemeClr>
                                  </a:solidFill>
                                  <a:latin typeface="Cambria Math" charset="0"/>
                                </a:rPr>
                                <m:t>log</m:t>
                              </m:r>
                            </m:fName>
                            <m:e>
                              <m:sSub>
                                <m:sSubPr>
                                  <m:ctrlPr>
                                    <a:rPr lang="en-US" sz="2400" i="1">
                                      <a:solidFill>
                                        <a:schemeClr val="tx1">
                                          <a:lumMod val="65000"/>
                                          <a:lumOff val="35000"/>
                                        </a:schemeClr>
                                      </a:solidFill>
                                      <a:latin typeface="Cambria Math" charset="0"/>
                                    </a:rPr>
                                  </m:ctrlPr>
                                </m:sSubPr>
                                <m:e>
                                  <m:r>
                                    <a:rPr lang="en-US" sz="2400" i="1">
                                      <a:solidFill>
                                        <a:schemeClr val="tx1">
                                          <a:lumMod val="65000"/>
                                          <a:lumOff val="35000"/>
                                        </a:schemeClr>
                                      </a:solidFill>
                                      <a:latin typeface="Cambria Math" charset="0"/>
                                    </a:rPr>
                                    <m:t>𝑝</m:t>
                                  </m:r>
                                </m:e>
                                <m:sub>
                                  <m:r>
                                    <a:rPr lang="en-US" sz="2400" i="1">
                                      <a:solidFill>
                                        <a:schemeClr val="tx1">
                                          <a:lumMod val="65000"/>
                                          <a:lumOff val="35000"/>
                                        </a:schemeClr>
                                      </a:solidFill>
                                      <a:latin typeface="Cambria Math" charset="0"/>
                                    </a:rPr>
                                    <m:t>𝑖</m:t>
                                  </m:r>
                                </m:sub>
                              </m:sSub>
                              <m:r>
                                <a:rPr lang="en-US" sz="2400" i="1">
                                  <a:solidFill>
                                    <a:schemeClr val="tx1">
                                      <a:lumMod val="65000"/>
                                      <a:lumOff val="35000"/>
                                    </a:schemeClr>
                                  </a:solidFill>
                                  <a:latin typeface="Cambria Math" charset="0"/>
                                </a:rPr>
                                <m:t>+</m:t>
                              </m:r>
                              <m:d>
                                <m:dPr>
                                  <m:ctrlPr>
                                    <a:rPr lang="en-US" sz="2400" i="1">
                                      <a:solidFill>
                                        <a:schemeClr val="tx1">
                                          <a:lumMod val="65000"/>
                                          <a:lumOff val="35000"/>
                                        </a:schemeClr>
                                      </a:solidFill>
                                      <a:latin typeface="Cambria Math" charset="0"/>
                                    </a:rPr>
                                  </m:ctrlPr>
                                </m:dPr>
                                <m:e>
                                  <m:r>
                                    <a:rPr lang="en-US" sz="2400" i="1">
                                      <a:solidFill>
                                        <a:schemeClr val="tx1">
                                          <a:lumMod val="65000"/>
                                          <a:lumOff val="35000"/>
                                        </a:schemeClr>
                                      </a:solidFill>
                                      <a:latin typeface="Cambria Math" charset="0"/>
                                    </a:rPr>
                                    <m:t>1−</m:t>
                                  </m:r>
                                  <m:sSub>
                                    <m:sSubPr>
                                      <m:ctrlPr>
                                        <a:rPr lang="en-US" sz="2400" i="1">
                                          <a:solidFill>
                                            <a:schemeClr val="tx1">
                                              <a:lumMod val="65000"/>
                                              <a:lumOff val="35000"/>
                                            </a:schemeClr>
                                          </a:solidFill>
                                          <a:latin typeface="Cambria Math" charset="0"/>
                                        </a:rPr>
                                      </m:ctrlPr>
                                    </m:sSubPr>
                                    <m:e>
                                      <m:r>
                                        <a:rPr lang="en-US" sz="2400" i="1">
                                          <a:solidFill>
                                            <a:schemeClr val="tx1">
                                              <a:lumMod val="65000"/>
                                              <a:lumOff val="35000"/>
                                            </a:schemeClr>
                                          </a:solidFill>
                                          <a:latin typeface="Cambria Math" charset="0"/>
                                        </a:rPr>
                                        <m:t>𝑦</m:t>
                                      </m:r>
                                    </m:e>
                                    <m:sub>
                                      <m:r>
                                        <a:rPr lang="en-US" sz="2400" i="1">
                                          <a:solidFill>
                                            <a:schemeClr val="tx1">
                                              <a:lumMod val="65000"/>
                                              <a:lumOff val="35000"/>
                                            </a:schemeClr>
                                          </a:solidFill>
                                          <a:latin typeface="Cambria Math" charset="0"/>
                                        </a:rPr>
                                        <m:t>𝑖</m:t>
                                      </m:r>
                                    </m:sub>
                                  </m:sSub>
                                </m:e>
                              </m:d>
                              <m:func>
                                <m:funcPr>
                                  <m:ctrlPr>
                                    <a:rPr lang="en-US" sz="2400" i="1">
                                      <a:solidFill>
                                        <a:schemeClr val="tx1">
                                          <a:lumMod val="65000"/>
                                          <a:lumOff val="35000"/>
                                        </a:schemeClr>
                                      </a:solidFill>
                                      <a:latin typeface="Cambria Math" charset="0"/>
                                    </a:rPr>
                                  </m:ctrlPr>
                                </m:funcPr>
                                <m:fName>
                                  <m:r>
                                    <m:rPr>
                                      <m:sty m:val="p"/>
                                    </m:rPr>
                                    <a:rPr lang="en-US" sz="2400">
                                      <a:solidFill>
                                        <a:schemeClr val="tx1">
                                          <a:lumMod val="65000"/>
                                          <a:lumOff val="35000"/>
                                        </a:schemeClr>
                                      </a:solidFill>
                                      <a:latin typeface="Cambria Math" charset="0"/>
                                    </a:rPr>
                                    <m:t>log</m:t>
                                  </m:r>
                                </m:fName>
                                <m:e>
                                  <m:r>
                                    <a:rPr lang="en-US" sz="2400" i="1">
                                      <a:solidFill>
                                        <a:schemeClr val="tx1">
                                          <a:lumMod val="65000"/>
                                          <a:lumOff val="35000"/>
                                        </a:schemeClr>
                                      </a:solidFill>
                                      <a:latin typeface="Cambria Math" charset="0"/>
                                    </a:rPr>
                                    <m:t>(1−</m:t>
                                  </m:r>
                                  <m:sSub>
                                    <m:sSubPr>
                                      <m:ctrlPr>
                                        <a:rPr lang="en-US" sz="2400" i="1">
                                          <a:solidFill>
                                            <a:schemeClr val="tx1">
                                              <a:lumMod val="65000"/>
                                              <a:lumOff val="35000"/>
                                            </a:schemeClr>
                                          </a:solidFill>
                                          <a:latin typeface="Cambria Math" charset="0"/>
                                        </a:rPr>
                                      </m:ctrlPr>
                                    </m:sSubPr>
                                    <m:e>
                                      <m:r>
                                        <a:rPr lang="en-US" sz="2400" i="1">
                                          <a:solidFill>
                                            <a:schemeClr val="tx1">
                                              <a:lumMod val="65000"/>
                                              <a:lumOff val="35000"/>
                                            </a:schemeClr>
                                          </a:solidFill>
                                          <a:latin typeface="Cambria Math" charset="0"/>
                                        </a:rPr>
                                        <m:t>𝑝</m:t>
                                      </m:r>
                                    </m:e>
                                    <m:sub>
                                      <m:r>
                                        <a:rPr lang="en-US" sz="2400" i="1">
                                          <a:solidFill>
                                            <a:schemeClr val="tx1">
                                              <a:lumMod val="65000"/>
                                              <a:lumOff val="35000"/>
                                            </a:schemeClr>
                                          </a:solidFill>
                                          <a:latin typeface="Cambria Math" charset="0"/>
                                        </a:rPr>
                                        <m:t>𝑖</m:t>
                                      </m:r>
                                    </m:sub>
                                  </m:sSub>
                                  <m:r>
                                    <a:rPr lang="en-US" sz="2400" i="1">
                                      <a:solidFill>
                                        <a:schemeClr val="tx1">
                                          <a:lumMod val="65000"/>
                                          <a:lumOff val="35000"/>
                                        </a:schemeClr>
                                      </a:solidFill>
                                      <a:latin typeface="Cambria Math" charset="0"/>
                                    </a:rPr>
                                    <m:t>)</m:t>
                                  </m:r>
                                  <m:r>
                                    <a:rPr lang="en-US" sz="2400" i="1">
                                      <a:solidFill>
                                        <a:schemeClr val="tx1">
                                          <a:lumMod val="65000"/>
                                          <a:lumOff val="35000"/>
                                        </a:schemeClr>
                                      </a:solidFill>
                                      <a:latin typeface="Cambria Math" charset="0"/>
                                    </a:rPr>
                                    <m:t>]</m:t>
                                  </m:r>
                                </m:e>
                              </m:func>
                            </m:e>
                          </m:func>
                        </m:e>
                      </m:nary>
                    </m:oMath>
                  </m:oMathPara>
                </a14:m>
                <a:endParaRPr lang="en-US" sz="2400" dirty="0">
                  <a:solidFill>
                    <a:schemeClr val="tx1">
                      <a:lumMod val="65000"/>
                      <a:lumOff val="35000"/>
                    </a:schemeClr>
                  </a:solidFill>
                </a:endParaRPr>
              </a:p>
            </p:txBody>
          </p:sp>
        </mc:Choice>
        <mc:Fallback>
          <p:sp>
            <p:nvSpPr>
              <p:cNvPr id="10" name="Rectangle 9"/>
              <p:cNvSpPr>
                <a:spLocks noRot="1" noChangeAspect="1" noMove="1" noResize="1" noEditPoints="1" noAdjustHandles="1" noChangeArrowheads="1" noChangeShapeType="1" noTextEdit="1"/>
              </p:cNvSpPr>
              <p:nvPr/>
            </p:nvSpPr>
            <p:spPr>
              <a:xfrm>
                <a:off x="1088132" y="4026802"/>
                <a:ext cx="6077946" cy="1019638"/>
              </a:xfrm>
              <a:prstGeom prst="rect">
                <a:avLst/>
              </a:prstGeom>
              <a:blipFill rotWithShape="0">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685835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0"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 and Stochastic Gradient </a:t>
            </a:r>
            <a:r>
              <a:rPr lang="en-US" dirty="0"/>
              <a:t>D</a:t>
            </a:r>
            <a:r>
              <a:rPr lang="en-US" dirty="0" smtClean="0"/>
              <a:t>escent</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63</a:t>
            </a:fld>
            <a:endParaRPr lang="en-US"/>
          </a:p>
        </p:txBody>
      </p:sp>
      <p:grpSp>
        <p:nvGrpSpPr>
          <p:cNvPr id="8" name="Group 7"/>
          <p:cNvGrpSpPr>
            <a:grpSpLocks noChangeAspect="1"/>
          </p:cNvGrpSpPr>
          <p:nvPr/>
        </p:nvGrpSpPr>
        <p:grpSpPr>
          <a:xfrm>
            <a:off x="3431878" y="1634903"/>
            <a:ext cx="4886405" cy="4114800"/>
            <a:chOff x="4750900" y="3555775"/>
            <a:chExt cx="3691950" cy="2785550"/>
          </a:xfrm>
        </p:grpSpPr>
        <p:cxnSp>
          <p:nvCxnSpPr>
            <p:cNvPr id="9" name="Google Shape;608;p50"/>
            <p:cNvCxnSpPr/>
            <p:nvPr/>
          </p:nvCxnSpPr>
          <p:spPr>
            <a:xfrm>
              <a:off x="5253950" y="3594200"/>
              <a:ext cx="0" cy="2548200"/>
            </a:xfrm>
            <a:prstGeom prst="straightConnector1">
              <a:avLst/>
            </a:prstGeom>
            <a:noFill/>
            <a:ln w="28575" cap="flat" cmpd="sng">
              <a:solidFill>
                <a:schemeClr val="dk2"/>
              </a:solidFill>
              <a:prstDash val="dash"/>
              <a:round/>
              <a:headEnd type="none" w="med" len="med"/>
              <a:tailEnd type="none" w="med" len="med"/>
            </a:ln>
          </p:spPr>
        </p:cxnSp>
        <p:cxnSp>
          <p:nvCxnSpPr>
            <p:cNvPr id="10" name="Google Shape;609;p50"/>
            <p:cNvCxnSpPr/>
            <p:nvPr/>
          </p:nvCxnSpPr>
          <p:spPr>
            <a:xfrm>
              <a:off x="4750900" y="5909025"/>
              <a:ext cx="3485400" cy="0"/>
            </a:xfrm>
            <a:prstGeom prst="straightConnector1">
              <a:avLst/>
            </a:prstGeom>
            <a:noFill/>
            <a:ln w="28575" cap="flat" cmpd="sng">
              <a:solidFill>
                <a:schemeClr val="dk2"/>
              </a:solidFill>
              <a:prstDash val="dash"/>
              <a:round/>
              <a:headEnd type="none" w="med" len="med"/>
              <a:tailEnd type="none" w="med" len="med"/>
            </a:ln>
          </p:spPr>
        </p:cxnSp>
        <p:sp>
          <p:nvSpPr>
            <p:cNvPr id="11" name="Google Shape;611;p50"/>
            <p:cNvSpPr txBox="1"/>
            <p:nvPr/>
          </p:nvSpPr>
          <p:spPr>
            <a:xfrm>
              <a:off x="4840950" y="355577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b="1"/>
                <a:t>L</a:t>
              </a:r>
              <a:endParaRPr sz="1800" b="1"/>
            </a:p>
          </p:txBody>
        </p:sp>
        <p:sp>
          <p:nvSpPr>
            <p:cNvPr id="12" name="Google Shape;610;p50"/>
            <p:cNvSpPr txBox="1"/>
            <p:nvPr/>
          </p:nvSpPr>
          <p:spPr>
            <a:xfrm>
              <a:off x="8029750" y="590902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t>𝛉</a:t>
              </a:r>
              <a:endParaRPr sz="1800"/>
            </a:p>
          </p:txBody>
        </p:sp>
        <p:sp>
          <p:nvSpPr>
            <p:cNvPr id="13" name="Google Shape;612;p50"/>
            <p:cNvSpPr/>
            <p:nvPr/>
          </p:nvSpPr>
          <p:spPr>
            <a:xfrm>
              <a:off x="5469650" y="4193025"/>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19" name="Google Shape;613;p50"/>
          <p:cNvSpPr/>
          <p:nvPr/>
        </p:nvSpPr>
        <p:spPr>
          <a:xfrm>
            <a:off x="4505124" y="3064014"/>
            <a:ext cx="3539784" cy="1654893"/>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olid"/>
            <a:round/>
            <a:headEnd type="none" w="med" len="med"/>
            <a:tailEnd type="none" w="med" len="med"/>
          </a:ln>
        </p:spPr>
      </p:sp>
      <p:grpSp>
        <p:nvGrpSpPr>
          <p:cNvPr id="25" name="Group 24"/>
          <p:cNvGrpSpPr/>
          <p:nvPr/>
        </p:nvGrpSpPr>
        <p:grpSpPr>
          <a:xfrm>
            <a:off x="9144000" y="1322332"/>
            <a:ext cx="2618065" cy="773523"/>
            <a:chOff x="9144000" y="1322332"/>
            <a:chExt cx="2618065" cy="773523"/>
          </a:xfrm>
        </p:grpSpPr>
        <p:sp>
          <p:nvSpPr>
            <p:cNvPr id="20" name="TextBox 19"/>
            <p:cNvSpPr txBox="1"/>
            <p:nvPr/>
          </p:nvSpPr>
          <p:spPr>
            <a:xfrm>
              <a:off x="9144000" y="1322332"/>
              <a:ext cx="1822935" cy="369332"/>
            </a:xfrm>
            <a:prstGeom prst="rect">
              <a:avLst/>
            </a:prstGeom>
            <a:noFill/>
          </p:spPr>
          <p:txBody>
            <a:bodyPr wrap="none" rtlCol="0">
              <a:spAutoFit/>
            </a:bodyPr>
            <a:lstStyle/>
            <a:p>
              <a:r>
                <a:rPr lang="en-US" smtClean="0">
                  <a:latin typeface="Karla" charset="0"/>
                  <a:ea typeface="Karla" charset="0"/>
                  <a:cs typeface="Karla" charset="0"/>
                </a:rPr>
                <a:t>Full Likelihood: </a:t>
              </a:r>
              <a:endParaRPr lang="en-US" dirty="0">
                <a:latin typeface="Karla" charset="0"/>
                <a:ea typeface="Karla" charset="0"/>
                <a:cs typeface="Karla" charset="0"/>
              </a:endParaRPr>
            </a:p>
          </p:txBody>
        </p:sp>
        <p:cxnSp>
          <p:nvCxnSpPr>
            <p:cNvPr id="22" name="Straight Connector 21"/>
            <p:cNvCxnSpPr/>
            <p:nvPr/>
          </p:nvCxnSpPr>
          <p:spPr>
            <a:xfrm flipH="1">
              <a:off x="11199608" y="1506998"/>
              <a:ext cx="530087"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a:off x="9178211" y="1726523"/>
              <a:ext cx="2053767" cy="369332"/>
            </a:xfrm>
            <a:prstGeom prst="rect">
              <a:avLst/>
            </a:prstGeom>
            <a:noFill/>
          </p:spPr>
          <p:txBody>
            <a:bodyPr wrap="none" rtlCol="0">
              <a:spAutoFit/>
            </a:bodyPr>
            <a:lstStyle/>
            <a:p>
              <a:r>
                <a:rPr lang="en-US" dirty="0" smtClean="0">
                  <a:latin typeface="Karla" charset="0"/>
                  <a:ea typeface="Karla" charset="0"/>
                  <a:cs typeface="Karla" charset="0"/>
                </a:rPr>
                <a:t>Batch Likelihood: </a:t>
              </a:r>
              <a:endParaRPr lang="en-US" dirty="0">
                <a:latin typeface="Karla" charset="0"/>
                <a:ea typeface="Karla" charset="0"/>
                <a:cs typeface="Karla" charset="0"/>
              </a:endParaRPr>
            </a:p>
          </p:txBody>
        </p:sp>
        <p:cxnSp>
          <p:nvCxnSpPr>
            <p:cNvPr id="24" name="Straight Connector 23"/>
            <p:cNvCxnSpPr/>
            <p:nvPr/>
          </p:nvCxnSpPr>
          <p:spPr>
            <a:xfrm flipH="1">
              <a:off x="11231978" y="1911189"/>
              <a:ext cx="530087" cy="0"/>
            </a:xfrm>
            <a:prstGeom prst="line">
              <a:avLst/>
            </a:prstGeom>
            <a:ln>
              <a:prstDash val="sysDot"/>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428997846"/>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 and Stochastic Gradient </a:t>
            </a:r>
            <a:r>
              <a:rPr lang="en-US" dirty="0"/>
              <a:t>D</a:t>
            </a:r>
            <a:r>
              <a:rPr lang="en-US" dirty="0" smtClean="0"/>
              <a:t>escent</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64</a:t>
            </a:fld>
            <a:endParaRPr lang="en-US"/>
          </a:p>
        </p:txBody>
      </p:sp>
      <p:grpSp>
        <p:nvGrpSpPr>
          <p:cNvPr id="8" name="Group 7"/>
          <p:cNvGrpSpPr>
            <a:grpSpLocks noChangeAspect="1"/>
          </p:cNvGrpSpPr>
          <p:nvPr/>
        </p:nvGrpSpPr>
        <p:grpSpPr>
          <a:xfrm>
            <a:off x="3431878" y="1634903"/>
            <a:ext cx="4886405" cy="4114800"/>
            <a:chOff x="4750900" y="3555775"/>
            <a:chExt cx="3691950" cy="2785550"/>
          </a:xfrm>
        </p:grpSpPr>
        <p:cxnSp>
          <p:nvCxnSpPr>
            <p:cNvPr id="9" name="Google Shape;608;p50"/>
            <p:cNvCxnSpPr/>
            <p:nvPr/>
          </p:nvCxnSpPr>
          <p:spPr>
            <a:xfrm>
              <a:off x="5253950" y="3594200"/>
              <a:ext cx="0" cy="2548200"/>
            </a:xfrm>
            <a:prstGeom prst="straightConnector1">
              <a:avLst/>
            </a:prstGeom>
            <a:noFill/>
            <a:ln w="28575" cap="flat" cmpd="sng">
              <a:solidFill>
                <a:schemeClr val="dk2"/>
              </a:solidFill>
              <a:prstDash val="dash"/>
              <a:round/>
              <a:headEnd type="none" w="med" len="med"/>
              <a:tailEnd type="none" w="med" len="med"/>
            </a:ln>
          </p:spPr>
        </p:cxnSp>
        <p:cxnSp>
          <p:nvCxnSpPr>
            <p:cNvPr id="10" name="Google Shape;609;p50"/>
            <p:cNvCxnSpPr/>
            <p:nvPr/>
          </p:nvCxnSpPr>
          <p:spPr>
            <a:xfrm>
              <a:off x="4750900" y="5909025"/>
              <a:ext cx="3485400" cy="0"/>
            </a:xfrm>
            <a:prstGeom prst="straightConnector1">
              <a:avLst/>
            </a:prstGeom>
            <a:noFill/>
            <a:ln w="28575" cap="flat" cmpd="sng">
              <a:solidFill>
                <a:schemeClr val="dk2"/>
              </a:solidFill>
              <a:prstDash val="dash"/>
              <a:round/>
              <a:headEnd type="none" w="med" len="med"/>
              <a:tailEnd type="none" w="med" len="med"/>
            </a:ln>
          </p:spPr>
        </p:cxnSp>
        <p:sp>
          <p:nvSpPr>
            <p:cNvPr id="11" name="Google Shape;611;p50"/>
            <p:cNvSpPr txBox="1"/>
            <p:nvPr/>
          </p:nvSpPr>
          <p:spPr>
            <a:xfrm>
              <a:off x="4840950" y="355577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b="1"/>
                <a:t>L</a:t>
              </a:r>
              <a:endParaRPr sz="1800" b="1"/>
            </a:p>
          </p:txBody>
        </p:sp>
        <p:sp>
          <p:nvSpPr>
            <p:cNvPr id="12" name="Google Shape;610;p50"/>
            <p:cNvSpPr txBox="1"/>
            <p:nvPr/>
          </p:nvSpPr>
          <p:spPr>
            <a:xfrm>
              <a:off x="8029750" y="590902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t>𝛉</a:t>
              </a:r>
              <a:endParaRPr sz="1800"/>
            </a:p>
          </p:txBody>
        </p:sp>
        <p:sp>
          <p:nvSpPr>
            <p:cNvPr id="13" name="Google Shape;612;p50"/>
            <p:cNvSpPr/>
            <p:nvPr/>
          </p:nvSpPr>
          <p:spPr>
            <a:xfrm>
              <a:off x="5469650" y="4193025"/>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 name="Google Shape;613;p50"/>
            <p:cNvSpPr/>
            <p:nvPr/>
          </p:nvSpPr>
          <p:spPr>
            <a:xfrm>
              <a:off x="5446650" y="4045225"/>
              <a:ext cx="2813250" cy="1495125"/>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ysDot"/>
              <a:round/>
              <a:headEnd type="none" w="med" len="med"/>
              <a:tailEnd type="none" w="med" len="med"/>
            </a:ln>
          </p:spPr>
        </p:sp>
      </p:grpSp>
      <p:sp>
        <p:nvSpPr>
          <p:cNvPr id="19" name="Google Shape;613;p50"/>
          <p:cNvSpPr/>
          <p:nvPr/>
        </p:nvSpPr>
        <p:spPr>
          <a:xfrm>
            <a:off x="4505124" y="3064014"/>
            <a:ext cx="3539784" cy="1654893"/>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olid"/>
            <a:round/>
            <a:headEnd type="none" w="med" len="med"/>
            <a:tailEnd type="none" w="med" len="med"/>
          </a:ln>
        </p:spPr>
      </p:sp>
      <p:grpSp>
        <p:nvGrpSpPr>
          <p:cNvPr id="25" name="Group 24"/>
          <p:cNvGrpSpPr/>
          <p:nvPr/>
        </p:nvGrpSpPr>
        <p:grpSpPr>
          <a:xfrm>
            <a:off x="9144000" y="1322332"/>
            <a:ext cx="2618065" cy="773523"/>
            <a:chOff x="9144000" y="1322332"/>
            <a:chExt cx="2618065" cy="773523"/>
          </a:xfrm>
        </p:grpSpPr>
        <p:sp>
          <p:nvSpPr>
            <p:cNvPr id="20" name="TextBox 19"/>
            <p:cNvSpPr txBox="1"/>
            <p:nvPr/>
          </p:nvSpPr>
          <p:spPr>
            <a:xfrm>
              <a:off x="9144000" y="1322332"/>
              <a:ext cx="1822935" cy="369332"/>
            </a:xfrm>
            <a:prstGeom prst="rect">
              <a:avLst/>
            </a:prstGeom>
            <a:noFill/>
          </p:spPr>
          <p:txBody>
            <a:bodyPr wrap="none" rtlCol="0">
              <a:spAutoFit/>
            </a:bodyPr>
            <a:lstStyle/>
            <a:p>
              <a:r>
                <a:rPr lang="en-US" smtClean="0">
                  <a:latin typeface="Karla" charset="0"/>
                  <a:ea typeface="Karla" charset="0"/>
                  <a:cs typeface="Karla" charset="0"/>
                </a:rPr>
                <a:t>Full Likelihood: </a:t>
              </a:r>
              <a:endParaRPr lang="en-US" dirty="0">
                <a:latin typeface="Karla" charset="0"/>
                <a:ea typeface="Karla" charset="0"/>
                <a:cs typeface="Karla" charset="0"/>
              </a:endParaRPr>
            </a:p>
          </p:txBody>
        </p:sp>
        <p:cxnSp>
          <p:nvCxnSpPr>
            <p:cNvPr id="22" name="Straight Connector 21"/>
            <p:cNvCxnSpPr/>
            <p:nvPr/>
          </p:nvCxnSpPr>
          <p:spPr>
            <a:xfrm flipH="1">
              <a:off x="11199608" y="1506998"/>
              <a:ext cx="530087"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a:off x="9178211" y="1726523"/>
              <a:ext cx="2053767" cy="369332"/>
            </a:xfrm>
            <a:prstGeom prst="rect">
              <a:avLst/>
            </a:prstGeom>
            <a:noFill/>
          </p:spPr>
          <p:txBody>
            <a:bodyPr wrap="none" rtlCol="0">
              <a:spAutoFit/>
            </a:bodyPr>
            <a:lstStyle/>
            <a:p>
              <a:r>
                <a:rPr lang="en-US" dirty="0" smtClean="0">
                  <a:latin typeface="Karla" charset="0"/>
                  <a:ea typeface="Karla" charset="0"/>
                  <a:cs typeface="Karla" charset="0"/>
                </a:rPr>
                <a:t>Batch Likelihood: </a:t>
              </a:r>
              <a:endParaRPr lang="en-US" dirty="0">
                <a:latin typeface="Karla" charset="0"/>
                <a:ea typeface="Karla" charset="0"/>
                <a:cs typeface="Karla" charset="0"/>
              </a:endParaRPr>
            </a:p>
          </p:txBody>
        </p:sp>
        <p:cxnSp>
          <p:nvCxnSpPr>
            <p:cNvPr id="24" name="Straight Connector 23"/>
            <p:cNvCxnSpPr/>
            <p:nvPr/>
          </p:nvCxnSpPr>
          <p:spPr>
            <a:xfrm flipH="1">
              <a:off x="11231978" y="1911189"/>
              <a:ext cx="530087" cy="0"/>
            </a:xfrm>
            <a:prstGeom prst="line">
              <a:avLst/>
            </a:prstGeom>
            <a:ln>
              <a:prstDash val="sysDot"/>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713880972"/>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 and Stochastic Gradient </a:t>
            </a:r>
            <a:r>
              <a:rPr lang="en-US" dirty="0"/>
              <a:t>D</a:t>
            </a:r>
            <a:r>
              <a:rPr lang="en-US" dirty="0" smtClean="0"/>
              <a:t>escent</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65</a:t>
            </a:fld>
            <a:endParaRPr lang="en-US"/>
          </a:p>
        </p:txBody>
      </p:sp>
      <p:grpSp>
        <p:nvGrpSpPr>
          <p:cNvPr id="8" name="Group 7"/>
          <p:cNvGrpSpPr>
            <a:grpSpLocks noChangeAspect="1"/>
          </p:cNvGrpSpPr>
          <p:nvPr/>
        </p:nvGrpSpPr>
        <p:grpSpPr>
          <a:xfrm>
            <a:off x="3431878" y="1649771"/>
            <a:ext cx="4886405" cy="4114800"/>
            <a:chOff x="4750900" y="3555775"/>
            <a:chExt cx="3691950" cy="2785550"/>
          </a:xfrm>
        </p:grpSpPr>
        <p:cxnSp>
          <p:nvCxnSpPr>
            <p:cNvPr id="9" name="Google Shape;608;p50"/>
            <p:cNvCxnSpPr/>
            <p:nvPr/>
          </p:nvCxnSpPr>
          <p:spPr>
            <a:xfrm>
              <a:off x="5253950" y="3594200"/>
              <a:ext cx="0" cy="2548200"/>
            </a:xfrm>
            <a:prstGeom prst="straightConnector1">
              <a:avLst/>
            </a:prstGeom>
            <a:noFill/>
            <a:ln w="28575" cap="flat" cmpd="sng">
              <a:solidFill>
                <a:schemeClr val="dk2"/>
              </a:solidFill>
              <a:prstDash val="dash"/>
              <a:round/>
              <a:headEnd type="none" w="med" len="med"/>
              <a:tailEnd type="none" w="med" len="med"/>
            </a:ln>
          </p:spPr>
        </p:cxnSp>
        <p:cxnSp>
          <p:nvCxnSpPr>
            <p:cNvPr id="10" name="Google Shape;609;p50"/>
            <p:cNvCxnSpPr/>
            <p:nvPr/>
          </p:nvCxnSpPr>
          <p:spPr>
            <a:xfrm>
              <a:off x="4750900" y="5909025"/>
              <a:ext cx="3485400" cy="0"/>
            </a:xfrm>
            <a:prstGeom prst="straightConnector1">
              <a:avLst/>
            </a:prstGeom>
            <a:noFill/>
            <a:ln w="28575" cap="flat" cmpd="sng">
              <a:solidFill>
                <a:schemeClr val="dk2"/>
              </a:solidFill>
              <a:prstDash val="dash"/>
              <a:round/>
              <a:headEnd type="none" w="med" len="med"/>
              <a:tailEnd type="none" w="med" len="med"/>
            </a:ln>
          </p:spPr>
        </p:cxnSp>
        <p:sp>
          <p:nvSpPr>
            <p:cNvPr id="11" name="Google Shape;611;p50"/>
            <p:cNvSpPr txBox="1"/>
            <p:nvPr/>
          </p:nvSpPr>
          <p:spPr>
            <a:xfrm>
              <a:off x="4840950" y="355577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b="1"/>
                <a:t>L</a:t>
              </a:r>
              <a:endParaRPr sz="1800" b="1"/>
            </a:p>
          </p:txBody>
        </p:sp>
        <p:sp>
          <p:nvSpPr>
            <p:cNvPr id="12" name="Google Shape;610;p50"/>
            <p:cNvSpPr txBox="1"/>
            <p:nvPr/>
          </p:nvSpPr>
          <p:spPr>
            <a:xfrm>
              <a:off x="8029750" y="590902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t>𝛉</a:t>
              </a:r>
              <a:endParaRPr sz="1800"/>
            </a:p>
          </p:txBody>
        </p:sp>
        <p:sp>
          <p:nvSpPr>
            <p:cNvPr id="13" name="Google Shape;612;p50"/>
            <p:cNvSpPr/>
            <p:nvPr/>
          </p:nvSpPr>
          <p:spPr>
            <a:xfrm>
              <a:off x="5469650" y="4193025"/>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 name="Google Shape;613;p50"/>
            <p:cNvSpPr/>
            <p:nvPr/>
          </p:nvSpPr>
          <p:spPr>
            <a:xfrm>
              <a:off x="5446650" y="4045225"/>
              <a:ext cx="2813250" cy="1495125"/>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ysDot"/>
              <a:round/>
              <a:headEnd type="none" w="med" len="med"/>
              <a:tailEnd type="none" w="med" len="med"/>
            </a:ln>
          </p:spPr>
        </p:sp>
      </p:grpSp>
      <p:sp>
        <p:nvSpPr>
          <p:cNvPr id="19" name="Google Shape;613;p50"/>
          <p:cNvSpPr/>
          <p:nvPr/>
        </p:nvSpPr>
        <p:spPr>
          <a:xfrm>
            <a:off x="4505124" y="3064014"/>
            <a:ext cx="3539784" cy="1654893"/>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olid"/>
            <a:round/>
            <a:headEnd type="none" w="med" len="med"/>
            <a:tailEnd type="none" w="med" len="med"/>
          </a:ln>
        </p:spPr>
      </p:sp>
      <p:cxnSp>
        <p:nvCxnSpPr>
          <p:cNvPr id="15" name="Google Shape;622;p50"/>
          <p:cNvCxnSpPr/>
          <p:nvPr/>
        </p:nvCxnSpPr>
        <p:spPr>
          <a:xfrm>
            <a:off x="4572000" y="2854712"/>
            <a:ext cx="327102" cy="713678"/>
          </a:xfrm>
          <a:prstGeom prst="straightConnector1">
            <a:avLst/>
          </a:prstGeom>
          <a:noFill/>
          <a:ln w="19050" cap="flat" cmpd="sng">
            <a:solidFill>
              <a:srgbClr val="CC0000"/>
            </a:solidFill>
            <a:prstDash val="solid"/>
            <a:round/>
            <a:headEnd type="none" w="med" len="med"/>
            <a:tailEnd type="triangle" w="med" len="med"/>
          </a:ln>
        </p:spPr>
      </p:cxnSp>
      <p:sp>
        <p:nvSpPr>
          <p:cNvPr id="18" name="Google Shape;612;p50"/>
          <p:cNvSpPr/>
          <p:nvPr/>
        </p:nvSpPr>
        <p:spPr>
          <a:xfrm>
            <a:off x="4899102" y="3473476"/>
            <a:ext cx="241412" cy="26944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20" name="Group 19"/>
          <p:cNvGrpSpPr/>
          <p:nvPr/>
        </p:nvGrpSpPr>
        <p:grpSpPr>
          <a:xfrm>
            <a:off x="9144000" y="1322332"/>
            <a:ext cx="2618065" cy="773523"/>
            <a:chOff x="9144000" y="1322332"/>
            <a:chExt cx="2618065" cy="773523"/>
          </a:xfrm>
        </p:grpSpPr>
        <p:sp>
          <p:nvSpPr>
            <p:cNvPr id="21" name="TextBox 20"/>
            <p:cNvSpPr txBox="1"/>
            <p:nvPr/>
          </p:nvSpPr>
          <p:spPr>
            <a:xfrm>
              <a:off x="9144000" y="1322332"/>
              <a:ext cx="1822935" cy="369332"/>
            </a:xfrm>
            <a:prstGeom prst="rect">
              <a:avLst/>
            </a:prstGeom>
            <a:noFill/>
          </p:spPr>
          <p:txBody>
            <a:bodyPr wrap="none" rtlCol="0">
              <a:spAutoFit/>
            </a:bodyPr>
            <a:lstStyle/>
            <a:p>
              <a:r>
                <a:rPr lang="en-US" smtClean="0">
                  <a:latin typeface="Karla" charset="0"/>
                  <a:ea typeface="Karla" charset="0"/>
                  <a:cs typeface="Karla" charset="0"/>
                </a:rPr>
                <a:t>Full Likelihood: </a:t>
              </a:r>
              <a:endParaRPr lang="en-US" dirty="0">
                <a:latin typeface="Karla" charset="0"/>
                <a:ea typeface="Karla" charset="0"/>
                <a:cs typeface="Karla" charset="0"/>
              </a:endParaRPr>
            </a:p>
          </p:txBody>
        </p:sp>
        <p:cxnSp>
          <p:nvCxnSpPr>
            <p:cNvPr id="22" name="Straight Connector 21"/>
            <p:cNvCxnSpPr/>
            <p:nvPr/>
          </p:nvCxnSpPr>
          <p:spPr>
            <a:xfrm flipH="1">
              <a:off x="11199608" y="1506998"/>
              <a:ext cx="530087"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a:off x="9178211" y="1726523"/>
              <a:ext cx="2053767" cy="369332"/>
            </a:xfrm>
            <a:prstGeom prst="rect">
              <a:avLst/>
            </a:prstGeom>
            <a:noFill/>
          </p:spPr>
          <p:txBody>
            <a:bodyPr wrap="none" rtlCol="0">
              <a:spAutoFit/>
            </a:bodyPr>
            <a:lstStyle/>
            <a:p>
              <a:r>
                <a:rPr lang="en-US" dirty="0" smtClean="0">
                  <a:latin typeface="Karla" charset="0"/>
                  <a:ea typeface="Karla" charset="0"/>
                  <a:cs typeface="Karla" charset="0"/>
                </a:rPr>
                <a:t>Batch Likelihood: </a:t>
              </a:r>
              <a:endParaRPr lang="en-US" dirty="0">
                <a:latin typeface="Karla" charset="0"/>
                <a:ea typeface="Karla" charset="0"/>
                <a:cs typeface="Karla" charset="0"/>
              </a:endParaRPr>
            </a:p>
          </p:txBody>
        </p:sp>
        <p:cxnSp>
          <p:nvCxnSpPr>
            <p:cNvPr id="24" name="Straight Connector 23"/>
            <p:cNvCxnSpPr/>
            <p:nvPr/>
          </p:nvCxnSpPr>
          <p:spPr>
            <a:xfrm flipH="1">
              <a:off x="11231978" y="1911189"/>
              <a:ext cx="530087" cy="0"/>
            </a:xfrm>
            <a:prstGeom prst="line">
              <a:avLst/>
            </a:prstGeom>
            <a:ln>
              <a:prstDash val="sysDot"/>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10451707"/>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 and Stochastic Gradient </a:t>
            </a:r>
            <a:r>
              <a:rPr lang="en-US" dirty="0"/>
              <a:t>D</a:t>
            </a:r>
            <a:r>
              <a:rPr lang="en-US" dirty="0" smtClean="0"/>
              <a:t>escent</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66</a:t>
            </a:fld>
            <a:endParaRPr lang="en-US"/>
          </a:p>
        </p:txBody>
      </p:sp>
      <p:grpSp>
        <p:nvGrpSpPr>
          <p:cNvPr id="8" name="Group 7"/>
          <p:cNvGrpSpPr>
            <a:grpSpLocks noChangeAspect="1"/>
          </p:cNvGrpSpPr>
          <p:nvPr/>
        </p:nvGrpSpPr>
        <p:grpSpPr>
          <a:xfrm>
            <a:off x="3431878" y="1649771"/>
            <a:ext cx="4886405" cy="4114800"/>
            <a:chOff x="4750900" y="3555775"/>
            <a:chExt cx="3691950" cy="2785550"/>
          </a:xfrm>
        </p:grpSpPr>
        <p:cxnSp>
          <p:nvCxnSpPr>
            <p:cNvPr id="9" name="Google Shape;608;p50"/>
            <p:cNvCxnSpPr/>
            <p:nvPr/>
          </p:nvCxnSpPr>
          <p:spPr>
            <a:xfrm>
              <a:off x="5253950" y="3594200"/>
              <a:ext cx="0" cy="2548200"/>
            </a:xfrm>
            <a:prstGeom prst="straightConnector1">
              <a:avLst/>
            </a:prstGeom>
            <a:noFill/>
            <a:ln w="28575" cap="flat" cmpd="sng">
              <a:solidFill>
                <a:schemeClr val="dk2"/>
              </a:solidFill>
              <a:prstDash val="dash"/>
              <a:round/>
              <a:headEnd type="none" w="med" len="med"/>
              <a:tailEnd type="none" w="med" len="med"/>
            </a:ln>
          </p:spPr>
        </p:cxnSp>
        <p:cxnSp>
          <p:nvCxnSpPr>
            <p:cNvPr id="10" name="Google Shape;609;p50"/>
            <p:cNvCxnSpPr/>
            <p:nvPr/>
          </p:nvCxnSpPr>
          <p:spPr>
            <a:xfrm>
              <a:off x="4750900" y="5909025"/>
              <a:ext cx="3485400" cy="0"/>
            </a:xfrm>
            <a:prstGeom prst="straightConnector1">
              <a:avLst/>
            </a:prstGeom>
            <a:noFill/>
            <a:ln w="28575" cap="flat" cmpd="sng">
              <a:solidFill>
                <a:schemeClr val="dk2"/>
              </a:solidFill>
              <a:prstDash val="dash"/>
              <a:round/>
              <a:headEnd type="none" w="med" len="med"/>
              <a:tailEnd type="none" w="med" len="med"/>
            </a:ln>
          </p:spPr>
        </p:cxnSp>
        <p:sp>
          <p:nvSpPr>
            <p:cNvPr id="11" name="Google Shape;611;p50"/>
            <p:cNvSpPr txBox="1"/>
            <p:nvPr/>
          </p:nvSpPr>
          <p:spPr>
            <a:xfrm>
              <a:off x="4840950" y="355577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b="1"/>
                <a:t>L</a:t>
              </a:r>
              <a:endParaRPr sz="1800" b="1"/>
            </a:p>
          </p:txBody>
        </p:sp>
        <p:sp>
          <p:nvSpPr>
            <p:cNvPr id="12" name="Google Shape;610;p50"/>
            <p:cNvSpPr txBox="1"/>
            <p:nvPr/>
          </p:nvSpPr>
          <p:spPr>
            <a:xfrm>
              <a:off x="8029750" y="590902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t>𝛉</a:t>
              </a:r>
              <a:endParaRPr sz="1800"/>
            </a:p>
          </p:txBody>
        </p:sp>
        <p:sp>
          <p:nvSpPr>
            <p:cNvPr id="14" name="Google Shape;613;p50"/>
            <p:cNvSpPr/>
            <p:nvPr/>
          </p:nvSpPr>
          <p:spPr>
            <a:xfrm>
              <a:off x="5617942" y="4713688"/>
              <a:ext cx="2641958" cy="826662"/>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ysDot"/>
              <a:round/>
              <a:headEnd type="none" w="med" len="med"/>
              <a:tailEnd type="none" w="med" len="med"/>
            </a:ln>
          </p:spPr>
        </p:sp>
      </p:grpSp>
      <p:sp>
        <p:nvSpPr>
          <p:cNvPr id="19" name="Google Shape;613;p50"/>
          <p:cNvSpPr/>
          <p:nvPr/>
        </p:nvSpPr>
        <p:spPr>
          <a:xfrm>
            <a:off x="4505124" y="3064014"/>
            <a:ext cx="3539784" cy="1654893"/>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olid"/>
            <a:round/>
            <a:headEnd type="none" w="med" len="med"/>
            <a:tailEnd type="none" w="med" len="med"/>
          </a:ln>
        </p:spPr>
      </p:sp>
      <p:sp>
        <p:nvSpPr>
          <p:cNvPr id="18" name="Google Shape;612;p50"/>
          <p:cNvSpPr/>
          <p:nvPr/>
        </p:nvSpPr>
        <p:spPr>
          <a:xfrm>
            <a:off x="4899102" y="3882354"/>
            <a:ext cx="241412" cy="26944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16" name="Group 15"/>
          <p:cNvGrpSpPr/>
          <p:nvPr/>
        </p:nvGrpSpPr>
        <p:grpSpPr>
          <a:xfrm>
            <a:off x="9144000" y="1322332"/>
            <a:ext cx="2618065" cy="773523"/>
            <a:chOff x="9144000" y="1322332"/>
            <a:chExt cx="2618065" cy="773523"/>
          </a:xfrm>
        </p:grpSpPr>
        <p:sp>
          <p:nvSpPr>
            <p:cNvPr id="17" name="TextBox 16"/>
            <p:cNvSpPr txBox="1"/>
            <p:nvPr/>
          </p:nvSpPr>
          <p:spPr>
            <a:xfrm>
              <a:off x="9144000" y="1322332"/>
              <a:ext cx="1822935" cy="369332"/>
            </a:xfrm>
            <a:prstGeom prst="rect">
              <a:avLst/>
            </a:prstGeom>
            <a:noFill/>
          </p:spPr>
          <p:txBody>
            <a:bodyPr wrap="none" rtlCol="0">
              <a:spAutoFit/>
            </a:bodyPr>
            <a:lstStyle/>
            <a:p>
              <a:r>
                <a:rPr lang="en-US" smtClean="0">
                  <a:latin typeface="Karla" charset="0"/>
                  <a:ea typeface="Karla" charset="0"/>
                  <a:cs typeface="Karla" charset="0"/>
                </a:rPr>
                <a:t>Full Likelihood: </a:t>
              </a:r>
              <a:endParaRPr lang="en-US" dirty="0">
                <a:latin typeface="Karla" charset="0"/>
                <a:ea typeface="Karla" charset="0"/>
                <a:cs typeface="Karla" charset="0"/>
              </a:endParaRPr>
            </a:p>
          </p:txBody>
        </p:sp>
        <p:cxnSp>
          <p:nvCxnSpPr>
            <p:cNvPr id="20" name="Straight Connector 19"/>
            <p:cNvCxnSpPr/>
            <p:nvPr/>
          </p:nvCxnSpPr>
          <p:spPr>
            <a:xfrm flipH="1">
              <a:off x="11199608" y="1506998"/>
              <a:ext cx="530087"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9178211" y="1726523"/>
              <a:ext cx="2053767" cy="369332"/>
            </a:xfrm>
            <a:prstGeom prst="rect">
              <a:avLst/>
            </a:prstGeom>
            <a:noFill/>
          </p:spPr>
          <p:txBody>
            <a:bodyPr wrap="none" rtlCol="0">
              <a:spAutoFit/>
            </a:bodyPr>
            <a:lstStyle/>
            <a:p>
              <a:r>
                <a:rPr lang="en-US" dirty="0" smtClean="0">
                  <a:latin typeface="Karla" charset="0"/>
                  <a:ea typeface="Karla" charset="0"/>
                  <a:cs typeface="Karla" charset="0"/>
                </a:rPr>
                <a:t>Batch Likelihood: </a:t>
              </a:r>
              <a:endParaRPr lang="en-US" dirty="0">
                <a:latin typeface="Karla" charset="0"/>
                <a:ea typeface="Karla" charset="0"/>
                <a:cs typeface="Karla" charset="0"/>
              </a:endParaRPr>
            </a:p>
          </p:txBody>
        </p:sp>
        <p:cxnSp>
          <p:nvCxnSpPr>
            <p:cNvPr id="22" name="Straight Connector 21"/>
            <p:cNvCxnSpPr/>
            <p:nvPr/>
          </p:nvCxnSpPr>
          <p:spPr>
            <a:xfrm flipH="1">
              <a:off x="11231978" y="1911189"/>
              <a:ext cx="530087" cy="0"/>
            </a:xfrm>
            <a:prstGeom prst="line">
              <a:avLst/>
            </a:prstGeom>
            <a:ln>
              <a:prstDash val="sysDot"/>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730546160"/>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 and Stochastic Gradient </a:t>
            </a:r>
            <a:r>
              <a:rPr lang="en-US" dirty="0"/>
              <a:t>D</a:t>
            </a:r>
            <a:r>
              <a:rPr lang="en-US" dirty="0" smtClean="0"/>
              <a:t>escent</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67</a:t>
            </a:fld>
            <a:endParaRPr lang="en-US"/>
          </a:p>
        </p:txBody>
      </p:sp>
      <p:grpSp>
        <p:nvGrpSpPr>
          <p:cNvPr id="8" name="Group 7"/>
          <p:cNvGrpSpPr>
            <a:grpSpLocks noChangeAspect="1"/>
          </p:cNvGrpSpPr>
          <p:nvPr/>
        </p:nvGrpSpPr>
        <p:grpSpPr>
          <a:xfrm>
            <a:off x="3431878" y="1649771"/>
            <a:ext cx="4886405" cy="4114800"/>
            <a:chOff x="4750900" y="3555775"/>
            <a:chExt cx="3691950" cy="2785550"/>
          </a:xfrm>
        </p:grpSpPr>
        <p:cxnSp>
          <p:nvCxnSpPr>
            <p:cNvPr id="9" name="Google Shape;608;p50"/>
            <p:cNvCxnSpPr/>
            <p:nvPr/>
          </p:nvCxnSpPr>
          <p:spPr>
            <a:xfrm>
              <a:off x="5253950" y="3594200"/>
              <a:ext cx="0" cy="2548200"/>
            </a:xfrm>
            <a:prstGeom prst="straightConnector1">
              <a:avLst/>
            </a:prstGeom>
            <a:noFill/>
            <a:ln w="28575" cap="flat" cmpd="sng">
              <a:solidFill>
                <a:schemeClr val="dk2"/>
              </a:solidFill>
              <a:prstDash val="dash"/>
              <a:round/>
              <a:headEnd type="none" w="med" len="med"/>
              <a:tailEnd type="none" w="med" len="med"/>
            </a:ln>
          </p:spPr>
        </p:cxnSp>
        <p:cxnSp>
          <p:nvCxnSpPr>
            <p:cNvPr id="10" name="Google Shape;609;p50"/>
            <p:cNvCxnSpPr/>
            <p:nvPr/>
          </p:nvCxnSpPr>
          <p:spPr>
            <a:xfrm>
              <a:off x="4750900" y="5909025"/>
              <a:ext cx="3485400" cy="0"/>
            </a:xfrm>
            <a:prstGeom prst="straightConnector1">
              <a:avLst/>
            </a:prstGeom>
            <a:noFill/>
            <a:ln w="28575" cap="flat" cmpd="sng">
              <a:solidFill>
                <a:schemeClr val="dk2"/>
              </a:solidFill>
              <a:prstDash val="dash"/>
              <a:round/>
              <a:headEnd type="none" w="med" len="med"/>
              <a:tailEnd type="none" w="med" len="med"/>
            </a:ln>
          </p:spPr>
        </p:cxnSp>
        <p:sp>
          <p:nvSpPr>
            <p:cNvPr id="11" name="Google Shape;611;p50"/>
            <p:cNvSpPr txBox="1"/>
            <p:nvPr/>
          </p:nvSpPr>
          <p:spPr>
            <a:xfrm>
              <a:off x="4840950" y="355577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b="1"/>
                <a:t>L</a:t>
              </a:r>
              <a:endParaRPr sz="1800" b="1"/>
            </a:p>
          </p:txBody>
        </p:sp>
        <p:sp>
          <p:nvSpPr>
            <p:cNvPr id="12" name="Google Shape;610;p50"/>
            <p:cNvSpPr txBox="1"/>
            <p:nvPr/>
          </p:nvSpPr>
          <p:spPr>
            <a:xfrm>
              <a:off x="8029750" y="590902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t>𝛉</a:t>
              </a:r>
              <a:endParaRPr sz="1800"/>
            </a:p>
          </p:txBody>
        </p:sp>
        <p:sp>
          <p:nvSpPr>
            <p:cNvPr id="14" name="Google Shape;613;p50"/>
            <p:cNvSpPr/>
            <p:nvPr/>
          </p:nvSpPr>
          <p:spPr>
            <a:xfrm>
              <a:off x="5617942" y="4713688"/>
              <a:ext cx="2641958" cy="826662"/>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ysDot"/>
              <a:round/>
              <a:headEnd type="none" w="med" len="med"/>
              <a:tailEnd type="none" w="med" len="med"/>
            </a:ln>
          </p:spPr>
        </p:sp>
      </p:grpSp>
      <p:sp>
        <p:nvSpPr>
          <p:cNvPr id="19" name="Google Shape;613;p50"/>
          <p:cNvSpPr/>
          <p:nvPr/>
        </p:nvSpPr>
        <p:spPr>
          <a:xfrm>
            <a:off x="4505124" y="3064014"/>
            <a:ext cx="3539784" cy="1654893"/>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olid"/>
            <a:round/>
            <a:headEnd type="none" w="med" len="med"/>
            <a:tailEnd type="none" w="med" len="med"/>
          </a:ln>
        </p:spPr>
      </p:sp>
      <p:sp>
        <p:nvSpPr>
          <p:cNvPr id="18" name="Google Shape;612;p50"/>
          <p:cNvSpPr/>
          <p:nvPr/>
        </p:nvSpPr>
        <p:spPr>
          <a:xfrm>
            <a:off x="4899102" y="3882354"/>
            <a:ext cx="241412" cy="26944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13" name="Google Shape;622;p50"/>
          <p:cNvCxnSpPr>
            <a:stCxn id="18" idx="6"/>
          </p:cNvCxnSpPr>
          <p:nvPr/>
        </p:nvCxnSpPr>
        <p:spPr>
          <a:xfrm>
            <a:off x="5140514" y="4017074"/>
            <a:ext cx="78256" cy="47355"/>
          </a:xfrm>
          <a:prstGeom prst="straightConnector1">
            <a:avLst/>
          </a:prstGeom>
          <a:noFill/>
          <a:ln w="19050" cap="flat" cmpd="sng">
            <a:solidFill>
              <a:srgbClr val="CC0000"/>
            </a:solidFill>
            <a:prstDash val="solid"/>
            <a:round/>
            <a:headEnd type="none" w="med" len="med"/>
            <a:tailEnd type="triangle" w="med" len="med"/>
          </a:ln>
        </p:spPr>
      </p:cxnSp>
      <p:sp>
        <p:nvSpPr>
          <p:cNvPr id="15" name="Google Shape;612;p50"/>
          <p:cNvSpPr/>
          <p:nvPr/>
        </p:nvSpPr>
        <p:spPr>
          <a:xfrm>
            <a:off x="5218770" y="3969515"/>
            <a:ext cx="241412" cy="26944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16" name="Group 15"/>
          <p:cNvGrpSpPr/>
          <p:nvPr/>
        </p:nvGrpSpPr>
        <p:grpSpPr>
          <a:xfrm>
            <a:off x="9144000" y="1322332"/>
            <a:ext cx="2618065" cy="773523"/>
            <a:chOff x="9144000" y="1322332"/>
            <a:chExt cx="2618065" cy="773523"/>
          </a:xfrm>
        </p:grpSpPr>
        <p:sp>
          <p:nvSpPr>
            <p:cNvPr id="17" name="TextBox 16"/>
            <p:cNvSpPr txBox="1"/>
            <p:nvPr/>
          </p:nvSpPr>
          <p:spPr>
            <a:xfrm>
              <a:off x="9144000" y="1322332"/>
              <a:ext cx="1822935" cy="369332"/>
            </a:xfrm>
            <a:prstGeom prst="rect">
              <a:avLst/>
            </a:prstGeom>
            <a:noFill/>
          </p:spPr>
          <p:txBody>
            <a:bodyPr wrap="none" rtlCol="0">
              <a:spAutoFit/>
            </a:bodyPr>
            <a:lstStyle/>
            <a:p>
              <a:r>
                <a:rPr lang="en-US" smtClean="0">
                  <a:latin typeface="Karla" charset="0"/>
                  <a:ea typeface="Karla" charset="0"/>
                  <a:cs typeface="Karla" charset="0"/>
                </a:rPr>
                <a:t>Full Likelihood: </a:t>
              </a:r>
              <a:endParaRPr lang="en-US" dirty="0">
                <a:latin typeface="Karla" charset="0"/>
                <a:ea typeface="Karla" charset="0"/>
                <a:cs typeface="Karla" charset="0"/>
              </a:endParaRPr>
            </a:p>
          </p:txBody>
        </p:sp>
        <p:cxnSp>
          <p:nvCxnSpPr>
            <p:cNvPr id="20" name="Straight Connector 19"/>
            <p:cNvCxnSpPr/>
            <p:nvPr/>
          </p:nvCxnSpPr>
          <p:spPr>
            <a:xfrm flipH="1">
              <a:off x="11199608" y="1506998"/>
              <a:ext cx="530087"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9178211" y="1726523"/>
              <a:ext cx="2053767" cy="369332"/>
            </a:xfrm>
            <a:prstGeom prst="rect">
              <a:avLst/>
            </a:prstGeom>
            <a:noFill/>
          </p:spPr>
          <p:txBody>
            <a:bodyPr wrap="none" rtlCol="0">
              <a:spAutoFit/>
            </a:bodyPr>
            <a:lstStyle/>
            <a:p>
              <a:r>
                <a:rPr lang="en-US" dirty="0" smtClean="0">
                  <a:latin typeface="Karla" charset="0"/>
                  <a:ea typeface="Karla" charset="0"/>
                  <a:cs typeface="Karla" charset="0"/>
                </a:rPr>
                <a:t>Batch Likelihood: </a:t>
              </a:r>
              <a:endParaRPr lang="en-US" dirty="0">
                <a:latin typeface="Karla" charset="0"/>
                <a:ea typeface="Karla" charset="0"/>
                <a:cs typeface="Karla" charset="0"/>
              </a:endParaRPr>
            </a:p>
          </p:txBody>
        </p:sp>
        <p:cxnSp>
          <p:nvCxnSpPr>
            <p:cNvPr id="22" name="Straight Connector 21"/>
            <p:cNvCxnSpPr/>
            <p:nvPr/>
          </p:nvCxnSpPr>
          <p:spPr>
            <a:xfrm flipH="1">
              <a:off x="11231978" y="1911189"/>
              <a:ext cx="530087" cy="0"/>
            </a:xfrm>
            <a:prstGeom prst="line">
              <a:avLst/>
            </a:prstGeom>
            <a:ln>
              <a:prstDash val="sysDot"/>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015741327"/>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 and Stochastic Gradient </a:t>
            </a:r>
            <a:r>
              <a:rPr lang="en-US" dirty="0"/>
              <a:t>D</a:t>
            </a:r>
            <a:r>
              <a:rPr lang="en-US" dirty="0" smtClean="0"/>
              <a:t>escent</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68</a:t>
            </a:fld>
            <a:endParaRPr lang="en-US"/>
          </a:p>
        </p:txBody>
      </p:sp>
      <p:grpSp>
        <p:nvGrpSpPr>
          <p:cNvPr id="8" name="Group 7"/>
          <p:cNvGrpSpPr>
            <a:grpSpLocks noChangeAspect="1"/>
          </p:cNvGrpSpPr>
          <p:nvPr/>
        </p:nvGrpSpPr>
        <p:grpSpPr>
          <a:xfrm>
            <a:off x="3431878" y="1649771"/>
            <a:ext cx="4886405" cy="4114800"/>
            <a:chOff x="4750900" y="3555775"/>
            <a:chExt cx="3691950" cy="2785550"/>
          </a:xfrm>
        </p:grpSpPr>
        <p:cxnSp>
          <p:nvCxnSpPr>
            <p:cNvPr id="9" name="Google Shape;608;p50"/>
            <p:cNvCxnSpPr/>
            <p:nvPr/>
          </p:nvCxnSpPr>
          <p:spPr>
            <a:xfrm>
              <a:off x="5253950" y="3594200"/>
              <a:ext cx="0" cy="2548200"/>
            </a:xfrm>
            <a:prstGeom prst="straightConnector1">
              <a:avLst/>
            </a:prstGeom>
            <a:noFill/>
            <a:ln w="28575" cap="flat" cmpd="sng">
              <a:solidFill>
                <a:schemeClr val="dk2"/>
              </a:solidFill>
              <a:prstDash val="dash"/>
              <a:round/>
              <a:headEnd type="none" w="med" len="med"/>
              <a:tailEnd type="none" w="med" len="med"/>
            </a:ln>
          </p:spPr>
        </p:cxnSp>
        <p:cxnSp>
          <p:nvCxnSpPr>
            <p:cNvPr id="10" name="Google Shape;609;p50"/>
            <p:cNvCxnSpPr/>
            <p:nvPr/>
          </p:nvCxnSpPr>
          <p:spPr>
            <a:xfrm>
              <a:off x="4750900" y="5909025"/>
              <a:ext cx="3485400" cy="0"/>
            </a:xfrm>
            <a:prstGeom prst="straightConnector1">
              <a:avLst/>
            </a:prstGeom>
            <a:noFill/>
            <a:ln w="28575" cap="flat" cmpd="sng">
              <a:solidFill>
                <a:schemeClr val="dk2"/>
              </a:solidFill>
              <a:prstDash val="dash"/>
              <a:round/>
              <a:headEnd type="none" w="med" len="med"/>
              <a:tailEnd type="none" w="med" len="med"/>
            </a:ln>
          </p:spPr>
        </p:cxnSp>
        <p:sp>
          <p:nvSpPr>
            <p:cNvPr id="11" name="Google Shape;611;p50"/>
            <p:cNvSpPr txBox="1"/>
            <p:nvPr/>
          </p:nvSpPr>
          <p:spPr>
            <a:xfrm>
              <a:off x="4840950" y="355577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b="1"/>
                <a:t>L</a:t>
              </a:r>
              <a:endParaRPr sz="1800" b="1"/>
            </a:p>
          </p:txBody>
        </p:sp>
        <p:sp>
          <p:nvSpPr>
            <p:cNvPr id="12" name="Google Shape;610;p50"/>
            <p:cNvSpPr txBox="1"/>
            <p:nvPr/>
          </p:nvSpPr>
          <p:spPr>
            <a:xfrm>
              <a:off x="8029750" y="590902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t>𝛉</a:t>
              </a:r>
              <a:endParaRPr sz="1800"/>
            </a:p>
          </p:txBody>
        </p:sp>
        <p:sp>
          <p:nvSpPr>
            <p:cNvPr id="14" name="Google Shape;613;p50"/>
            <p:cNvSpPr/>
            <p:nvPr/>
          </p:nvSpPr>
          <p:spPr>
            <a:xfrm flipV="1">
              <a:off x="5561797" y="5126146"/>
              <a:ext cx="2641958" cy="381183"/>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ysDot"/>
              <a:round/>
              <a:headEnd type="none" w="med" len="med"/>
              <a:tailEnd type="none" w="med" len="med"/>
            </a:ln>
          </p:spPr>
        </p:sp>
      </p:grpSp>
      <p:sp>
        <p:nvSpPr>
          <p:cNvPr id="19" name="Google Shape;613;p50"/>
          <p:cNvSpPr/>
          <p:nvPr/>
        </p:nvSpPr>
        <p:spPr>
          <a:xfrm>
            <a:off x="4505124" y="3064014"/>
            <a:ext cx="3539784" cy="1654893"/>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olid"/>
            <a:round/>
            <a:headEnd type="none" w="med" len="med"/>
            <a:tailEnd type="none" w="med" len="med"/>
          </a:ln>
        </p:spPr>
      </p:sp>
      <p:sp>
        <p:nvSpPr>
          <p:cNvPr id="15" name="Google Shape;612;p50"/>
          <p:cNvSpPr/>
          <p:nvPr/>
        </p:nvSpPr>
        <p:spPr>
          <a:xfrm>
            <a:off x="5218770" y="3969515"/>
            <a:ext cx="241412" cy="26944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16" name="Group 15"/>
          <p:cNvGrpSpPr/>
          <p:nvPr/>
        </p:nvGrpSpPr>
        <p:grpSpPr>
          <a:xfrm>
            <a:off x="9144000" y="1322332"/>
            <a:ext cx="2618065" cy="773523"/>
            <a:chOff x="9144000" y="1322332"/>
            <a:chExt cx="2618065" cy="773523"/>
          </a:xfrm>
        </p:grpSpPr>
        <p:sp>
          <p:nvSpPr>
            <p:cNvPr id="17" name="TextBox 16"/>
            <p:cNvSpPr txBox="1"/>
            <p:nvPr/>
          </p:nvSpPr>
          <p:spPr>
            <a:xfrm>
              <a:off x="9144000" y="1322332"/>
              <a:ext cx="1822935" cy="369332"/>
            </a:xfrm>
            <a:prstGeom prst="rect">
              <a:avLst/>
            </a:prstGeom>
            <a:noFill/>
          </p:spPr>
          <p:txBody>
            <a:bodyPr wrap="none" rtlCol="0">
              <a:spAutoFit/>
            </a:bodyPr>
            <a:lstStyle/>
            <a:p>
              <a:r>
                <a:rPr lang="en-US" smtClean="0">
                  <a:latin typeface="Karla" charset="0"/>
                  <a:ea typeface="Karla" charset="0"/>
                  <a:cs typeface="Karla" charset="0"/>
                </a:rPr>
                <a:t>Full Likelihood: </a:t>
              </a:r>
              <a:endParaRPr lang="en-US" dirty="0">
                <a:latin typeface="Karla" charset="0"/>
                <a:ea typeface="Karla" charset="0"/>
                <a:cs typeface="Karla" charset="0"/>
              </a:endParaRPr>
            </a:p>
          </p:txBody>
        </p:sp>
        <p:cxnSp>
          <p:nvCxnSpPr>
            <p:cNvPr id="20" name="Straight Connector 19"/>
            <p:cNvCxnSpPr/>
            <p:nvPr/>
          </p:nvCxnSpPr>
          <p:spPr>
            <a:xfrm flipH="1">
              <a:off x="11199608" y="1506998"/>
              <a:ext cx="530087"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9178211" y="1726523"/>
              <a:ext cx="2053767" cy="369332"/>
            </a:xfrm>
            <a:prstGeom prst="rect">
              <a:avLst/>
            </a:prstGeom>
            <a:noFill/>
          </p:spPr>
          <p:txBody>
            <a:bodyPr wrap="none" rtlCol="0">
              <a:spAutoFit/>
            </a:bodyPr>
            <a:lstStyle/>
            <a:p>
              <a:r>
                <a:rPr lang="en-US" dirty="0" smtClean="0">
                  <a:latin typeface="Karla" charset="0"/>
                  <a:ea typeface="Karla" charset="0"/>
                  <a:cs typeface="Karla" charset="0"/>
                </a:rPr>
                <a:t>Batch Likelihood: </a:t>
              </a:r>
              <a:endParaRPr lang="en-US" dirty="0">
                <a:latin typeface="Karla" charset="0"/>
                <a:ea typeface="Karla" charset="0"/>
                <a:cs typeface="Karla" charset="0"/>
              </a:endParaRPr>
            </a:p>
          </p:txBody>
        </p:sp>
        <p:cxnSp>
          <p:nvCxnSpPr>
            <p:cNvPr id="22" name="Straight Connector 21"/>
            <p:cNvCxnSpPr/>
            <p:nvPr/>
          </p:nvCxnSpPr>
          <p:spPr>
            <a:xfrm flipH="1">
              <a:off x="11231978" y="1911189"/>
              <a:ext cx="530087" cy="0"/>
            </a:xfrm>
            <a:prstGeom prst="line">
              <a:avLst/>
            </a:prstGeom>
            <a:ln>
              <a:prstDash val="sysDot"/>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824671393"/>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 and Stochastic Gradient </a:t>
            </a:r>
            <a:r>
              <a:rPr lang="en-US" dirty="0"/>
              <a:t>D</a:t>
            </a:r>
            <a:r>
              <a:rPr lang="en-US" dirty="0" smtClean="0"/>
              <a:t>escent</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69</a:t>
            </a:fld>
            <a:endParaRPr lang="en-US"/>
          </a:p>
        </p:txBody>
      </p:sp>
      <p:grpSp>
        <p:nvGrpSpPr>
          <p:cNvPr id="8" name="Group 7"/>
          <p:cNvGrpSpPr>
            <a:grpSpLocks noChangeAspect="1"/>
          </p:cNvGrpSpPr>
          <p:nvPr/>
        </p:nvGrpSpPr>
        <p:grpSpPr>
          <a:xfrm>
            <a:off x="3431878" y="1649771"/>
            <a:ext cx="4886405" cy="4114800"/>
            <a:chOff x="4750900" y="3555775"/>
            <a:chExt cx="3691950" cy="2785550"/>
          </a:xfrm>
        </p:grpSpPr>
        <p:cxnSp>
          <p:nvCxnSpPr>
            <p:cNvPr id="9" name="Google Shape;608;p50"/>
            <p:cNvCxnSpPr/>
            <p:nvPr/>
          </p:nvCxnSpPr>
          <p:spPr>
            <a:xfrm>
              <a:off x="5253950" y="3594200"/>
              <a:ext cx="0" cy="2548200"/>
            </a:xfrm>
            <a:prstGeom prst="straightConnector1">
              <a:avLst/>
            </a:prstGeom>
            <a:noFill/>
            <a:ln w="28575" cap="flat" cmpd="sng">
              <a:solidFill>
                <a:schemeClr val="dk2"/>
              </a:solidFill>
              <a:prstDash val="dash"/>
              <a:round/>
              <a:headEnd type="none" w="med" len="med"/>
              <a:tailEnd type="none" w="med" len="med"/>
            </a:ln>
          </p:spPr>
        </p:cxnSp>
        <p:cxnSp>
          <p:nvCxnSpPr>
            <p:cNvPr id="10" name="Google Shape;609;p50"/>
            <p:cNvCxnSpPr/>
            <p:nvPr/>
          </p:nvCxnSpPr>
          <p:spPr>
            <a:xfrm>
              <a:off x="4750900" y="5909025"/>
              <a:ext cx="3485400" cy="0"/>
            </a:xfrm>
            <a:prstGeom prst="straightConnector1">
              <a:avLst/>
            </a:prstGeom>
            <a:noFill/>
            <a:ln w="28575" cap="flat" cmpd="sng">
              <a:solidFill>
                <a:schemeClr val="dk2"/>
              </a:solidFill>
              <a:prstDash val="dash"/>
              <a:round/>
              <a:headEnd type="none" w="med" len="med"/>
              <a:tailEnd type="none" w="med" len="med"/>
            </a:ln>
          </p:spPr>
        </p:cxnSp>
        <p:sp>
          <p:nvSpPr>
            <p:cNvPr id="11" name="Google Shape;611;p50"/>
            <p:cNvSpPr txBox="1"/>
            <p:nvPr/>
          </p:nvSpPr>
          <p:spPr>
            <a:xfrm>
              <a:off x="4840950" y="355577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b="1"/>
                <a:t>L</a:t>
              </a:r>
              <a:endParaRPr sz="1800" b="1"/>
            </a:p>
          </p:txBody>
        </p:sp>
        <p:sp>
          <p:nvSpPr>
            <p:cNvPr id="12" name="Google Shape;610;p50"/>
            <p:cNvSpPr txBox="1"/>
            <p:nvPr/>
          </p:nvSpPr>
          <p:spPr>
            <a:xfrm>
              <a:off x="8029750" y="590902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t>𝛉</a:t>
              </a:r>
              <a:endParaRPr sz="1800"/>
            </a:p>
          </p:txBody>
        </p:sp>
        <p:sp>
          <p:nvSpPr>
            <p:cNvPr id="14" name="Google Shape;613;p50"/>
            <p:cNvSpPr/>
            <p:nvPr/>
          </p:nvSpPr>
          <p:spPr>
            <a:xfrm flipV="1">
              <a:off x="5561797" y="5126146"/>
              <a:ext cx="2641958" cy="381183"/>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ysDot"/>
              <a:round/>
              <a:headEnd type="none" w="med" len="med"/>
              <a:tailEnd type="none" w="med" len="med"/>
            </a:ln>
          </p:spPr>
        </p:sp>
      </p:grpSp>
      <p:sp>
        <p:nvSpPr>
          <p:cNvPr id="19" name="Google Shape;613;p50"/>
          <p:cNvSpPr/>
          <p:nvPr/>
        </p:nvSpPr>
        <p:spPr>
          <a:xfrm>
            <a:off x="4505124" y="3064014"/>
            <a:ext cx="3539784" cy="1654893"/>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olid"/>
            <a:round/>
            <a:headEnd type="none" w="med" len="med"/>
            <a:tailEnd type="none" w="med" len="med"/>
          </a:ln>
        </p:spPr>
      </p:sp>
      <p:sp>
        <p:nvSpPr>
          <p:cNvPr id="15" name="Google Shape;612;p50"/>
          <p:cNvSpPr/>
          <p:nvPr/>
        </p:nvSpPr>
        <p:spPr>
          <a:xfrm>
            <a:off x="5218770" y="3969515"/>
            <a:ext cx="241412" cy="26944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13" name="Google Shape;622;p50"/>
          <p:cNvCxnSpPr/>
          <p:nvPr/>
        </p:nvCxnSpPr>
        <p:spPr>
          <a:xfrm>
            <a:off x="5460182" y="4103649"/>
            <a:ext cx="330572" cy="32199"/>
          </a:xfrm>
          <a:prstGeom prst="straightConnector1">
            <a:avLst/>
          </a:prstGeom>
          <a:noFill/>
          <a:ln w="19050" cap="flat" cmpd="sng">
            <a:solidFill>
              <a:srgbClr val="CC0000"/>
            </a:solidFill>
            <a:prstDash val="solid"/>
            <a:round/>
            <a:headEnd type="none" w="med" len="med"/>
            <a:tailEnd type="triangle" w="med" len="med"/>
          </a:ln>
        </p:spPr>
      </p:cxnSp>
      <p:sp>
        <p:nvSpPr>
          <p:cNvPr id="16" name="Google Shape;612;p50"/>
          <p:cNvSpPr/>
          <p:nvPr/>
        </p:nvSpPr>
        <p:spPr>
          <a:xfrm>
            <a:off x="5790754" y="4040933"/>
            <a:ext cx="241412" cy="26944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17" name="Group 16"/>
          <p:cNvGrpSpPr/>
          <p:nvPr/>
        </p:nvGrpSpPr>
        <p:grpSpPr>
          <a:xfrm>
            <a:off x="9144000" y="1322332"/>
            <a:ext cx="2618065" cy="773523"/>
            <a:chOff x="9144000" y="1322332"/>
            <a:chExt cx="2618065" cy="773523"/>
          </a:xfrm>
        </p:grpSpPr>
        <p:sp>
          <p:nvSpPr>
            <p:cNvPr id="18" name="TextBox 17"/>
            <p:cNvSpPr txBox="1"/>
            <p:nvPr/>
          </p:nvSpPr>
          <p:spPr>
            <a:xfrm>
              <a:off x="9144000" y="1322332"/>
              <a:ext cx="1822935" cy="369332"/>
            </a:xfrm>
            <a:prstGeom prst="rect">
              <a:avLst/>
            </a:prstGeom>
            <a:noFill/>
          </p:spPr>
          <p:txBody>
            <a:bodyPr wrap="none" rtlCol="0">
              <a:spAutoFit/>
            </a:bodyPr>
            <a:lstStyle/>
            <a:p>
              <a:r>
                <a:rPr lang="en-US" smtClean="0">
                  <a:latin typeface="Karla" charset="0"/>
                  <a:ea typeface="Karla" charset="0"/>
                  <a:cs typeface="Karla" charset="0"/>
                </a:rPr>
                <a:t>Full Likelihood: </a:t>
              </a:r>
              <a:endParaRPr lang="en-US" dirty="0">
                <a:latin typeface="Karla" charset="0"/>
                <a:ea typeface="Karla" charset="0"/>
                <a:cs typeface="Karla" charset="0"/>
              </a:endParaRPr>
            </a:p>
          </p:txBody>
        </p:sp>
        <p:cxnSp>
          <p:nvCxnSpPr>
            <p:cNvPr id="20" name="Straight Connector 19"/>
            <p:cNvCxnSpPr/>
            <p:nvPr/>
          </p:nvCxnSpPr>
          <p:spPr>
            <a:xfrm flipH="1">
              <a:off x="11199608" y="1506998"/>
              <a:ext cx="530087"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9178211" y="1726523"/>
              <a:ext cx="2053767" cy="369332"/>
            </a:xfrm>
            <a:prstGeom prst="rect">
              <a:avLst/>
            </a:prstGeom>
            <a:noFill/>
          </p:spPr>
          <p:txBody>
            <a:bodyPr wrap="none" rtlCol="0">
              <a:spAutoFit/>
            </a:bodyPr>
            <a:lstStyle/>
            <a:p>
              <a:r>
                <a:rPr lang="en-US" dirty="0" smtClean="0">
                  <a:latin typeface="Karla" charset="0"/>
                  <a:ea typeface="Karla" charset="0"/>
                  <a:cs typeface="Karla" charset="0"/>
                </a:rPr>
                <a:t>Batch Likelihood: </a:t>
              </a:r>
              <a:endParaRPr lang="en-US" dirty="0">
                <a:latin typeface="Karla" charset="0"/>
                <a:ea typeface="Karla" charset="0"/>
                <a:cs typeface="Karla" charset="0"/>
              </a:endParaRPr>
            </a:p>
          </p:txBody>
        </p:sp>
        <p:cxnSp>
          <p:nvCxnSpPr>
            <p:cNvPr id="22" name="Straight Connector 21"/>
            <p:cNvCxnSpPr/>
            <p:nvPr/>
          </p:nvCxnSpPr>
          <p:spPr>
            <a:xfrm flipH="1">
              <a:off x="11231978" y="1911189"/>
              <a:ext cx="530087" cy="0"/>
            </a:xfrm>
            <a:prstGeom prst="line">
              <a:avLst/>
            </a:prstGeom>
            <a:ln>
              <a:prstDash val="sysDot"/>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86164943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Policies	</a:t>
            </a:r>
            <a:endParaRPr lang="en-US" dirty="0"/>
          </a:p>
        </p:txBody>
      </p:sp>
      <p:sp>
        <p:nvSpPr>
          <p:cNvPr id="3" name="Content Placeholder 2"/>
          <p:cNvSpPr>
            <a:spLocks noGrp="1"/>
          </p:cNvSpPr>
          <p:nvPr>
            <p:ph idx="1"/>
          </p:nvPr>
        </p:nvSpPr>
        <p:spPr/>
        <p:txBody>
          <a:bodyPr/>
          <a:lstStyle/>
          <a:p>
            <a:r>
              <a:rPr lang="en-US" dirty="0" smtClean="0"/>
              <a:t>We </a:t>
            </a:r>
            <a:r>
              <a:rPr lang="en-US" dirty="0"/>
              <a:t>encourage you to talk and discuss the assignments with your fellow students (and on Piazza), but you are not allowed to look at any other students assignment or code outside of your </a:t>
            </a:r>
            <a:r>
              <a:rPr lang="en-US" dirty="0" smtClean="0"/>
              <a:t>group (max 3). </a:t>
            </a:r>
            <a:r>
              <a:rPr lang="en-US" dirty="0"/>
              <a:t> </a:t>
            </a:r>
            <a:endParaRPr lang="en-US" dirty="0" smtClean="0"/>
          </a:p>
          <a:p>
            <a:pPr algn="ctr"/>
            <a:r>
              <a:rPr lang="en-US" b="1" dirty="0" smtClean="0">
                <a:solidFill>
                  <a:srgbClr val="C00000"/>
                </a:solidFill>
              </a:rPr>
              <a:t>YOU CAN SUBMIT AS A GROUP.</a:t>
            </a:r>
            <a:endParaRPr lang="en-US" b="1" dirty="0">
              <a:solidFill>
                <a:srgbClr val="C00000"/>
              </a:solidFill>
            </a:endParaRPr>
          </a:p>
          <a:p>
            <a:endParaRPr lang="en-US" dirty="0"/>
          </a:p>
          <a:p>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7</a:t>
            </a:fld>
            <a:endParaRPr lang="en-US" dirty="0"/>
          </a:p>
        </p:txBody>
      </p:sp>
    </p:spTree>
    <p:extLst>
      <p:ext uri="{BB962C8B-B14F-4D97-AF65-F5344CB8AC3E}">
        <p14:creationId xmlns:p14="http://schemas.microsoft.com/office/powerpoint/2010/main" val="785755265"/>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 and Stochastic Gradient </a:t>
            </a:r>
            <a:r>
              <a:rPr lang="en-US" dirty="0"/>
              <a:t>D</a:t>
            </a:r>
            <a:r>
              <a:rPr lang="en-US" dirty="0" smtClean="0"/>
              <a:t>escent</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70</a:t>
            </a:fld>
            <a:endParaRPr lang="en-US"/>
          </a:p>
        </p:txBody>
      </p:sp>
      <p:grpSp>
        <p:nvGrpSpPr>
          <p:cNvPr id="8" name="Group 7"/>
          <p:cNvGrpSpPr>
            <a:grpSpLocks noChangeAspect="1"/>
          </p:cNvGrpSpPr>
          <p:nvPr/>
        </p:nvGrpSpPr>
        <p:grpSpPr>
          <a:xfrm>
            <a:off x="3431878" y="1649771"/>
            <a:ext cx="4886405" cy="4114800"/>
            <a:chOff x="4750900" y="3555775"/>
            <a:chExt cx="3691950" cy="2785550"/>
          </a:xfrm>
        </p:grpSpPr>
        <p:cxnSp>
          <p:nvCxnSpPr>
            <p:cNvPr id="9" name="Google Shape;608;p50"/>
            <p:cNvCxnSpPr/>
            <p:nvPr/>
          </p:nvCxnSpPr>
          <p:spPr>
            <a:xfrm>
              <a:off x="5253950" y="3594200"/>
              <a:ext cx="0" cy="2548200"/>
            </a:xfrm>
            <a:prstGeom prst="straightConnector1">
              <a:avLst/>
            </a:prstGeom>
            <a:noFill/>
            <a:ln w="28575" cap="flat" cmpd="sng">
              <a:solidFill>
                <a:schemeClr val="dk2"/>
              </a:solidFill>
              <a:prstDash val="dash"/>
              <a:round/>
              <a:headEnd type="none" w="med" len="med"/>
              <a:tailEnd type="none" w="med" len="med"/>
            </a:ln>
          </p:spPr>
        </p:cxnSp>
        <p:cxnSp>
          <p:nvCxnSpPr>
            <p:cNvPr id="10" name="Google Shape;609;p50"/>
            <p:cNvCxnSpPr/>
            <p:nvPr/>
          </p:nvCxnSpPr>
          <p:spPr>
            <a:xfrm>
              <a:off x="4750900" y="5909025"/>
              <a:ext cx="3485400" cy="0"/>
            </a:xfrm>
            <a:prstGeom prst="straightConnector1">
              <a:avLst/>
            </a:prstGeom>
            <a:noFill/>
            <a:ln w="28575" cap="flat" cmpd="sng">
              <a:solidFill>
                <a:schemeClr val="dk2"/>
              </a:solidFill>
              <a:prstDash val="dash"/>
              <a:round/>
              <a:headEnd type="none" w="med" len="med"/>
              <a:tailEnd type="none" w="med" len="med"/>
            </a:ln>
          </p:spPr>
        </p:cxnSp>
        <p:sp>
          <p:nvSpPr>
            <p:cNvPr id="11" name="Google Shape;611;p50"/>
            <p:cNvSpPr txBox="1"/>
            <p:nvPr/>
          </p:nvSpPr>
          <p:spPr>
            <a:xfrm>
              <a:off x="4840950" y="355577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b="1"/>
                <a:t>L</a:t>
              </a:r>
              <a:endParaRPr sz="1800" b="1"/>
            </a:p>
          </p:txBody>
        </p:sp>
        <p:sp>
          <p:nvSpPr>
            <p:cNvPr id="12" name="Google Shape;610;p50"/>
            <p:cNvSpPr txBox="1"/>
            <p:nvPr/>
          </p:nvSpPr>
          <p:spPr>
            <a:xfrm>
              <a:off x="8029750" y="590902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t>𝛉</a:t>
              </a:r>
              <a:endParaRPr sz="1800"/>
            </a:p>
          </p:txBody>
        </p:sp>
        <p:sp>
          <p:nvSpPr>
            <p:cNvPr id="14" name="Google Shape;613;p50"/>
            <p:cNvSpPr/>
            <p:nvPr/>
          </p:nvSpPr>
          <p:spPr>
            <a:xfrm flipV="1">
              <a:off x="5561797" y="5126146"/>
              <a:ext cx="2641958" cy="381183"/>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ysDot"/>
              <a:round/>
              <a:headEnd type="none" w="med" len="med"/>
              <a:tailEnd type="none" w="med" len="med"/>
            </a:ln>
          </p:spPr>
        </p:sp>
      </p:grpSp>
      <p:sp>
        <p:nvSpPr>
          <p:cNvPr id="19" name="Google Shape;613;p50"/>
          <p:cNvSpPr/>
          <p:nvPr/>
        </p:nvSpPr>
        <p:spPr>
          <a:xfrm>
            <a:off x="4505124" y="3064014"/>
            <a:ext cx="3539784" cy="1654893"/>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olid"/>
            <a:round/>
            <a:headEnd type="none" w="med" len="med"/>
            <a:tailEnd type="none" w="med" len="med"/>
          </a:ln>
        </p:spPr>
      </p:sp>
      <p:sp>
        <p:nvSpPr>
          <p:cNvPr id="16" name="Google Shape;612;p50"/>
          <p:cNvSpPr/>
          <p:nvPr/>
        </p:nvSpPr>
        <p:spPr>
          <a:xfrm>
            <a:off x="5790754" y="4040933"/>
            <a:ext cx="241412" cy="26944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17" name="Group 16"/>
          <p:cNvGrpSpPr/>
          <p:nvPr/>
        </p:nvGrpSpPr>
        <p:grpSpPr>
          <a:xfrm>
            <a:off x="9144000" y="1322332"/>
            <a:ext cx="2618065" cy="773523"/>
            <a:chOff x="9144000" y="1322332"/>
            <a:chExt cx="2618065" cy="773523"/>
          </a:xfrm>
        </p:grpSpPr>
        <p:sp>
          <p:nvSpPr>
            <p:cNvPr id="18" name="TextBox 17"/>
            <p:cNvSpPr txBox="1"/>
            <p:nvPr/>
          </p:nvSpPr>
          <p:spPr>
            <a:xfrm>
              <a:off x="9144000" y="1322332"/>
              <a:ext cx="1822935" cy="369332"/>
            </a:xfrm>
            <a:prstGeom prst="rect">
              <a:avLst/>
            </a:prstGeom>
            <a:noFill/>
          </p:spPr>
          <p:txBody>
            <a:bodyPr wrap="none" rtlCol="0">
              <a:spAutoFit/>
            </a:bodyPr>
            <a:lstStyle/>
            <a:p>
              <a:r>
                <a:rPr lang="en-US" smtClean="0">
                  <a:latin typeface="Karla" charset="0"/>
                  <a:ea typeface="Karla" charset="0"/>
                  <a:cs typeface="Karla" charset="0"/>
                </a:rPr>
                <a:t>Full Likelihood: </a:t>
              </a:r>
              <a:endParaRPr lang="en-US" dirty="0">
                <a:latin typeface="Karla" charset="0"/>
                <a:ea typeface="Karla" charset="0"/>
                <a:cs typeface="Karla" charset="0"/>
              </a:endParaRPr>
            </a:p>
          </p:txBody>
        </p:sp>
        <p:cxnSp>
          <p:nvCxnSpPr>
            <p:cNvPr id="20" name="Straight Connector 19"/>
            <p:cNvCxnSpPr/>
            <p:nvPr/>
          </p:nvCxnSpPr>
          <p:spPr>
            <a:xfrm flipH="1">
              <a:off x="11199608" y="1506998"/>
              <a:ext cx="530087"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9178211" y="1726523"/>
              <a:ext cx="2053767" cy="369332"/>
            </a:xfrm>
            <a:prstGeom prst="rect">
              <a:avLst/>
            </a:prstGeom>
            <a:noFill/>
          </p:spPr>
          <p:txBody>
            <a:bodyPr wrap="none" rtlCol="0">
              <a:spAutoFit/>
            </a:bodyPr>
            <a:lstStyle/>
            <a:p>
              <a:r>
                <a:rPr lang="en-US" dirty="0" smtClean="0">
                  <a:latin typeface="Karla" charset="0"/>
                  <a:ea typeface="Karla" charset="0"/>
                  <a:cs typeface="Karla" charset="0"/>
                </a:rPr>
                <a:t>Batch Likelihood: </a:t>
              </a:r>
              <a:endParaRPr lang="en-US" dirty="0">
                <a:latin typeface="Karla" charset="0"/>
                <a:ea typeface="Karla" charset="0"/>
                <a:cs typeface="Karla" charset="0"/>
              </a:endParaRPr>
            </a:p>
          </p:txBody>
        </p:sp>
        <p:cxnSp>
          <p:nvCxnSpPr>
            <p:cNvPr id="22" name="Straight Connector 21"/>
            <p:cNvCxnSpPr/>
            <p:nvPr/>
          </p:nvCxnSpPr>
          <p:spPr>
            <a:xfrm flipH="1">
              <a:off x="11231978" y="1911189"/>
              <a:ext cx="530087" cy="0"/>
            </a:xfrm>
            <a:prstGeom prst="line">
              <a:avLst/>
            </a:prstGeom>
            <a:ln>
              <a:prstDash val="sysDot"/>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259855938"/>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 and Stochastic Gradient </a:t>
            </a:r>
            <a:r>
              <a:rPr lang="en-US" dirty="0"/>
              <a:t>D</a:t>
            </a:r>
            <a:r>
              <a:rPr lang="en-US" dirty="0" smtClean="0"/>
              <a:t>escent</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71</a:t>
            </a:fld>
            <a:endParaRPr lang="en-US"/>
          </a:p>
        </p:txBody>
      </p:sp>
      <p:grpSp>
        <p:nvGrpSpPr>
          <p:cNvPr id="8" name="Group 7"/>
          <p:cNvGrpSpPr>
            <a:grpSpLocks noChangeAspect="1"/>
          </p:cNvGrpSpPr>
          <p:nvPr/>
        </p:nvGrpSpPr>
        <p:grpSpPr>
          <a:xfrm>
            <a:off x="3431878" y="1649771"/>
            <a:ext cx="4886405" cy="4114800"/>
            <a:chOff x="4750900" y="3555775"/>
            <a:chExt cx="3691950" cy="2785550"/>
          </a:xfrm>
        </p:grpSpPr>
        <p:cxnSp>
          <p:nvCxnSpPr>
            <p:cNvPr id="9" name="Google Shape;608;p50"/>
            <p:cNvCxnSpPr/>
            <p:nvPr/>
          </p:nvCxnSpPr>
          <p:spPr>
            <a:xfrm>
              <a:off x="5253950" y="3594200"/>
              <a:ext cx="0" cy="2548200"/>
            </a:xfrm>
            <a:prstGeom prst="straightConnector1">
              <a:avLst/>
            </a:prstGeom>
            <a:noFill/>
            <a:ln w="28575" cap="flat" cmpd="sng">
              <a:solidFill>
                <a:schemeClr val="dk2"/>
              </a:solidFill>
              <a:prstDash val="dash"/>
              <a:round/>
              <a:headEnd type="none" w="med" len="med"/>
              <a:tailEnd type="none" w="med" len="med"/>
            </a:ln>
          </p:spPr>
        </p:cxnSp>
        <p:cxnSp>
          <p:nvCxnSpPr>
            <p:cNvPr id="10" name="Google Shape;609;p50"/>
            <p:cNvCxnSpPr/>
            <p:nvPr/>
          </p:nvCxnSpPr>
          <p:spPr>
            <a:xfrm>
              <a:off x="4750900" y="5909025"/>
              <a:ext cx="3485400" cy="0"/>
            </a:xfrm>
            <a:prstGeom prst="straightConnector1">
              <a:avLst/>
            </a:prstGeom>
            <a:noFill/>
            <a:ln w="28575" cap="flat" cmpd="sng">
              <a:solidFill>
                <a:schemeClr val="dk2"/>
              </a:solidFill>
              <a:prstDash val="dash"/>
              <a:round/>
              <a:headEnd type="none" w="med" len="med"/>
              <a:tailEnd type="none" w="med" len="med"/>
            </a:ln>
          </p:spPr>
        </p:cxnSp>
        <p:sp>
          <p:nvSpPr>
            <p:cNvPr id="11" name="Google Shape;611;p50"/>
            <p:cNvSpPr txBox="1"/>
            <p:nvPr/>
          </p:nvSpPr>
          <p:spPr>
            <a:xfrm>
              <a:off x="4840950" y="355577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b="1"/>
                <a:t>L</a:t>
              </a:r>
              <a:endParaRPr sz="1800" b="1"/>
            </a:p>
          </p:txBody>
        </p:sp>
        <p:sp>
          <p:nvSpPr>
            <p:cNvPr id="12" name="Google Shape;610;p50"/>
            <p:cNvSpPr txBox="1"/>
            <p:nvPr/>
          </p:nvSpPr>
          <p:spPr>
            <a:xfrm>
              <a:off x="8029750" y="590902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t>𝛉</a:t>
              </a:r>
              <a:endParaRPr sz="1800"/>
            </a:p>
          </p:txBody>
        </p:sp>
        <p:sp>
          <p:nvSpPr>
            <p:cNvPr id="14" name="Google Shape;613;p50"/>
            <p:cNvSpPr/>
            <p:nvPr/>
          </p:nvSpPr>
          <p:spPr>
            <a:xfrm>
              <a:off x="5511245" y="5025895"/>
              <a:ext cx="2641958" cy="784871"/>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ysDot"/>
              <a:round/>
              <a:headEnd type="none" w="med" len="med"/>
              <a:tailEnd type="none" w="med" len="med"/>
            </a:ln>
          </p:spPr>
        </p:sp>
      </p:grpSp>
      <p:sp>
        <p:nvSpPr>
          <p:cNvPr id="19" name="Google Shape;613;p50"/>
          <p:cNvSpPr/>
          <p:nvPr/>
        </p:nvSpPr>
        <p:spPr>
          <a:xfrm>
            <a:off x="4505124" y="3064014"/>
            <a:ext cx="3539784" cy="1654893"/>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olid"/>
            <a:round/>
            <a:headEnd type="none" w="med" len="med"/>
            <a:tailEnd type="none" w="med" len="med"/>
          </a:ln>
        </p:spPr>
      </p:sp>
      <p:sp>
        <p:nvSpPr>
          <p:cNvPr id="16" name="Google Shape;612;p50"/>
          <p:cNvSpPr/>
          <p:nvPr/>
        </p:nvSpPr>
        <p:spPr>
          <a:xfrm>
            <a:off x="5790754" y="4040933"/>
            <a:ext cx="241412" cy="26944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13" name="Google Shape;622;p50"/>
          <p:cNvCxnSpPr/>
          <p:nvPr/>
        </p:nvCxnSpPr>
        <p:spPr>
          <a:xfrm>
            <a:off x="6032166" y="4244898"/>
            <a:ext cx="313212" cy="282895"/>
          </a:xfrm>
          <a:prstGeom prst="straightConnector1">
            <a:avLst/>
          </a:prstGeom>
          <a:noFill/>
          <a:ln w="19050" cap="flat" cmpd="sng">
            <a:solidFill>
              <a:srgbClr val="CC0000"/>
            </a:solidFill>
            <a:prstDash val="solid"/>
            <a:round/>
            <a:headEnd type="none" w="med" len="med"/>
            <a:tailEnd type="triangle" w="med" len="med"/>
          </a:ln>
        </p:spPr>
      </p:cxnSp>
      <p:sp>
        <p:nvSpPr>
          <p:cNvPr id="15" name="Google Shape;612;p50"/>
          <p:cNvSpPr/>
          <p:nvPr/>
        </p:nvSpPr>
        <p:spPr>
          <a:xfrm>
            <a:off x="6345378" y="4432878"/>
            <a:ext cx="241412" cy="26944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17" name="Group 16"/>
          <p:cNvGrpSpPr/>
          <p:nvPr/>
        </p:nvGrpSpPr>
        <p:grpSpPr>
          <a:xfrm>
            <a:off x="9144000" y="1322332"/>
            <a:ext cx="2618065" cy="773523"/>
            <a:chOff x="9144000" y="1322332"/>
            <a:chExt cx="2618065" cy="773523"/>
          </a:xfrm>
        </p:grpSpPr>
        <p:sp>
          <p:nvSpPr>
            <p:cNvPr id="18" name="TextBox 17"/>
            <p:cNvSpPr txBox="1"/>
            <p:nvPr/>
          </p:nvSpPr>
          <p:spPr>
            <a:xfrm>
              <a:off x="9144000" y="1322332"/>
              <a:ext cx="1822935" cy="369332"/>
            </a:xfrm>
            <a:prstGeom prst="rect">
              <a:avLst/>
            </a:prstGeom>
            <a:noFill/>
          </p:spPr>
          <p:txBody>
            <a:bodyPr wrap="none" rtlCol="0">
              <a:spAutoFit/>
            </a:bodyPr>
            <a:lstStyle/>
            <a:p>
              <a:r>
                <a:rPr lang="en-US" smtClean="0">
                  <a:latin typeface="Karla" charset="0"/>
                  <a:ea typeface="Karla" charset="0"/>
                  <a:cs typeface="Karla" charset="0"/>
                </a:rPr>
                <a:t>Full Likelihood: </a:t>
              </a:r>
              <a:endParaRPr lang="en-US" dirty="0">
                <a:latin typeface="Karla" charset="0"/>
                <a:ea typeface="Karla" charset="0"/>
                <a:cs typeface="Karla" charset="0"/>
              </a:endParaRPr>
            </a:p>
          </p:txBody>
        </p:sp>
        <p:cxnSp>
          <p:nvCxnSpPr>
            <p:cNvPr id="20" name="Straight Connector 19"/>
            <p:cNvCxnSpPr/>
            <p:nvPr/>
          </p:nvCxnSpPr>
          <p:spPr>
            <a:xfrm flipH="1">
              <a:off x="11199608" y="1506998"/>
              <a:ext cx="530087"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9178211" y="1726523"/>
              <a:ext cx="2053767" cy="369332"/>
            </a:xfrm>
            <a:prstGeom prst="rect">
              <a:avLst/>
            </a:prstGeom>
            <a:noFill/>
          </p:spPr>
          <p:txBody>
            <a:bodyPr wrap="none" rtlCol="0">
              <a:spAutoFit/>
            </a:bodyPr>
            <a:lstStyle/>
            <a:p>
              <a:r>
                <a:rPr lang="en-US" dirty="0" smtClean="0">
                  <a:latin typeface="Karla" charset="0"/>
                  <a:ea typeface="Karla" charset="0"/>
                  <a:cs typeface="Karla" charset="0"/>
                </a:rPr>
                <a:t>Batch Likelihood: </a:t>
              </a:r>
              <a:endParaRPr lang="en-US" dirty="0">
                <a:latin typeface="Karla" charset="0"/>
                <a:ea typeface="Karla" charset="0"/>
                <a:cs typeface="Karla" charset="0"/>
              </a:endParaRPr>
            </a:p>
          </p:txBody>
        </p:sp>
        <p:cxnSp>
          <p:nvCxnSpPr>
            <p:cNvPr id="22" name="Straight Connector 21"/>
            <p:cNvCxnSpPr/>
            <p:nvPr/>
          </p:nvCxnSpPr>
          <p:spPr>
            <a:xfrm flipH="1">
              <a:off x="11231978" y="1911189"/>
              <a:ext cx="530087" cy="0"/>
            </a:xfrm>
            <a:prstGeom prst="line">
              <a:avLst/>
            </a:prstGeom>
            <a:ln>
              <a:prstDash val="sysDot"/>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343416691"/>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6802" y="216531"/>
            <a:ext cx="11493416" cy="767276"/>
          </a:xfrm>
        </p:spPr>
        <p:txBody>
          <a:bodyPr/>
          <a:lstStyle/>
          <a:p>
            <a:r>
              <a:rPr lang="en-US" dirty="0" smtClean="0"/>
              <a:t>Logistic </a:t>
            </a:r>
            <a:r>
              <a:rPr lang="en-US" dirty="0" smtClean="0"/>
              <a:t>Regression Revisited</a:t>
            </a:r>
            <a:endParaRPr lang="en-US" dirty="0"/>
          </a:p>
        </p:txBody>
      </p:sp>
      <p:sp>
        <p:nvSpPr>
          <p:cNvPr id="4" name="Slide Number Placeholder 3"/>
          <p:cNvSpPr>
            <a:spLocks noGrp="1"/>
          </p:cNvSpPr>
          <p:nvPr>
            <p:ph type="sldNum" sz="quarter" idx="12"/>
          </p:nvPr>
        </p:nvSpPr>
        <p:spPr>
          <a:xfrm>
            <a:off x="8475785" y="6387548"/>
            <a:ext cx="2844800" cy="365125"/>
          </a:xfrm>
        </p:spPr>
        <p:txBody>
          <a:bodyPr/>
          <a:lstStyle/>
          <a:p>
            <a:fld id="{74FD6AAA-7C75-FB4B-8EA1-06B22787237D}" type="slidenum">
              <a:rPr lang="en-US" smtClean="0"/>
              <a:t>72</a:t>
            </a:fld>
            <a:endParaRPr lang="en-US" dirty="0"/>
          </a:p>
        </p:txBody>
      </p:sp>
      <mc:AlternateContent xmlns:mc="http://schemas.openxmlformats.org/markup-compatibility/2006">
        <mc:Choice xmlns:a14="http://schemas.microsoft.com/office/drawing/2010/main" Requires="a14">
          <p:sp>
            <p:nvSpPr>
              <p:cNvPr id="6" name="TextBox 5"/>
              <p:cNvSpPr txBox="1"/>
              <p:nvPr/>
            </p:nvSpPr>
            <p:spPr>
              <a:xfrm>
                <a:off x="-14994" y="1757342"/>
                <a:ext cx="43338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𝑥</m:t>
                          </m:r>
                        </m:e>
                        <m:sub>
                          <m:r>
                            <a:rPr lang="en-US" b="0" i="1" smtClean="0">
                              <a:latin typeface="Cambria Math" charset="0"/>
                            </a:rPr>
                            <m:t>𝑖</m:t>
                          </m:r>
                        </m:sub>
                      </m:sSub>
                    </m:oMath>
                  </m:oMathPara>
                </a14:m>
                <a:endParaRPr lang="en-US" dirty="0"/>
              </a:p>
            </p:txBody>
          </p:sp>
        </mc:Choice>
        <mc:Fallback>
          <p:sp>
            <p:nvSpPr>
              <p:cNvPr id="6" name="TextBox 5"/>
              <p:cNvSpPr txBox="1">
                <a:spLocks noRot="1" noChangeAspect="1" noMove="1" noResize="1" noEditPoints="1" noAdjustHandles="1" noChangeArrowheads="1" noChangeShapeType="1" noTextEdit="1"/>
              </p:cNvSpPr>
              <p:nvPr/>
            </p:nvSpPr>
            <p:spPr>
              <a:xfrm>
                <a:off x="-14994" y="1757342"/>
                <a:ext cx="433387" cy="369332"/>
              </a:xfrm>
              <a:prstGeom prst="rect">
                <a:avLst/>
              </a:prstGeom>
              <a:blipFill rotWithShape="0">
                <a:blip r:embed="rId2"/>
                <a:stretch>
                  <a:fillRect b="-1639"/>
                </a:stretch>
              </a:blipFill>
            </p:spPr>
            <p:txBody>
              <a:bodyPr/>
              <a:lstStyle/>
              <a:p>
                <a:r>
                  <a:rPr lang="en-US">
                    <a:noFill/>
                  </a:rPr>
                  <a:t> </a:t>
                </a:r>
              </a:p>
            </p:txBody>
          </p:sp>
        </mc:Fallback>
      </mc:AlternateContent>
      <p:grpSp>
        <p:nvGrpSpPr>
          <p:cNvPr id="81" name="Group 80"/>
          <p:cNvGrpSpPr/>
          <p:nvPr/>
        </p:nvGrpSpPr>
        <p:grpSpPr>
          <a:xfrm>
            <a:off x="418393" y="1439178"/>
            <a:ext cx="3406743" cy="1005840"/>
            <a:chOff x="511157" y="1439178"/>
            <a:chExt cx="3406743" cy="1005840"/>
          </a:xfrm>
        </p:grpSpPr>
        <p:sp>
          <p:nvSpPr>
            <p:cNvPr id="5" name="Rectangle 4"/>
            <p:cNvSpPr/>
            <p:nvPr/>
          </p:nvSpPr>
          <p:spPr>
            <a:xfrm>
              <a:off x="926320" y="1439178"/>
              <a:ext cx="1005840"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Affine</a:t>
              </a:r>
              <a:endParaRPr lang="en-US" dirty="0">
                <a:solidFill>
                  <a:schemeClr val="tx1">
                    <a:lumMod val="75000"/>
                    <a:lumOff val="25000"/>
                  </a:schemeClr>
                </a:solidFill>
              </a:endParaRPr>
            </a:p>
          </p:txBody>
        </p:sp>
        <p:cxnSp>
          <p:nvCxnSpPr>
            <p:cNvPr id="8" name="Straight Arrow Connector 7"/>
            <p:cNvCxnSpPr/>
            <p:nvPr/>
          </p:nvCxnSpPr>
          <p:spPr>
            <a:xfrm>
              <a:off x="511157" y="1961006"/>
              <a:ext cx="347196"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p:cNvSpPr txBox="1"/>
                <p:nvPr/>
              </p:nvSpPr>
              <p:spPr>
                <a:xfrm>
                  <a:off x="2245647" y="1733764"/>
                  <a:ext cx="167225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h</m:t>
                            </m:r>
                          </m:e>
                          <m:sub>
                            <m:r>
                              <a:rPr lang="en-US" b="0" i="1" smtClean="0">
                                <a:latin typeface="Cambria Math" charset="0"/>
                              </a:rPr>
                              <m:t>𝑖</m:t>
                            </m:r>
                          </m:sub>
                        </m:sSub>
                        <m:r>
                          <a:rPr lang="en-US" b="0" i="1" smtClean="0">
                            <a:latin typeface="Cambria Math" charset="0"/>
                          </a:rPr>
                          <m:t>=</m:t>
                        </m:r>
                        <m:sSub>
                          <m:sSubPr>
                            <m:ctrlPr>
                              <a:rPr lang="en-US" b="0" i="1" smtClean="0">
                                <a:latin typeface="Cambria Math" charset="0"/>
                              </a:rPr>
                            </m:ctrlPr>
                          </m:sSubPr>
                          <m:e>
                            <m:r>
                              <a:rPr lang="en-US" b="0" i="1" smtClean="0">
                                <a:latin typeface="Cambria Math" charset="0"/>
                              </a:rPr>
                              <m:t>𝛽</m:t>
                            </m:r>
                          </m:e>
                          <m:sub>
                            <m:r>
                              <a:rPr lang="en-US" b="0" i="1" smtClean="0">
                                <a:latin typeface="Cambria Math" charset="0"/>
                              </a:rPr>
                              <m:t>0</m:t>
                            </m:r>
                          </m:sub>
                        </m:sSub>
                        <m:r>
                          <a:rPr lang="en-US" b="0" i="1" smtClean="0">
                            <a:latin typeface="Cambria Math" charset="0"/>
                          </a:rPr>
                          <m:t>+</m:t>
                        </m:r>
                        <m:sSub>
                          <m:sSubPr>
                            <m:ctrlPr>
                              <a:rPr lang="en-US" b="0" i="1" smtClean="0">
                                <a:latin typeface="Cambria Math" charset="0"/>
                              </a:rPr>
                            </m:ctrlPr>
                          </m:sSubPr>
                          <m:e>
                            <m:r>
                              <a:rPr lang="en-US" b="0" i="1" smtClean="0">
                                <a:latin typeface="Cambria Math" charset="0"/>
                              </a:rPr>
                              <m:t>𝛽</m:t>
                            </m:r>
                          </m:e>
                          <m:sub>
                            <m:r>
                              <a:rPr lang="en-US" b="0" i="1" smtClean="0">
                                <a:latin typeface="Cambria Math" charset="0"/>
                              </a:rPr>
                              <m:t>1</m:t>
                            </m:r>
                          </m:sub>
                        </m:sSub>
                        <m:sSub>
                          <m:sSubPr>
                            <m:ctrlPr>
                              <a:rPr lang="en-US" b="0" i="1" smtClean="0">
                                <a:latin typeface="Cambria Math" charset="0"/>
                              </a:rPr>
                            </m:ctrlPr>
                          </m:sSubPr>
                          <m:e>
                            <m:r>
                              <a:rPr lang="en-US" b="0" i="1" smtClean="0">
                                <a:latin typeface="Cambria Math" charset="0"/>
                              </a:rPr>
                              <m:t>𝑥</m:t>
                            </m:r>
                          </m:e>
                          <m:sub>
                            <m:r>
                              <a:rPr lang="en-US" b="0" i="1" smtClean="0">
                                <a:latin typeface="Cambria Math" charset="0"/>
                              </a:rPr>
                              <m:t>𝑖</m:t>
                            </m:r>
                          </m:sub>
                        </m:sSub>
                      </m:oMath>
                    </m:oMathPara>
                  </a14:m>
                  <a:endParaRPr lang="en-US" dirty="0"/>
                </a:p>
              </p:txBody>
            </p:sp>
          </mc:Choice>
          <mc:Fallback xmlns="">
            <p:sp>
              <p:nvSpPr>
                <p:cNvPr id="9" name="TextBox 8"/>
                <p:cNvSpPr txBox="1">
                  <a:spLocks noRot="1" noChangeAspect="1" noMove="1" noResize="1" noEditPoints="1" noAdjustHandles="1" noChangeArrowheads="1" noChangeShapeType="1" noTextEdit="1"/>
                </p:cNvSpPr>
                <p:nvPr/>
              </p:nvSpPr>
              <p:spPr>
                <a:xfrm>
                  <a:off x="2245647" y="1733764"/>
                  <a:ext cx="1672253" cy="369332"/>
                </a:xfrm>
                <a:prstGeom prst="rect">
                  <a:avLst/>
                </a:prstGeom>
                <a:blipFill rotWithShape="0">
                  <a:blip r:embed="rId3"/>
                  <a:stretch>
                    <a:fillRect b="-13115"/>
                  </a:stretch>
                </a:blipFill>
              </p:spPr>
              <p:txBody>
                <a:bodyPr/>
                <a:lstStyle/>
                <a:p>
                  <a:r>
                    <a:rPr lang="en-US">
                      <a:noFill/>
                    </a:rPr>
                    <a:t> </a:t>
                  </a:r>
                </a:p>
              </p:txBody>
            </p:sp>
          </mc:Fallback>
        </mc:AlternateContent>
        <p:cxnSp>
          <p:nvCxnSpPr>
            <p:cNvPr id="12" name="Straight Arrow Connector 11"/>
            <p:cNvCxnSpPr/>
            <p:nvPr/>
          </p:nvCxnSpPr>
          <p:spPr>
            <a:xfrm flipV="1">
              <a:off x="2039979" y="1949319"/>
              <a:ext cx="255532" cy="4541"/>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82" name="Group 81"/>
          <p:cNvGrpSpPr/>
          <p:nvPr/>
        </p:nvGrpSpPr>
        <p:grpSpPr>
          <a:xfrm>
            <a:off x="3804216" y="1458086"/>
            <a:ext cx="3585998" cy="1005840"/>
            <a:chOff x="3896980" y="1458086"/>
            <a:chExt cx="3585998" cy="1005840"/>
          </a:xfrm>
        </p:grpSpPr>
        <p:sp>
          <p:nvSpPr>
            <p:cNvPr id="13" name="Rectangle 12"/>
            <p:cNvSpPr/>
            <p:nvPr/>
          </p:nvSpPr>
          <p:spPr>
            <a:xfrm>
              <a:off x="4186908" y="1458086"/>
              <a:ext cx="1132369"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Activation</a:t>
              </a:r>
              <a:endParaRPr lang="en-US"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14" name="TextBox 13"/>
                <p:cNvSpPr txBox="1"/>
                <p:nvPr/>
              </p:nvSpPr>
              <p:spPr>
                <a:xfrm>
                  <a:off x="5237466" y="1594367"/>
                  <a:ext cx="2245512" cy="61734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𝑝</m:t>
                            </m:r>
                          </m:e>
                          <m:sub>
                            <m:r>
                              <a:rPr lang="en-US" b="0" i="1" smtClean="0">
                                <a:latin typeface="Cambria Math" charset="0"/>
                              </a:rPr>
                              <m:t>𝑖</m:t>
                            </m:r>
                          </m:sub>
                        </m:sSub>
                        <m:r>
                          <a:rPr lang="en-US" b="0" i="1" smtClean="0">
                            <a:latin typeface="Cambria Math" charset="0"/>
                          </a:rPr>
                          <m:t>=</m:t>
                        </m:r>
                        <m:f>
                          <m:fPr>
                            <m:ctrlPr>
                              <a:rPr lang="mr-IN" b="0" i="1" smtClean="0">
                                <a:latin typeface="Cambria Math" charset="0"/>
                              </a:rPr>
                            </m:ctrlPr>
                          </m:fPr>
                          <m:num>
                            <m:r>
                              <a:rPr lang="en-US" b="0" i="1" smtClean="0">
                                <a:latin typeface="Cambria Math" charset="0"/>
                              </a:rPr>
                              <m:t>1</m:t>
                            </m:r>
                          </m:num>
                          <m:den>
                            <m:r>
                              <a:rPr lang="en-US" b="0" i="1" smtClean="0">
                                <a:latin typeface="Cambria Math" charset="0"/>
                              </a:rPr>
                              <m:t>1+</m:t>
                            </m:r>
                            <m:sSup>
                              <m:sSupPr>
                                <m:ctrlPr>
                                  <a:rPr lang="en-US" b="0" i="1" smtClean="0">
                                    <a:latin typeface="Cambria Math" charset="0"/>
                                  </a:rPr>
                                </m:ctrlPr>
                              </m:sSupPr>
                              <m:e>
                                <m:r>
                                  <a:rPr lang="en-US" b="0" i="1" smtClean="0">
                                    <a:latin typeface="Cambria Math" charset="0"/>
                                  </a:rPr>
                                  <m:t>𝑒</m:t>
                                </m:r>
                              </m:e>
                              <m:sup>
                                <m:r>
                                  <a:rPr lang="en-US" b="0" i="1" smtClean="0">
                                    <a:latin typeface="Cambria Math" charset="0"/>
                                  </a:rPr>
                                  <m:t>−</m:t>
                                </m:r>
                                <m:sSub>
                                  <m:sSubPr>
                                    <m:ctrlPr>
                                      <a:rPr lang="en-US" b="0" i="1" smtClean="0">
                                        <a:latin typeface="Cambria Math" charset="0"/>
                                      </a:rPr>
                                    </m:ctrlPr>
                                  </m:sSubPr>
                                  <m:e>
                                    <m:r>
                                      <a:rPr lang="en-US" b="0" i="1" smtClean="0">
                                        <a:latin typeface="Cambria Math" charset="0"/>
                                      </a:rPr>
                                      <m:t>h</m:t>
                                    </m:r>
                                  </m:e>
                                  <m:sub>
                                    <m:r>
                                      <a:rPr lang="en-US" b="0" i="1" smtClean="0">
                                        <a:latin typeface="Cambria Math" charset="0"/>
                                      </a:rPr>
                                      <m:t>𝑖</m:t>
                                    </m:r>
                                  </m:sub>
                                </m:sSub>
                              </m:sup>
                            </m:sSup>
                          </m:den>
                        </m:f>
                      </m:oMath>
                    </m:oMathPara>
                  </a14:m>
                  <a:endParaRPr lang="en-US" b="1" dirty="0"/>
                </a:p>
              </p:txBody>
            </p:sp>
          </mc:Choice>
          <mc:Fallback xmlns="">
            <p:sp>
              <p:nvSpPr>
                <p:cNvPr id="14" name="TextBox 13"/>
                <p:cNvSpPr txBox="1">
                  <a:spLocks noRot="1" noChangeAspect="1" noMove="1" noResize="1" noEditPoints="1" noAdjustHandles="1" noChangeArrowheads="1" noChangeShapeType="1" noTextEdit="1"/>
                </p:cNvSpPr>
                <p:nvPr/>
              </p:nvSpPr>
              <p:spPr>
                <a:xfrm>
                  <a:off x="5237466" y="1594367"/>
                  <a:ext cx="2245512" cy="617348"/>
                </a:xfrm>
                <a:prstGeom prst="rect">
                  <a:avLst/>
                </a:prstGeom>
                <a:blipFill rotWithShape="0">
                  <a:blip r:embed="rId4"/>
                  <a:stretch>
                    <a:fillRect/>
                  </a:stretch>
                </a:blipFill>
              </p:spPr>
              <p:txBody>
                <a:bodyPr/>
                <a:lstStyle/>
                <a:p>
                  <a:r>
                    <a:rPr lang="en-US">
                      <a:noFill/>
                    </a:rPr>
                    <a:t> </a:t>
                  </a:r>
                </a:p>
              </p:txBody>
            </p:sp>
          </mc:Fallback>
        </mc:AlternateContent>
        <p:cxnSp>
          <p:nvCxnSpPr>
            <p:cNvPr id="15" name="Straight Arrow Connector 14"/>
            <p:cNvCxnSpPr/>
            <p:nvPr/>
          </p:nvCxnSpPr>
          <p:spPr>
            <a:xfrm>
              <a:off x="5370095" y="1949116"/>
              <a:ext cx="277387" cy="20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flipV="1">
              <a:off x="3896980" y="1933074"/>
              <a:ext cx="229852" cy="962"/>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83" name="Group 82"/>
          <p:cNvGrpSpPr/>
          <p:nvPr/>
        </p:nvGrpSpPr>
        <p:grpSpPr>
          <a:xfrm>
            <a:off x="7014723" y="1431116"/>
            <a:ext cx="5273240" cy="1005840"/>
            <a:chOff x="7107487" y="1431116"/>
            <a:chExt cx="5273240" cy="1005840"/>
          </a:xfrm>
        </p:grpSpPr>
        <mc:AlternateContent xmlns:mc="http://schemas.openxmlformats.org/markup-compatibility/2006">
          <mc:Choice xmlns:a14="http://schemas.microsoft.com/office/drawing/2010/main" Requires="a14">
            <p:sp>
              <p:nvSpPr>
                <p:cNvPr id="17" name="TextBox 16"/>
                <p:cNvSpPr txBox="1"/>
                <p:nvPr/>
              </p:nvSpPr>
              <p:spPr>
                <a:xfrm>
                  <a:off x="8674767" y="1749153"/>
                  <a:ext cx="370596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charset="0"/>
                                <a:ea typeface="Cambria Math" charset="0"/>
                                <a:cs typeface="Cambria Math" charset="0"/>
                              </a:rPr>
                            </m:ctrlPr>
                          </m:sSubPr>
                          <m:e>
                            <m:r>
                              <a:rPr lang="en-US" sz="1600" b="0" i="1" smtClean="0">
                                <a:latin typeface="Cambria Math" charset="0"/>
                                <a:ea typeface="Cambria Math" charset="0"/>
                                <a:cs typeface="Cambria Math" charset="0"/>
                              </a:rPr>
                              <m:t>ℒ</m:t>
                            </m:r>
                          </m:e>
                          <m:sub>
                            <m:r>
                              <a:rPr lang="en-US" sz="1600" b="0" i="1" smtClean="0">
                                <a:latin typeface="Cambria Math" charset="0"/>
                                <a:ea typeface="Cambria Math" charset="0"/>
                                <a:cs typeface="Cambria Math" charset="0"/>
                              </a:rPr>
                              <m:t>𝑖</m:t>
                            </m:r>
                          </m:sub>
                        </m:sSub>
                        <m:d>
                          <m:dPr>
                            <m:ctrlPr>
                              <a:rPr lang="en-US" sz="1600" b="0" i="1" smtClean="0">
                                <a:latin typeface="Cambria Math" charset="0"/>
                                <a:ea typeface="Cambria Math" charset="0"/>
                                <a:cs typeface="Cambria Math" charset="0"/>
                              </a:rPr>
                            </m:ctrlPr>
                          </m:dPr>
                          <m:e>
                            <m:r>
                              <a:rPr lang="en-US" sz="1600" b="0" i="1" smtClean="0">
                                <a:latin typeface="Cambria Math" charset="0"/>
                                <a:ea typeface="Cambria Math" charset="0"/>
                                <a:cs typeface="Cambria Math" charset="0"/>
                              </a:rPr>
                              <m:t>𝛽</m:t>
                            </m:r>
                          </m:e>
                        </m:d>
                        <m:r>
                          <a:rPr lang="en-US" sz="1600" b="0" i="1" smtClean="0">
                            <a:latin typeface="Cambria Math" charset="0"/>
                            <a:ea typeface="Cambria Math" charset="0"/>
                            <a:cs typeface="Cambria Math" charset="0"/>
                          </a:rPr>
                          <m:t>=</m:t>
                        </m:r>
                        <m:r>
                          <a:rPr lang="en-US" sz="1600" b="0" i="1" smtClean="0">
                            <a:latin typeface="Cambria Math" charset="0"/>
                            <a:ea typeface="Cambria Math" charset="0"/>
                            <a:cs typeface="Cambria Math" charset="0"/>
                          </a:rPr>
                          <m:t>−</m:t>
                        </m:r>
                        <m:sSub>
                          <m:sSubPr>
                            <m:ctrlPr>
                              <a:rPr lang="en-US" sz="1600" b="0" i="1" smtClean="0">
                                <a:latin typeface="Cambria Math" charset="0"/>
                                <a:ea typeface="Cambria Math" charset="0"/>
                                <a:cs typeface="Cambria Math" charset="0"/>
                              </a:rPr>
                            </m:ctrlPr>
                          </m:sSubPr>
                          <m:e>
                            <m:r>
                              <a:rPr lang="en-US" sz="1600" b="0" i="1" smtClean="0">
                                <a:latin typeface="Cambria Math" charset="0"/>
                                <a:ea typeface="Cambria Math" charset="0"/>
                                <a:cs typeface="Cambria Math" charset="0"/>
                              </a:rPr>
                              <m:t>𝑦</m:t>
                            </m:r>
                          </m:e>
                          <m:sub>
                            <m:r>
                              <a:rPr lang="en-US" sz="1600" b="0" i="1" smtClean="0">
                                <a:latin typeface="Cambria Math" charset="0"/>
                                <a:ea typeface="Cambria Math" charset="0"/>
                                <a:cs typeface="Cambria Math" charset="0"/>
                              </a:rPr>
                              <m:t>𝑖</m:t>
                            </m:r>
                          </m:sub>
                        </m:sSub>
                        <m:func>
                          <m:funcPr>
                            <m:ctrlPr>
                              <a:rPr lang="en-US" sz="1600" b="0" i="1" smtClean="0">
                                <a:latin typeface="Cambria Math" charset="0"/>
                                <a:ea typeface="Cambria Math" charset="0"/>
                                <a:cs typeface="Cambria Math" charset="0"/>
                              </a:rPr>
                            </m:ctrlPr>
                          </m:funcPr>
                          <m:fName>
                            <m:r>
                              <m:rPr>
                                <m:sty m:val="p"/>
                              </m:rPr>
                              <a:rPr lang="en-US" sz="1600" b="0" i="0" smtClean="0">
                                <a:latin typeface="Cambria Math" charset="0"/>
                                <a:ea typeface="Cambria Math" charset="0"/>
                                <a:cs typeface="Cambria Math" charset="0"/>
                              </a:rPr>
                              <m:t>ln</m:t>
                            </m:r>
                          </m:fName>
                          <m:e>
                            <m:d>
                              <m:dPr>
                                <m:ctrlPr>
                                  <a:rPr lang="en-US" sz="1600" b="0" i="1" smtClean="0">
                                    <a:latin typeface="Cambria Math" charset="0"/>
                                    <a:ea typeface="Cambria Math" charset="0"/>
                                    <a:cs typeface="Cambria Math" charset="0"/>
                                  </a:rPr>
                                </m:ctrlPr>
                              </m:dPr>
                              <m:e>
                                <m:sSub>
                                  <m:sSubPr>
                                    <m:ctrlPr>
                                      <a:rPr lang="en-US" sz="1600" b="0" i="1" smtClean="0">
                                        <a:latin typeface="Cambria Math" charset="0"/>
                                        <a:ea typeface="Cambria Math" charset="0"/>
                                        <a:cs typeface="Cambria Math" charset="0"/>
                                      </a:rPr>
                                    </m:ctrlPr>
                                  </m:sSubPr>
                                  <m:e>
                                    <m:r>
                                      <a:rPr lang="en-US" sz="1600" b="0" i="1" smtClean="0">
                                        <a:latin typeface="Cambria Math" charset="0"/>
                                        <a:ea typeface="Cambria Math" charset="0"/>
                                        <a:cs typeface="Cambria Math" charset="0"/>
                                      </a:rPr>
                                      <m:t>𝑝</m:t>
                                    </m:r>
                                  </m:e>
                                  <m:sub>
                                    <m:r>
                                      <a:rPr lang="en-US" sz="1600" b="0" i="1" smtClean="0">
                                        <a:latin typeface="Cambria Math" charset="0"/>
                                        <a:ea typeface="Cambria Math" charset="0"/>
                                        <a:cs typeface="Cambria Math" charset="0"/>
                                      </a:rPr>
                                      <m:t>𝑖</m:t>
                                    </m:r>
                                  </m:sub>
                                </m:sSub>
                              </m:e>
                            </m:d>
                          </m:e>
                        </m:func>
                        <m:r>
                          <a:rPr lang="en-US" sz="1600" b="0" i="1" smtClean="0">
                            <a:latin typeface="Cambria Math" charset="0"/>
                            <a:ea typeface="Cambria Math" charset="0"/>
                            <a:cs typeface="Cambria Math" charset="0"/>
                          </a:rPr>
                          <m:t>−</m:t>
                        </m:r>
                        <m:d>
                          <m:dPr>
                            <m:ctrlPr>
                              <a:rPr lang="en-US" sz="1600" b="0" i="1" smtClean="0">
                                <a:latin typeface="Cambria Math" charset="0"/>
                                <a:ea typeface="Cambria Math" charset="0"/>
                                <a:cs typeface="Cambria Math" charset="0"/>
                              </a:rPr>
                            </m:ctrlPr>
                          </m:dPr>
                          <m:e>
                            <m:r>
                              <a:rPr lang="en-US" sz="1600" b="0" i="1" smtClean="0">
                                <a:latin typeface="Cambria Math" charset="0"/>
                                <a:ea typeface="Cambria Math" charset="0"/>
                                <a:cs typeface="Cambria Math" charset="0"/>
                              </a:rPr>
                              <m:t>1−</m:t>
                            </m:r>
                            <m:sSub>
                              <m:sSubPr>
                                <m:ctrlPr>
                                  <a:rPr lang="en-US" sz="1600" b="0" i="1" smtClean="0">
                                    <a:latin typeface="Cambria Math" charset="0"/>
                                    <a:ea typeface="Cambria Math" charset="0"/>
                                    <a:cs typeface="Cambria Math" charset="0"/>
                                  </a:rPr>
                                </m:ctrlPr>
                              </m:sSubPr>
                              <m:e>
                                <m:r>
                                  <a:rPr lang="en-US" sz="1600" b="0" i="1" smtClean="0">
                                    <a:latin typeface="Cambria Math" charset="0"/>
                                    <a:ea typeface="Cambria Math" charset="0"/>
                                    <a:cs typeface="Cambria Math" charset="0"/>
                                  </a:rPr>
                                  <m:t>𝑦</m:t>
                                </m:r>
                              </m:e>
                              <m:sub>
                                <m:r>
                                  <a:rPr lang="en-US" sz="1600" b="0" i="1" smtClean="0">
                                    <a:latin typeface="Cambria Math" charset="0"/>
                                    <a:ea typeface="Cambria Math" charset="0"/>
                                    <a:cs typeface="Cambria Math" charset="0"/>
                                  </a:rPr>
                                  <m:t>𝑖</m:t>
                                </m:r>
                              </m:sub>
                            </m:sSub>
                          </m:e>
                        </m:d>
                        <m:r>
                          <m:rPr>
                            <m:sty m:val="p"/>
                          </m:rPr>
                          <a:rPr lang="en-US" sz="1600" b="0" i="0" smtClean="0">
                            <a:latin typeface="Cambria Math" charset="0"/>
                            <a:ea typeface="Cambria Math" charset="0"/>
                            <a:cs typeface="Cambria Math" charset="0"/>
                          </a:rPr>
                          <m:t>ln</m:t>
                        </m:r>
                        <m:r>
                          <a:rPr lang="en-US" sz="1600" b="0" i="1" smtClean="0">
                            <a:latin typeface="Cambria Math" charset="0"/>
                            <a:ea typeface="Cambria Math" charset="0"/>
                            <a:cs typeface="Cambria Math" charset="0"/>
                          </a:rPr>
                          <m:t>⁡(1−</m:t>
                        </m:r>
                        <m:sSub>
                          <m:sSubPr>
                            <m:ctrlPr>
                              <a:rPr lang="en-US" sz="1600" b="0" i="1" smtClean="0">
                                <a:latin typeface="Cambria Math" charset="0"/>
                                <a:ea typeface="Cambria Math" charset="0"/>
                                <a:cs typeface="Cambria Math" charset="0"/>
                              </a:rPr>
                            </m:ctrlPr>
                          </m:sSubPr>
                          <m:e>
                            <m:r>
                              <a:rPr lang="en-US" sz="1600" b="0" i="1" smtClean="0">
                                <a:latin typeface="Cambria Math" charset="0"/>
                                <a:ea typeface="Cambria Math" charset="0"/>
                                <a:cs typeface="Cambria Math" charset="0"/>
                              </a:rPr>
                              <m:t>𝑝</m:t>
                            </m:r>
                          </m:e>
                          <m:sub>
                            <m:r>
                              <a:rPr lang="en-US" sz="1600" b="0" i="1" smtClean="0">
                                <a:latin typeface="Cambria Math" charset="0"/>
                                <a:ea typeface="Cambria Math" charset="0"/>
                                <a:cs typeface="Cambria Math" charset="0"/>
                              </a:rPr>
                              <m:t>𝑖</m:t>
                            </m:r>
                          </m:sub>
                        </m:sSub>
                        <m:r>
                          <a:rPr lang="en-US" sz="1600" b="0" i="1" smtClean="0">
                            <a:latin typeface="Cambria Math" charset="0"/>
                            <a:ea typeface="Cambria Math" charset="0"/>
                            <a:cs typeface="Cambria Math" charset="0"/>
                          </a:rPr>
                          <m:t>)</m:t>
                        </m:r>
                      </m:oMath>
                    </m:oMathPara>
                  </a14:m>
                  <a:endParaRPr lang="en-US" b="0" i="1" dirty="0" smtClean="0">
                    <a:latin typeface="Cambria Math" charset="0"/>
                    <a:ea typeface="Cambria Math" charset="0"/>
                    <a:cs typeface="Cambria Math" charset="0"/>
                  </a:endParaRPr>
                </a:p>
              </p:txBody>
            </p:sp>
          </mc:Choice>
          <mc:Fallback>
            <p:sp>
              <p:nvSpPr>
                <p:cNvPr id="17" name="TextBox 16"/>
                <p:cNvSpPr txBox="1">
                  <a:spLocks noRot="1" noChangeAspect="1" noMove="1" noResize="1" noEditPoints="1" noAdjustHandles="1" noChangeArrowheads="1" noChangeShapeType="1" noTextEdit="1"/>
                </p:cNvSpPr>
                <p:nvPr/>
              </p:nvSpPr>
              <p:spPr>
                <a:xfrm>
                  <a:off x="8674767" y="1749153"/>
                  <a:ext cx="3705960" cy="338554"/>
                </a:xfrm>
                <a:prstGeom prst="rect">
                  <a:avLst/>
                </a:prstGeom>
                <a:blipFill rotWithShape="0">
                  <a:blip r:embed="rId5"/>
                  <a:stretch>
                    <a:fillRect t="-89091" b="-116364"/>
                  </a:stretch>
                </a:blipFill>
              </p:spPr>
              <p:txBody>
                <a:bodyPr/>
                <a:lstStyle/>
                <a:p>
                  <a:r>
                    <a:rPr lang="en-US">
                      <a:noFill/>
                    </a:rPr>
                    <a:t> </a:t>
                  </a:r>
                </a:p>
              </p:txBody>
            </p:sp>
          </mc:Fallback>
        </mc:AlternateContent>
        <p:sp>
          <p:nvSpPr>
            <p:cNvPr id="16" name="Rectangle 15"/>
            <p:cNvSpPr/>
            <p:nvPr/>
          </p:nvSpPr>
          <p:spPr>
            <a:xfrm>
              <a:off x="7485830" y="1431116"/>
              <a:ext cx="1005840"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Loss Fun</a:t>
              </a:r>
              <a:endParaRPr lang="en-US" dirty="0">
                <a:solidFill>
                  <a:schemeClr val="tx1">
                    <a:lumMod val="75000"/>
                    <a:lumOff val="25000"/>
                  </a:schemeClr>
                </a:solidFill>
              </a:endParaRPr>
            </a:p>
          </p:txBody>
        </p:sp>
        <p:cxnSp>
          <p:nvCxnSpPr>
            <p:cNvPr id="26" name="Straight Arrow Connector 25"/>
            <p:cNvCxnSpPr/>
            <p:nvPr/>
          </p:nvCxnSpPr>
          <p:spPr>
            <a:xfrm>
              <a:off x="7107487" y="1932028"/>
              <a:ext cx="328205"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27" name="TextBox 26"/>
            <p:cNvSpPr txBox="1"/>
            <p:nvPr/>
          </p:nvSpPr>
          <p:spPr>
            <a:xfrm>
              <a:off x="8309791" y="1903041"/>
              <a:ext cx="184731" cy="369332"/>
            </a:xfrm>
            <a:prstGeom prst="rect">
              <a:avLst/>
            </a:prstGeom>
            <a:noFill/>
          </p:spPr>
          <p:txBody>
            <a:bodyPr wrap="none" rtlCol="0">
              <a:spAutoFit/>
            </a:bodyPr>
            <a:lstStyle/>
            <a:p>
              <a:endParaRPr lang="en-US" dirty="0"/>
            </a:p>
          </p:txBody>
        </p:sp>
        <p:cxnSp>
          <p:nvCxnSpPr>
            <p:cNvPr id="37" name="Straight Arrow Connector 36"/>
            <p:cNvCxnSpPr/>
            <p:nvPr/>
          </p:nvCxnSpPr>
          <p:spPr>
            <a:xfrm flipV="1">
              <a:off x="8522400" y="1945105"/>
              <a:ext cx="180442" cy="2416"/>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101" name="Group 100"/>
          <p:cNvGrpSpPr/>
          <p:nvPr/>
        </p:nvGrpSpPr>
        <p:grpSpPr>
          <a:xfrm>
            <a:off x="-6397" y="2802637"/>
            <a:ext cx="12294359" cy="1032810"/>
            <a:chOff x="86367" y="2802637"/>
            <a:chExt cx="12294359" cy="1032810"/>
          </a:xfrm>
        </p:grpSpPr>
        <mc:AlternateContent xmlns:mc="http://schemas.openxmlformats.org/markup-compatibility/2006" xmlns:a14="http://schemas.microsoft.com/office/drawing/2010/main">
          <mc:Choice Requires="a14">
            <p:sp>
              <p:nvSpPr>
                <p:cNvPr id="55" name="TextBox 54"/>
                <p:cNvSpPr txBox="1"/>
                <p:nvPr/>
              </p:nvSpPr>
              <p:spPr>
                <a:xfrm>
                  <a:off x="86367" y="3123685"/>
                  <a:ext cx="47583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𝑥</m:t>
                            </m:r>
                          </m:e>
                          <m:sub>
                            <m:r>
                              <a:rPr lang="en-US" b="0" i="1" smtClean="0">
                                <a:latin typeface="Cambria Math" charset="0"/>
                              </a:rPr>
                              <m:t>𝑘</m:t>
                            </m:r>
                          </m:sub>
                        </m:sSub>
                      </m:oMath>
                    </m:oMathPara>
                  </a14:m>
                  <a:endParaRPr lang="en-US" dirty="0"/>
                </a:p>
              </p:txBody>
            </p:sp>
          </mc:Choice>
          <mc:Fallback xmlns="">
            <p:sp>
              <p:nvSpPr>
                <p:cNvPr id="55" name="TextBox 54"/>
                <p:cNvSpPr txBox="1">
                  <a:spLocks noRot="1" noChangeAspect="1" noMove="1" noResize="1" noEditPoints="1" noAdjustHandles="1" noChangeArrowheads="1" noChangeShapeType="1" noTextEdit="1"/>
                </p:cNvSpPr>
                <p:nvPr/>
              </p:nvSpPr>
              <p:spPr>
                <a:xfrm>
                  <a:off x="86367" y="3123685"/>
                  <a:ext cx="475836" cy="369332"/>
                </a:xfrm>
                <a:prstGeom prst="rect">
                  <a:avLst/>
                </a:prstGeom>
                <a:blipFill rotWithShape="0">
                  <a:blip r:embed="rId6"/>
                  <a:stretch>
                    <a:fillRect/>
                  </a:stretch>
                </a:blipFill>
              </p:spPr>
              <p:txBody>
                <a:bodyPr/>
                <a:lstStyle/>
                <a:p>
                  <a:r>
                    <a:rPr lang="en-US">
                      <a:noFill/>
                    </a:rPr>
                    <a:t> </a:t>
                  </a:r>
                </a:p>
              </p:txBody>
            </p:sp>
          </mc:Fallback>
        </mc:AlternateContent>
        <p:cxnSp>
          <p:nvCxnSpPr>
            <p:cNvPr id="56" name="Straight Arrow Connector 55"/>
            <p:cNvCxnSpPr/>
            <p:nvPr/>
          </p:nvCxnSpPr>
          <p:spPr>
            <a:xfrm>
              <a:off x="562203" y="3331700"/>
              <a:ext cx="347196"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58" name="TextBox 57"/>
                <p:cNvSpPr txBox="1"/>
                <p:nvPr/>
              </p:nvSpPr>
              <p:spPr>
                <a:xfrm>
                  <a:off x="8533989" y="3112351"/>
                  <a:ext cx="3846737"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charset="0"/>
                                <a:ea typeface="Cambria Math" charset="0"/>
                                <a:cs typeface="Cambria Math" charset="0"/>
                              </a:rPr>
                            </m:ctrlPr>
                          </m:sSubPr>
                          <m:e>
                            <m:r>
                              <a:rPr lang="en-US" sz="1600" b="0" i="1" smtClean="0">
                                <a:latin typeface="Cambria Math" charset="0"/>
                                <a:ea typeface="Cambria Math" charset="0"/>
                                <a:cs typeface="Cambria Math" charset="0"/>
                              </a:rPr>
                              <m:t>ℒ</m:t>
                            </m:r>
                          </m:e>
                          <m:sub>
                            <m:r>
                              <a:rPr lang="en-US" sz="1600" b="0" i="1" smtClean="0">
                                <a:latin typeface="Cambria Math" charset="0"/>
                                <a:ea typeface="Cambria Math" charset="0"/>
                                <a:cs typeface="Cambria Math" charset="0"/>
                              </a:rPr>
                              <m:t>𝑘</m:t>
                            </m:r>
                          </m:sub>
                        </m:sSub>
                        <m:d>
                          <m:dPr>
                            <m:ctrlPr>
                              <a:rPr lang="en-US" sz="1600" b="0" i="1" smtClean="0">
                                <a:latin typeface="Cambria Math" charset="0"/>
                                <a:ea typeface="Cambria Math" charset="0"/>
                                <a:cs typeface="Cambria Math" charset="0"/>
                              </a:rPr>
                            </m:ctrlPr>
                          </m:dPr>
                          <m:e>
                            <m:r>
                              <a:rPr lang="en-US" sz="1600" b="0" i="1" smtClean="0">
                                <a:latin typeface="Cambria Math" charset="0"/>
                                <a:ea typeface="Cambria Math" charset="0"/>
                                <a:cs typeface="Cambria Math" charset="0"/>
                              </a:rPr>
                              <m:t>𝛽</m:t>
                            </m:r>
                          </m:e>
                        </m:d>
                        <m:r>
                          <a:rPr lang="en-US" sz="1600" b="0" i="1" smtClean="0">
                            <a:latin typeface="Cambria Math" charset="0"/>
                            <a:ea typeface="Cambria Math" charset="0"/>
                            <a:cs typeface="Cambria Math" charset="0"/>
                          </a:rPr>
                          <m:t>=</m:t>
                        </m:r>
                        <m:r>
                          <a:rPr lang="en-US" sz="1600" b="0" i="1" smtClean="0">
                            <a:latin typeface="Cambria Math" charset="0"/>
                            <a:ea typeface="Cambria Math" charset="0"/>
                            <a:cs typeface="Cambria Math" charset="0"/>
                          </a:rPr>
                          <m:t>−</m:t>
                        </m:r>
                        <m:sSub>
                          <m:sSubPr>
                            <m:ctrlPr>
                              <a:rPr lang="en-US" sz="1600" b="0" i="1" smtClean="0">
                                <a:latin typeface="Cambria Math" charset="0"/>
                                <a:ea typeface="Cambria Math" charset="0"/>
                                <a:cs typeface="Cambria Math" charset="0"/>
                              </a:rPr>
                            </m:ctrlPr>
                          </m:sSubPr>
                          <m:e>
                            <m:r>
                              <a:rPr lang="en-US" sz="1600" b="0" i="1" smtClean="0">
                                <a:latin typeface="Cambria Math" charset="0"/>
                                <a:ea typeface="Cambria Math" charset="0"/>
                                <a:cs typeface="Cambria Math" charset="0"/>
                              </a:rPr>
                              <m:t>𝑦</m:t>
                            </m:r>
                          </m:e>
                          <m:sub>
                            <m:r>
                              <a:rPr lang="en-US" sz="1600" b="0" i="1" smtClean="0">
                                <a:latin typeface="Cambria Math" charset="0"/>
                                <a:ea typeface="Cambria Math" charset="0"/>
                                <a:cs typeface="Cambria Math" charset="0"/>
                              </a:rPr>
                              <m:t>𝑘</m:t>
                            </m:r>
                          </m:sub>
                        </m:sSub>
                        <m:func>
                          <m:funcPr>
                            <m:ctrlPr>
                              <a:rPr lang="en-US" sz="1600" b="0" i="1" smtClean="0">
                                <a:latin typeface="Cambria Math" charset="0"/>
                                <a:ea typeface="Cambria Math" charset="0"/>
                                <a:cs typeface="Cambria Math" charset="0"/>
                              </a:rPr>
                            </m:ctrlPr>
                          </m:funcPr>
                          <m:fName>
                            <m:r>
                              <m:rPr>
                                <m:sty m:val="p"/>
                              </m:rPr>
                              <a:rPr lang="en-US" sz="1600" b="0" i="0" smtClean="0">
                                <a:latin typeface="Cambria Math" charset="0"/>
                                <a:ea typeface="Cambria Math" charset="0"/>
                                <a:cs typeface="Cambria Math" charset="0"/>
                              </a:rPr>
                              <m:t>ln</m:t>
                            </m:r>
                          </m:fName>
                          <m:e>
                            <m:d>
                              <m:dPr>
                                <m:ctrlPr>
                                  <a:rPr lang="en-US" sz="1600" b="0" i="1" smtClean="0">
                                    <a:latin typeface="Cambria Math" charset="0"/>
                                    <a:ea typeface="Cambria Math" charset="0"/>
                                    <a:cs typeface="Cambria Math" charset="0"/>
                                  </a:rPr>
                                </m:ctrlPr>
                              </m:dPr>
                              <m:e>
                                <m:sSub>
                                  <m:sSubPr>
                                    <m:ctrlPr>
                                      <a:rPr lang="en-US" sz="1600" b="0" i="1" smtClean="0">
                                        <a:latin typeface="Cambria Math" charset="0"/>
                                        <a:ea typeface="Cambria Math" charset="0"/>
                                        <a:cs typeface="Cambria Math" charset="0"/>
                                      </a:rPr>
                                    </m:ctrlPr>
                                  </m:sSubPr>
                                  <m:e>
                                    <m:r>
                                      <a:rPr lang="en-US" sz="1600" b="0" i="1" smtClean="0">
                                        <a:latin typeface="Cambria Math" charset="0"/>
                                        <a:ea typeface="Cambria Math" charset="0"/>
                                        <a:cs typeface="Cambria Math" charset="0"/>
                                      </a:rPr>
                                      <m:t>𝑝</m:t>
                                    </m:r>
                                  </m:e>
                                  <m:sub>
                                    <m:r>
                                      <a:rPr lang="en-US" sz="1600" b="0" i="1" smtClean="0">
                                        <a:latin typeface="Cambria Math" charset="0"/>
                                        <a:ea typeface="Cambria Math" charset="0"/>
                                        <a:cs typeface="Cambria Math" charset="0"/>
                                      </a:rPr>
                                      <m:t>𝑘</m:t>
                                    </m:r>
                                  </m:sub>
                                </m:sSub>
                              </m:e>
                            </m:d>
                          </m:e>
                        </m:func>
                        <m:r>
                          <a:rPr lang="en-US" sz="1600" b="0" i="1" smtClean="0">
                            <a:latin typeface="Cambria Math" charset="0"/>
                            <a:ea typeface="Cambria Math" charset="0"/>
                            <a:cs typeface="Cambria Math" charset="0"/>
                          </a:rPr>
                          <m:t>−</m:t>
                        </m:r>
                        <m:d>
                          <m:dPr>
                            <m:ctrlPr>
                              <a:rPr lang="en-US" sz="1600" b="0" i="1" smtClean="0">
                                <a:latin typeface="Cambria Math" charset="0"/>
                                <a:ea typeface="Cambria Math" charset="0"/>
                                <a:cs typeface="Cambria Math" charset="0"/>
                              </a:rPr>
                            </m:ctrlPr>
                          </m:dPr>
                          <m:e>
                            <m:r>
                              <a:rPr lang="en-US" sz="1600" b="0" i="1" smtClean="0">
                                <a:latin typeface="Cambria Math" charset="0"/>
                                <a:ea typeface="Cambria Math" charset="0"/>
                                <a:cs typeface="Cambria Math" charset="0"/>
                              </a:rPr>
                              <m:t>1−</m:t>
                            </m:r>
                            <m:sSub>
                              <m:sSubPr>
                                <m:ctrlPr>
                                  <a:rPr lang="en-US" sz="1600" b="0" i="1" smtClean="0">
                                    <a:latin typeface="Cambria Math" charset="0"/>
                                    <a:ea typeface="Cambria Math" charset="0"/>
                                    <a:cs typeface="Cambria Math" charset="0"/>
                                  </a:rPr>
                                </m:ctrlPr>
                              </m:sSubPr>
                              <m:e>
                                <m:r>
                                  <a:rPr lang="en-US" sz="1600" b="0" i="1" smtClean="0">
                                    <a:latin typeface="Cambria Math" charset="0"/>
                                    <a:ea typeface="Cambria Math" charset="0"/>
                                    <a:cs typeface="Cambria Math" charset="0"/>
                                  </a:rPr>
                                  <m:t>𝑦</m:t>
                                </m:r>
                              </m:e>
                              <m:sub>
                                <m:r>
                                  <a:rPr lang="en-US" sz="1600" b="0" i="1" smtClean="0">
                                    <a:latin typeface="Cambria Math" charset="0"/>
                                    <a:ea typeface="Cambria Math" charset="0"/>
                                    <a:cs typeface="Cambria Math" charset="0"/>
                                  </a:rPr>
                                  <m:t>𝑘</m:t>
                                </m:r>
                              </m:sub>
                            </m:sSub>
                          </m:e>
                        </m:d>
                        <m:r>
                          <m:rPr>
                            <m:sty m:val="p"/>
                          </m:rPr>
                          <a:rPr lang="en-US" sz="1600" b="0" i="0" smtClean="0">
                            <a:latin typeface="Cambria Math" charset="0"/>
                            <a:ea typeface="Cambria Math" charset="0"/>
                            <a:cs typeface="Cambria Math" charset="0"/>
                          </a:rPr>
                          <m:t>ln</m:t>
                        </m:r>
                        <m:r>
                          <a:rPr lang="en-US" sz="1600" b="0" i="1" smtClean="0">
                            <a:latin typeface="Cambria Math" charset="0"/>
                            <a:ea typeface="Cambria Math" charset="0"/>
                            <a:cs typeface="Cambria Math" charset="0"/>
                          </a:rPr>
                          <m:t>⁡(1−</m:t>
                        </m:r>
                        <m:sSub>
                          <m:sSubPr>
                            <m:ctrlPr>
                              <a:rPr lang="en-US" sz="1600" b="0" i="1" smtClean="0">
                                <a:latin typeface="Cambria Math" charset="0"/>
                                <a:ea typeface="Cambria Math" charset="0"/>
                                <a:cs typeface="Cambria Math" charset="0"/>
                              </a:rPr>
                            </m:ctrlPr>
                          </m:sSubPr>
                          <m:e>
                            <m:r>
                              <a:rPr lang="en-US" sz="1600" b="0" i="1" smtClean="0">
                                <a:latin typeface="Cambria Math" charset="0"/>
                                <a:ea typeface="Cambria Math" charset="0"/>
                                <a:cs typeface="Cambria Math" charset="0"/>
                              </a:rPr>
                              <m:t>𝑝</m:t>
                            </m:r>
                          </m:e>
                          <m:sub>
                            <m:r>
                              <a:rPr lang="en-US" sz="1600" b="0" i="1" smtClean="0">
                                <a:latin typeface="Cambria Math" charset="0"/>
                                <a:ea typeface="Cambria Math" charset="0"/>
                                <a:cs typeface="Cambria Math" charset="0"/>
                              </a:rPr>
                              <m:t>𝑘</m:t>
                            </m:r>
                          </m:sub>
                        </m:sSub>
                        <m:r>
                          <a:rPr lang="en-US" sz="1600" b="0" i="1" smtClean="0">
                            <a:latin typeface="Cambria Math" charset="0"/>
                            <a:ea typeface="Cambria Math" charset="0"/>
                            <a:cs typeface="Cambria Math" charset="0"/>
                          </a:rPr>
                          <m:t>)</m:t>
                        </m:r>
                      </m:oMath>
                    </m:oMathPara>
                  </a14:m>
                  <a:endParaRPr lang="en-US" b="0" i="1" dirty="0" smtClean="0">
                    <a:latin typeface="Cambria Math" charset="0"/>
                    <a:ea typeface="Cambria Math" charset="0"/>
                    <a:cs typeface="Cambria Math" charset="0"/>
                  </a:endParaRPr>
                </a:p>
              </p:txBody>
            </p:sp>
          </mc:Choice>
          <mc:Fallback>
            <p:sp>
              <p:nvSpPr>
                <p:cNvPr id="58" name="TextBox 57"/>
                <p:cNvSpPr txBox="1">
                  <a:spLocks noRot="1" noChangeAspect="1" noMove="1" noResize="1" noEditPoints="1" noAdjustHandles="1" noChangeArrowheads="1" noChangeShapeType="1" noTextEdit="1"/>
                </p:cNvSpPr>
                <p:nvPr/>
              </p:nvSpPr>
              <p:spPr>
                <a:xfrm>
                  <a:off x="8533989" y="3112351"/>
                  <a:ext cx="3846737" cy="338554"/>
                </a:xfrm>
                <a:prstGeom prst="rect">
                  <a:avLst/>
                </a:prstGeom>
                <a:blipFill rotWithShape="0">
                  <a:blip r:embed="rId7"/>
                  <a:stretch>
                    <a:fillRect t="-89091" b="-116364"/>
                  </a:stretch>
                </a:blipFill>
              </p:spPr>
              <p:txBody>
                <a:bodyPr/>
                <a:lstStyle/>
                <a:p>
                  <a:r>
                    <a:rPr lang="en-US">
                      <a:noFill/>
                    </a:rPr>
                    <a:t> </a:t>
                  </a:r>
                </a:p>
              </p:txBody>
            </p:sp>
          </mc:Fallback>
        </mc:AlternateContent>
        <p:cxnSp>
          <p:nvCxnSpPr>
            <p:cNvPr id="59" name="Straight Arrow Connector 58"/>
            <p:cNvCxnSpPr/>
            <p:nvPr/>
          </p:nvCxnSpPr>
          <p:spPr>
            <a:xfrm flipV="1">
              <a:off x="8395819" y="3297017"/>
              <a:ext cx="180442" cy="2416"/>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85" name="Group 84"/>
            <p:cNvGrpSpPr/>
            <p:nvPr/>
          </p:nvGrpSpPr>
          <p:grpSpPr>
            <a:xfrm>
              <a:off x="543714" y="2810699"/>
              <a:ext cx="3539600" cy="1005840"/>
              <a:chOff x="511157" y="1439178"/>
              <a:chExt cx="3539600" cy="1005840"/>
            </a:xfrm>
          </p:grpSpPr>
          <p:sp>
            <p:nvSpPr>
              <p:cNvPr id="86" name="Rectangle 85"/>
              <p:cNvSpPr/>
              <p:nvPr/>
            </p:nvSpPr>
            <p:spPr>
              <a:xfrm>
                <a:off x="926320" y="1439178"/>
                <a:ext cx="1005840"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Affine</a:t>
                </a:r>
                <a:endParaRPr lang="en-US" dirty="0">
                  <a:solidFill>
                    <a:schemeClr val="tx1">
                      <a:lumMod val="75000"/>
                      <a:lumOff val="25000"/>
                    </a:schemeClr>
                  </a:solidFill>
                </a:endParaRPr>
              </a:p>
            </p:txBody>
          </p:sp>
          <p:cxnSp>
            <p:nvCxnSpPr>
              <p:cNvPr id="87" name="Straight Arrow Connector 86"/>
              <p:cNvCxnSpPr/>
              <p:nvPr/>
            </p:nvCxnSpPr>
            <p:spPr>
              <a:xfrm>
                <a:off x="511157" y="1961006"/>
                <a:ext cx="347196"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88" name="TextBox 87"/>
                  <p:cNvSpPr txBox="1"/>
                  <p:nvPr/>
                </p:nvSpPr>
                <p:spPr>
                  <a:xfrm>
                    <a:off x="2245647" y="1733764"/>
                    <a:ext cx="180511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h</m:t>
                              </m:r>
                            </m:e>
                            <m:sub>
                              <m:r>
                                <a:rPr lang="en-US" b="0" i="1" smtClean="0">
                                  <a:latin typeface="Cambria Math" charset="0"/>
                                </a:rPr>
                                <m:t>𝑘</m:t>
                              </m:r>
                            </m:sub>
                          </m:sSub>
                          <m:r>
                            <a:rPr lang="en-US" b="0" i="1" smtClean="0">
                              <a:latin typeface="Cambria Math" charset="0"/>
                            </a:rPr>
                            <m:t>=</m:t>
                          </m:r>
                          <m:sSub>
                            <m:sSubPr>
                              <m:ctrlPr>
                                <a:rPr lang="en-US" b="0" i="1" smtClean="0">
                                  <a:latin typeface="Cambria Math" charset="0"/>
                                </a:rPr>
                              </m:ctrlPr>
                            </m:sSubPr>
                            <m:e>
                              <m:r>
                                <a:rPr lang="en-US" b="0" i="1" smtClean="0">
                                  <a:latin typeface="Cambria Math" charset="0"/>
                                </a:rPr>
                                <m:t>𝛽</m:t>
                              </m:r>
                            </m:e>
                            <m:sub>
                              <m:r>
                                <a:rPr lang="en-US" b="0" i="1" smtClean="0">
                                  <a:latin typeface="Cambria Math" charset="0"/>
                                </a:rPr>
                                <m:t>0</m:t>
                              </m:r>
                            </m:sub>
                          </m:sSub>
                          <m:r>
                            <a:rPr lang="en-US" b="0" i="1" smtClean="0">
                              <a:latin typeface="Cambria Math" charset="0"/>
                            </a:rPr>
                            <m:t>+</m:t>
                          </m:r>
                          <m:sSub>
                            <m:sSubPr>
                              <m:ctrlPr>
                                <a:rPr lang="en-US" b="0" i="1" smtClean="0">
                                  <a:latin typeface="Cambria Math" charset="0"/>
                                </a:rPr>
                              </m:ctrlPr>
                            </m:sSubPr>
                            <m:e>
                              <m:r>
                                <a:rPr lang="en-US" b="0" i="1" smtClean="0">
                                  <a:latin typeface="Cambria Math" charset="0"/>
                                </a:rPr>
                                <m:t>𝛽</m:t>
                              </m:r>
                            </m:e>
                            <m:sub>
                              <m:r>
                                <a:rPr lang="en-US" b="0" i="1" smtClean="0">
                                  <a:latin typeface="Cambria Math" charset="0"/>
                                </a:rPr>
                                <m:t>1</m:t>
                              </m:r>
                            </m:sub>
                          </m:sSub>
                          <m:sSub>
                            <m:sSubPr>
                              <m:ctrlPr>
                                <a:rPr lang="en-US" b="0" i="1" smtClean="0">
                                  <a:latin typeface="Cambria Math" charset="0"/>
                                </a:rPr>
                              </m:ctrlPr>
                            </m:sSubPr>
                            <m:e>
                              <m:r>
                                <a:rPr lang="en-US" b="0" i="1" smtClean="0">
                                  <a:latin typeface="Cambria Math" charset="0"/>
                                </a:rPr>
                                <m:t>𝑥</m:t>
                              </m:r>
                            </m:e>
                            <m:sub>
                              <m:r>
                                <a:rPr lang="en-US" b="0" i="1" smtClean="0">
                                  <a:latin typeface="Cambria Math" charset="0"/>
                                </a:rPr>
                                <m:t>𝑘</m:t>
                              </m:r>
                            </m:sub>
                          </m:sSub>
                        </m:oMath>
                      </m:oMathPara>
                    </a14:m>
                    <a:endParaRPr lang="en-US" dirty="0"/>
                  </a:p>
                </p:txBody>
              </p:sp>
            </mc:Choice>
            <mc:Fallback xmlns="">
              <p:sp>
                <p:nvSpPr>
                  <p:cNvPr id="88" name="TextBox 87"/>
                  <p:cNvSpPr txBox="1">
                    <a:spLocks noRot="1" noChangeAspect="1" noMove="1" noResize="1" noEditPoints="1" noAdjustHandles="1" noChangeArrowheads="1" noChangeShapeType="1" noTextEdit="1"/>
                  </p:cNvSpPr>
                  <p:nvPr/>
                </p:nvSpPr>
                <p:spPr>
                  <a:xfrm>
                    <a:off x="2245647" y="1733764"/>
                    <a:ext cx="1805110" cy="369332"/>
                  </a:xfrm>
                  <a:prstGeom prst="rect">
                    <a:avLst/>
                  </a:prstGeom>
                  <a:blipFill rotWithShape="0">
                    <a:blip r:embed="rId8"/>
                    <a:stretch>
                      <a:fillRect b="-13115"/>
                    </a:stretch>
                  </a:blipFill>
                </p:spPr>
                <p:txBody>
                  <a:bodyPr/>
                  <a:lstStyle/>
                  <a:p>
                    <a:r>
                      <a:rPr lang="en-US">
                        <a:noFill/>
                      </a:rPr>
                      <a:t> </a:t>
                    </a:r>
                  </a:p>
                </p:txBody>
              </p:sp>
            </mc:Fallback>
          </mc:AlternateContent>
          <p:cxnSp>
            <p:nvCxnSpPr>
              <p:cNvPr id="89" name="Straight Arrow Connector 88"/>
              <p:cNvCxnSpPr/>
              <p:nvPr/>
            </p:nvCxnSpPr>
            <p:spPr>
              <a:xfrm flipV="1">
                <a:off x="2039979" y="1949319"/>
                <a:ext cx="255532" cy="4541"/>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90" name="Group 89"/>
            <p:cNvGrpSpPr/>
            <p:nvPr/>
          </p:nvGrpSpPr>
          <p:grpSpPr>
            <a:xfrm>
              <a:off x="3929537" y="2829607"/>
              <a:ext cx="3585998" cy="1005840"/>
              <a:chOff x="3896980" y="1458086"/>
              <a:chExt cx="3585998" cy="1005840"/>
            </a:xfrm>
          </p:grpSpPr>
          <p:sp>
            <p:nvSpPr>
              <p:cNvPr id="91" name="Rectangle 90"/>
              <p:cNvSpPr/>
              <p:nvPr/>
            </p:nvSpPr>
            <p:spPr>
              <a:xfrm>
                <a:off x="4186908" y="1458086"/>
                <a:ext cx="1132369"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Activation</a:t>
                </a:r>
                <a:endParaRPr lang="en-US"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92" name="TextBox 91"/>
                  <p:cNvSpPr txBox="1"/>
                  <p:nvPr/>
                </p:nvSpPr>
                <p:spPr>
                  <a:xfrm>
                    <a:off x="5237466" y="1594367"/>
                    <a:ext cx="2245512" cy="61734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𝑝</m:t>
                              </m:r>
                            </m:e>
                            <m:sub>
                              <m:r>
                                <a:rPr lang="en-US" b="0" i="1" smtClean="0">
                                  <a:latin typeface="Cambria Math" charset="0"/>
                                </a:rPr>
                                <m:t>𝑖</m:t>
                              </m:r>
                            </m:sub>
                          </m:sSub>
                          <m:r>
                            <a:rPr lang="en-US" b="0" i="1" smtClean="0">
                              <a:latin typeface="Cambria Math" charset="0"/>
                            </a:rPr>
                            <m:t>=</m:t>
                          </m:r>
                          <m:f>
                            <m:fPr>
                              <m:ctrlPr>
                                <a:rPr lang="mr-IN" b="0" i="1" smtClean="0">
                                  <a:latin typeface="Cambria Math" charset="0"/>
                                </a:rPr>
                              </m:ctrlPr>
                            </m:fPr>
                            <m:num>
                              <m:r>
                                <a:rPr lang="en-US" b="0" i="1" smtClean="0">
                                  <a:latin typeface="Cambria Math" charset="0"/>
                                </a:rPr>
                                <m:t>1</m:t>
                              </m:r>
                            </m:num>
                            <m:den>
                              <m:r>
                                <a:rPr lang="en-US" b="0" i="1" smtClean="0">
                                  <a:latin typeface="Cambria Math" charset="0"/>
                                </a:rPr>
                                <m:t>1+</m:t>
                              </m:r>
                              <m:sSup>
                                <m:sSupPr>
                                  <m:ctrlPr>
                                    <a:rPr lang="en-US" b="0" i="1" smtClean="0">
                                      <a:latin typeface="Cambria Math" charset="0"/>
                                    </a:rPr>
                                  </m:ctrlPr>
                                </m:sSupPr>
                                <m:e>
                                  <m:r>
                                    <a:rPr lang="en-US" b="0" i="1" smtClean="0">
                                      <a:latin typeface="Cambria Math" charset="0"/>
                                    </a:rPr>
                                    <m:t>𝑒</m:t>
                                  </m:r>
                                </m:e>
                                <m:sup>
                                  <m:r>
                                    <a:rPr lang="en-US" b="0" i="1" smtClean="0">
                                      <a:latin typeface="Cambria Math" charset="0"/>
                                    </a:rPr>
                                    <m:t>−</m:t>
                                  </m:r>
                                  <m:sSub>
                                    <m:sSubPr>
                                      <m:ctrlPr>
                                        <a:rPr lang="en-US" b="0" i="1" smtClean="0">
                                          <a:latin typeface="Cambria Math" charset="0"/>
                                        </a:rPr>
                                      </m:ctrlPr>
                                    </m:sSubPr>
                                    <m:e>
                                      <m:r>
                                        <a:rPr lang="en-US" b="0" i="1" smtClean="0">
                                          <a:latin typeface="Cambria Math" charset="0"/>
                                        </a:rPr>
                                        <m:t>h</m:t>
                                      </m:r>
                                    </m:e>
                                    <m:sub>
                                      <m:r>
                                        <a:rPr lang="en-US" b="0" i="1" smtClean="0">
                                          <a:latin typeface="Cambria Math" charset="0"/>
                                        </a:rPr>
                                        <m:t>𝑘</m:t>
                                      </m:r>
                                    </m:sub>
                                  </m:sSub>
                                </m:sup>
                              </m:sSup>
                            </m:den>
                          </m:f>
                        </m:oMath>
                      </m:oMathPara>
                    </a14:m>
                    <a:endParaRPr lang="en-US" b="1" dirty="0"/>
                  </a:p>
                </p:txBody>
              </p:sp>
            </mc:Choice>
            <mc:Fallback xmlns="">
              <p:sp>
                <p:nvSpPr>
                  <p:cNvPr id="92" name="TextBox 91"/>
                  <p:cNvSpPr txBox="1">
                    <a:spLocks noRot="1" noChangeAspect="1" noMove="1" noResize="1" noEditPoints="1" noAdjustHandles="1" noChangeArrowheads="1" noChangeShapeType="1" noTextEdit="1"/>
                  </p:cNvSpPr>
                  <p:nvPr/>
                </p:nvSpPr>
                <p:spPr>
                  <a:xfrm>
                    <a:off x="5237466" y="1594367"/>
                    <a:ext cx="2245512" cy="617348"/>
                  </a:xfrm>
                  <a:prstGeom prst="rect">
                    <a:avLst/>
                  </a:prstGeom>
                  <a:blipFill rotWithShape="0">
                    <a:blip r:embed="rId9"/>
                    <a:stretch>
                      <a:fillRect/>
                    </a:stretch>
                  </a:blipFill>
                </p:spPr>
                <p:txBody>
                  <a:bodyPr/>
                  <a:lstStyle/>
                  <a:p>
                    <a:r>
                      <a:rPr lang="en-US">
                        <a:noFill/>
                      </a:rPr>
                      <a:t> </a:t>
                    </a:r>
                  </a:p>
                </p:txBody>
              </p:sp>
            </mc:Fallback>
          </mc:AlternateContent>
          <p:cxnSp>
            <p:nvCxnSpPr>
              <p:cNvPr id="93" name="Straight Arrow Connector 92"/>
              <p:cNvCxnSpPr/>
              <p:nvPr/>
            </p:nvCxnSpPr>
            <p:spPr>
              <a:xfrm>
                <a:off x="5370095" y="1949116"/>
                <a:ext cx="277387" cy="20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4" name="Straight Arrow Connector 93"/>
              <p:cNvCxnSpPr/>
              <p:nvPr/>
            </p:nvCxnSpPr>
            <p:spPr>
              <a:xfrm flipV="1">
                <a:off x="3896980" y="1933074"/>
                <a:ext cx="229852" cy="962"/>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95" name="Group 94"/>
            <p:cNvGrpSpPr/>
            <p:nvPr/>
          </p:nvGrpSpPr>
          <p:grpSpPr>
            <a:xfrm>
              <a:off x="7088496" y="2802637"/>
              <a:ext cx="1370851" cy="1005840"/>
              <a:chOff x="7123671" y="1431116"/>
              <a:chExt cx="1370851" cy="1005840"/>
            </a:xfrm>
          </p:grpSpPr>
          <p:sp>
            <p:nvSpPr>
              <p:cNvPr id="97" name="Rectangle 96"/>
              <p:cNvSpPr/>
              <p:nvPr/>
            </p:nvSpPr>
            <p:spPr>
              <a:xfrm>
                <a:off x="7485830" y="1431116"/>
                <a:ext cx="1005840"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Loss Fun</a:t>
                </a:r>
                <a:endParaRPr lang="en-US" dirty="0">
                  <a:solidFill>
                    <a:schemeClr val="tx1">
                      <a:lumMod val="75000"/>
                      <a:lumOff val="25000"/>
                    </a:schemeClr>
                  </a:solidFill>
                </a:endParaRPr>
              </a:p>
            </p:txBody>
          </p:sp>
          <p:cxnSp>
            <p:nvCxnSpPr>
              <p:cNvPr id="98" name="Straight Arrow Connector 97"/>
              <p:cNvCxnSpPr/>
              <p:nvPr/>
            </p:nvCxnSpPr>
            <p:spPr>
              <a:xfrm>
                <a:off x="7123671" y="1940120"/>
                <a:ext cx="328205"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99" name="TextBox 98"/>
              <p:cNvSpPr txBox="1"/>
              <p:nvPr/>
            </p:nvSpPr>
            <p:spPr>
              <a:xfrm>
                <a:off x="8309791" y="1903041"/>
                <a:ext cx="184731" cy="369332"/>
              </a:xfrm>
              <a:prstGeom prst="rect">
                <a:avLst/>
              </a:prstGeom>
              <a:noFill/>
            </p:spPr>
            <p:txBody>
              <a:bodyPr wrap="none" rtlCol="0">
                <a:spAutoFit/>
              </a:bodyPr>
              <a:lstStyle/>
              <a:p>
                <a:endParaRPr lang="en-US" dirty="0"/>
              </a:p>
            </p:txBody>
          </p:sp>
        </p:grpSp>
      </p:grpSp>
      <p:grpSp>
        <p:nvGrpSpPr>
          <p:cNvPr id="104" name="Group 103"/>
          <p:cNvGrpSpPr/>
          <p:nvPr/>
        </p:nvGrpSpPr>
        <p:grpSpPr>
          <a:xfrm>
            <a:off x="12166" y="4097695"/>
            <a:ext cx="11852982" cy="1714024"/>
            <a:chOff x="0" y="4097695"/>
            <a:chExt cx="11852982" cy="1714024"/>
          </a:xfrm>
        </p:grpSpPr>
        <p:grpSp>
          <p:nvGrpSpPr>
            <p:cNvPr id="80" name="Group 79"/>
            <p:cNvGrpSpPr/>
            <p:nvPr/>
          </p:nvGrpSpPr>
          <p:grpSpPr>
            <a:xfrm>
              <a:off x="0" y="4778909"/>
              <a:ext cx="11852982" cy="1032810"/>
              <a:chOff x="0" y="4778909"/>
              <a:chExt cx="11852982" cy="1032810"/>
            </a:xfrm>
          </p:grpSpPr>
          <p:grpSp>
            <p:nvGrpSpPr>
              <p:cNvPr id="79" name="Group 78"/>
              <p:cNvGrpSpPr/>
              <p:nvPr/>
            </p:nvGrpSpPr>
            <p:grpSpPr>
              <a:xfrm>
                <a:off x="0" y="4778909"/>
                <a:ext cx="11852982" cy="1032810"/>
                <a:chOff x="0" y="4778909"/>
                <a:chExt cx="11852982" cy="1032810"/>
              </a:xfrm>
            </p:grpSpPr>
            <mc:AlternateContent xmlns:mc="http://schemas.openxmlformats.org/markup-compatibility/2006" xmlns:a14="http://schemas.microsoft.com/office/drawing/2010/main">
              <mc:Choice Requires="a14">
                <p:sp>
                  <p:nvSpPr>
                    <p:cNvPr id="51" name="TextBox 50"/>
                    <p:cNvSpPr txBox="1"/>
                    <p:nvPr/>
                  </p:nvSpPr>
                  <p:spPr>
                    <a:xfrm>
                      <a:off x="8147022" y="4876881"/>
                      <a:ext cx="3705960" cy="76450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charset="0"/>
                                <a:ea typeface="Cambria Math" charset="0"/>
                                <a:cs typeface="Cambria Math" charset="0"/>
                              </a:rPr>
                              <m:t>ℒ</m:t>
                            </m:r>
                            <m:r>
                              <a:rPr lang="en-US" sz="1600" b="0" i="1" smtClean="0">
                                <a:latin typeface="Cambria Math" charset="0"/>
                                <a:ea typeface="Cambria Math" charset="0"/>
                                <a:cs typeface="Cambria Math" charset="0"/>
                              </a:rPr>
                              <m:t>(</m:t>
                            </m:r>
                            <m:r>
                              <a:rPr lang="en-US" sz="1600" b="0" i="1" smtClean="0">
                                <a:latin typeface="Cambria Math" charset="0"/>
                                <a:ea typeface="Cambria Math" charset="0"/>
                                <a:cs typeface="Cambria Math" charset="0"/>
                              </a:rPr>
                              <m:t>𝛽</m:t>
                            </m:r>
                            <m:r>
                              <a:rPr lang="en-US" sz="1600" b="0" i="1" smtClean="0">
                                <a:latin typeface="Cambria Math" charset="0"/>
                                <a:ea typeface="Cambria Math" charset="0"/>
                                <a:cs typeface="Cambria Math" charset="0"/>
                              </a:rPr>
                              <m:t>)=</m:t>
                            </m:r>
                            <m:nary>
                              <m:naryPr>
                                <m:chr m:val="∑"/>
                                <m:ctrlPr>
                                  <a:rPr lang="is-IS" sz="1600" b="0" i="1" smtClean="0">
                                    <a:latin typeface="Cambria Math" charset="0"/>
                                    <a:ea typeface="Cambria Math" charset="0"/>
                                    <a:cs typeface="Cambria Math" charset="0"/>
                                  </a:rPr>
                                </m:ctrlPr>
                              </m:naryPr>
                              <m:sub>
                                <m:r>
                                  <m:rPr>
                                    <m:brk m:alnAt="23"/>
                                  </m:rPr>
                                  <a:rPr lang="en-US" sz="1600" b="0" i="1" smtClean="0">
                                    <a:latin typeface="Cambria Math" charset="0"/>
                                    <a:ea typeface="Cambria Math" charset="0"/>
                                    <a:cs typeface="Cambria Math" charset="0"/>
                                  </a:rPr>
                                  <m:t>𝑖</m:t>
                                </m:r>
                              </m:sub>
                              <m:sup>
                                <m:r>
                                  <a:rPr lang="en-US" sz="1600" b="0" i="1" smtClean="0">
                                    <a:latin typeface="Cambria Math" charset="0"/>
                                    <a:ea typeface="Cambria Math" charset="0"/>
                                    <a:cs typeface="Cambria Math" charset="0"/>
                                  </a:rPr>
                                  <m:t>𝑛</m:t>
                                </m:r>
                              </m:sup>
                              <m:e>
                                <m:sSub>
                                  <m:sSubPr>
                                    <m:ctrlPr>
                                      <a:rPr lang="en-US" sz="1600" b="0" i="1" smtClean="0">
                                        <a:latin typeface="Cambria Math" charset="0"/>
                                        <a:ea typeface="Cambria Math" charset="0"/>
                                        <a:cs typeface="Cambria Math" charset="0"/>
                                      </a:rPr>
                                    </m:ctrlPr>
                                  </m:sSubPr>
                                  <m:e>
                                    <m:r>
                                      <a:rPr lang="en-US" sz="1600" b="0" i="1" smtClean="0">
                                        <a:latin typeface="Cambria Math" charset="0"/>
                                        <a:ea typeface="Cambria Math" charset="0"/>
                                        <a:cs typeface="Cambria Math" charset="0"/>
                                      </a:rPr>
                                      <m:t>ℒ</m:t>
                                    </m:r>
                                  </m:e>
                                  <m:sub>
                                    <m:r>
                                      <a:rPr lang="en-US" sz="1600" b="0" i="1" smtClean="0">
                                        <a:latin typeface="Cambria Math" charset="0"/>
                                        <a:ea typeface="Cambria Math" charset="0"/>
                                        <a:cs typeface="Cambria Math" charset="0"/>
                                      </a:rPr>
                                      <m:t>𝑖</m:t>
                                    </m:r>
                                  </m:sub>
                                </m:sSub>
                                <m:d>
                                  <m:dPr>
                                    <m:ctrlPr>
                                      <a:rPr lang="en-US" sz="1600" b="0" i="1" smtClean="0">
                                        <a:latin typeface="Cambria Math" charset="0"/>
                                        <a:ea typeface="Cambria Math" charset="0"/>
                                        <a:cs typeface="Cambria Math" charset="0"/>
                                      </a:rPr>
                                    </m:ctrlPr>
                                  </m:dPr>
                                  <m:e>
                                    <m:r>
                                      <a:rPr lang="en-US" sz="1600" b="0" i="1" smtClean="0">
                                        <a:latin typeface="Cambria Math" charset="0"/>
                                        <a:ea typeface="Cambria Math" charset="0"/>
                                        <a:cs typeface="Cambria Math" charset="0"/>
                                      </a:rPr>
                                      <m:t>𝛽</m:t>
                                    </m:r>
                                  </m:e>
                                </m:d>
                              </m:e>
                            </m:nary>
                          </m:oMath>
                        </m:oMathPara>
                      </a14:m>
                      <a:endParaRPr lang="en-US" b="0" i="1" dirty="0" smtClean="0">
                        <a:latin typeface="Cambria Math" charset="0"/>
                        <a:ea typeface="Cambria Math" charset="0"/>
                        <a:cs typeface="Cambria Math" charset="0"/>
                      </a:endParaRPr>
                    </a:p>
                  </p:txBody>
                </p:sp>
              </mc:Choice>
              <mc:Fallback xmlns="">
                <p:sp>
                  <p:nvSpPr>
                    <p:cNvPr id="51" name="TextBox 50"/>
                    <p:cNvSpPr txBox="1">
                      <a:spLocks noRot="1" noChangeAspect="1" noMove="1" noResize="1" noEditPoints="1" noAdjustHandles="1" noChangeArrowheads="1" noChangeShapeType="1" noTextEdit="1"/>
                    </p:cNvSpPr>
                    <p:nvPr/>
                  </p:nvSpPr>
                  <p:spPr>
                    <a:xfrm>
                      <a:off x="8147022" y="4876881"/>
                      <a:ext cx="3705960" cy="764505"/>
                    </a:xfrm>
                    <a:prstGeom prst="rect">
                      <a:avLst/>
                    </a:prstGeom>
                    <a:blipFill rotWithShape="0">
                      <a:blip r:embed="rId10"/>
                      <a:stretch>
                        <a:fillRect/>
                      </a:stretch>
                    </a:blipFill>
                  </p:spPr>
                  <p:txBody>
                    <a:bodyPr/>
                    <a:lstStyle/>
                    <a:p>
                      <a:r>
                        <a:rPr lang="en-US">
                          <a:noFill/>
                        </a:rPr>
                        <a:t> </a:t>
                      </a:r>
                    </a:p>
                  </p:txBody>
                </p:sp>
              </mc:Fallback>
            </mc:AlternateContent>
            <p:grpSp>
              <p:nvGrpSpPr>
                <p:cNvPr id="63" name="Group 62"/>
                <p:cNvGrpSpPr/>
                <p:nvPr/>
              </p:nvGrpSpPr>
              <p:grpSpPr>
                <a:xfrm>
                  <a:off x="0" y="4778909"/>
                  <a:ext cx="8416752" cy="1032810"/>
                  <a:chOff x="244843" y="3195835"/>
                  <a:chExt cx="8416752" cy="1032810"/>
                </a:xfrm>
              </p:grpSpPr>
              <p:sp>
                <p:nvSpPr>
                  <p:cNvPr id="64" name="Rectangle 63"/>
                  <p:cNvSpPr/>
                  <p:nvPr/>
                </p:nvSpPr>
                <p:spPr>
                  <a:xfrm>
                    <a:off x="1093393" y="3203897"/>
                    <a:ext cx="1005840"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Affine</a:t>
                    </a:r>
                    <a:endParaRPr lang="en-US"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65" name="TextBox 64"/>
                      <p:cNvSpPr txBox="1"/>
                      <p:nvPr/>
                    </p:nvSpPr>
                    <p:spPr>
                      <a:xfrm>
                        <a:off x="244843" y="3522061"/>
                        <a:ext cx="39228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65" name="TextBox 64"/>
                      <p:cNvSpPr txBox="1">
                        <a:spLocks noRot="1" noChangeAspect="1" noMove="1" noResize="1" noEditPoints="1" noAdjustHandles="1" noChangeArrowheads="1" noChangeShapeType="1" noTextEdit="1"/>
                      </p:cNvSpPr>
                      <p:nvPr/>
                    </p:nvSpPr>
                    <p:spPr>
                      <a:xfrm>
                        <a:off x="244843" y="3522061"/>
                        <a:ext cx="392287" cy="369332"/>
                      </a:xfrm>
                      <a:prstGeom prst="rect">
                        <a:avLst/>
                      </a:prstGeom>
                      <a:blipFill rotWithShape="0">
                        <a:blip r:embed="rId11"/>
                        <a:stretch>
                          <a:fillRect/>
                        </a:stretch>
                      </a:blipFill>
                    </p:spPr>
                    <p:txBody>
                      <a:bodyPr/>
                      <a:lstStyle/>
                      <a:p>
                        <a:r>
                          <a:rPr lang="en-US">
                            <a:noFill/>
                          </a:rPr>
                          <a:t> </a:t>
                        </a:r>
                      </a:p>
                    </p:txBody>
                  </p:sp>
                </mc:Fallback>
              </mc:AlternateContent>
              <p:cxnSp>
                <p:nvCxnSpPr>
                  <p:cNvPr id="66" name="Straight Arrow Connector 65"/>
                  <p:cNvCxnSpPr/>
                  <p:nvPr/>
                </p:nvCxnSpPr>
                <p:spPr>
                  <a:xfrm>
                    <a:off x="678230" y="3725725"/>
                    <a:ext cx="347196"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67" name="TextBox 66"/>
                      <p:cNvSpPr txBox="1"/>
                      <p:nvPr/>
                    </p:nvSpPr>
                    <p:spPr>
                      <a:xfrm>
                        <a:off x="2412720" y="3498483"/>
                        <a:ext cx="156049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h</m:t>
                              </m:r>
                              <m:r>
                                <a:rPr lang="en-US" b="0" i="1" smtClean="0">
                                  <a:latin typeface="Cambria Math" charset="0"/>
                                </a:rPr>
                                <m:t>=</m:t>
                              </m:r>
                              <m:sSub>
                                <m:sSubPr>
                                  <m:ctrlPr>
                                    <a:rPr lang="en-US" b="0" i="1" smtClean="0">
                                      <a:latin typeface="Cambria Math" charset="0"/>
                                    </a:rPr>
                                  </m:ctrlPr>
                                </m:sSubPr>
                                <m:e>
                                  <m:r>
                                    <a:rPr lang="en-US" b="0" i="1" smtClean="0">
                                      <a:latin typeface="Cambria Math" charset="0"/>
                                    </a:rPr>
                                    <m:t>𝛽</m:t>
                                  </m:r>
                                </m:e>
                                <m:sub>
                                  <m:r>
                                    <a:rPr lang="en-US" b="0" i="1" smtClean="0">
                                      <a:latin typeface="Cambria Math" charset="0"/>
                                    </a:rPr>
                                    <m:t>0</m:t>
                                  </m:r>
                                </m:sub>
                              </m:sSub>
                              <m:r>
                                <a:rPr lang="en-US" b="0" i="1" smtClean="0">
                                  <a:latin typeface="Cambria Math" charset="0"/>
                                </a:rPr>
                                <m:t>+</m:t>
                              </m:r>
                              <m:sSub>
                                <m:sSubPr>
                                  <m:ctrlPr>
                                    <a:rPr lang="en-US" b="0" i="1" smtClean="0">
                                      <a:latin typeface="Cambria Math" charset="0"/>
                                    </a:rPr>
                                  </m:ctrlPr>
                                </m:sSubPr>
                                <m:e>
                                  <m:r>
                                    <a:rPr lang="en-US" b="0" i="1" smtClean="0">
                                      <a:latin typeface="Cambria Math" charset="0"/>
                                    </a:rPr>
                                    <m:t>𝛽</m:t>
                                  </m:r>
                                </m:e>
                                <m:sub>
                                  <m:r>
                                    <a:rPr lang="en-US" b="0" i="1" smtClean="0">
                                      <a:latin typeface="Cambria Math" charset="0"/>
                                    </a:rPr>
                                    <m:t>1</m:t>
                                  </m:r>
                                </m:sub>
                              </m:sSub>
                              <m:r>
                                <a:rPr lang="en-US" b="0" i="1" smtClean="0">
                                  <a:latin typeface="Cambria Math" charset="0"/>
                                </a:rPr>
                                <m:t>𝑋</m:t>
                              </m:r>
                            </m:oMath>
                          </m:oMathPara>
                        </a14:m>
                        <a:endParaRPr lang="en-US" dirty="0"/>
                      </a:p>
                    </p:txBody>
                  </p:sp>
                </mc:Choice>
                <mc:Fallback xmlns="">
                  <p:sp>
                    <p:nvSpPr>
                      <p:cNvPr id="67" name="TextBox 66"/>
                      <p:cNvSpPr txBox="1">
                        <a:spLocks noRot="1" noChangeAspect="1" noMove="1" noResize="1" noEditPoints="1" noAdjustHandles="1" noChangeArrowheads="1" noChangeShapeType="1" noTextEdit="1"/>
                      </p:cNvSpPr>
                      <p:nvPr/>
                    </p:nvSpPr>
                    <p:spPr>
                      <a:xfrm>
                        <a:off x="2412720" y="3498483"/>
                        <a:ext cx="1560492" cy="369332"/>
                      </a:xfrm>
                      <a:prstGeom prst="rect">
                        <a:avLst/>
                      </a:prstGeom>
                      <a:blipFill rotWithShape="0">
                        <a:blip r:embed="rId12"/>
                        <a:stretch>
                          <a:fillRect b="-13333"/>
                        </a:stretch>
                      </a:blipFill>
                    </p:spPr>
                    <p:txBody>
                      <a:bodyPr/>
                      <a:lstStyle/>
                      <a:p>
                        <a:r>
                          <a:rPr lang="en-US">
                            <a:noFill/>
                          </a:rPr>
                          <a:t> </a:t>
                        </a:r>
                      </a:p>
                    </p:txBody>
                  </p:sp>
                </mc:Fallback>
              </mc:AlternateContent>
              <p:cxnSp>
                <p:nvCxnSpPr>
                  <p:cNvPr id="68" name="Straight Arrow Connector 67"/>
                  <p:cNvCxnSpPr/>
                  <p:nvPr/>
                </p:nvCxnSpPr>
                <p:spPr>
                  <a:xfrm flipV="1">
                    <a:off x="2207052" y="3714038"/>
                    <a:ext cx="255532" cy="4541"/>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69" name="Rectangle 68"/>
                  <p:cNvSpPr/>
                  <p:nvPr/>
                </p:nvSpPr>
                <p:spPr>
                  <a:xfrm>
                    <a:off x="4353981" y="3222805"/>
                    <a:ext cx="1132369"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Activation</a:t>
                    </a:r>
                    <a:endParaRPr lang="en-US"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70" name="TextBox 69"/>
                      <p:cNvSpPr txBox="1"/>
                      <p:nvPr/>
                    </p:nvSpPr>
                    <p:spPr>
                      <a:xfrm>
                        <a:off x="5404539" y="3359086"/>
                        <a:ext cx="2245512" cy="61734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𝑝</m:t>
                              </m:r>
                              <m:r>
                                <a:rPr lang="en-US" b="0" i="1" smtClean="0">
                                  <a:latin typeface="Cambria Math" charset="0"/>
                                </a:rPr>
                                <m:t>=</m:t>
                              </m:r>
                              <m:f>
                                <m:fPr>
                                  <m:ctrlPr>
                                    <a:rPr lang="mr-IN" b="0" i="1" smtClean="0">
                                      <a:latin typeface="Cambria Math" charset="0"/>
                                    </a:rPr>
                                  </m:ctrlPr>
                                </m:fPr>
                                <m:num>
                                  <m:r>
                                    <a:rPr lang="en-US" b="0" i="1" smtClean="0">
                                      <a:latin typeface="Cambria Math" charset="0"/>
                                    </a:rPr>
                                    <m:t>1</m:t>
                                  </m:r>
                                </m:num>
                                <m:den>
                                  <m:r>
                                    <a:rPr lang="en-US" b="0" i="1" smtClean="0">
                                      <a:latin typeface="Cambria Math" charset="0"/>
                                    </a:rPr>
                                    <m:t>1+</m:t>
                                  </m:r>
                                  <m:sSup>
                                    <m:sSupPr>
                                      <m:ctrlPr>
                                        <a:rPr lang="en-US" b="0" i="1" smtClean="0">
                                          <a:latin typeface="Cambria Math" charset="0"/>
                                        </a:rPr>
                                      </m:ctrlPr>
                                    </m:sSupPr>
                                    <m:e>
                                      <m:r>
                                        <a:rPr lang="en-US" b="0" i="1" smtClean="0">
                                          <a:latin typeface="Cambria Math" charset="0"/>
                                        </a:rPr>
                                        <m:t>𝑒</m:t>
                                      </m:r>
                                    </m:e>
                                    <m:sup>
                                      <m:r>
                                        <a:rPr lang="en-US" b="0" i="1" smtClean="0">
                                          <a:latin typeface="Cambria Math" charset="0"/>
                                        </a:rPr>
                                        <m:t>−</m:t>
                                      </m:r>
                                      <m:r>
                                        <a:rPr lang="en-US" b="0" i="1" smtClean="0">
                                          <a:latin typeface="Cambria Math" charset="0"/>
                                        </a:rPr>
                                        <m:t>h</m:t>
                                      </m:r>
                                    </m:sup>
                                  </m:sSup>
                                </m:den>
                              </m:f>
                            </m:oMath>
                          </m:oMathPara>
                        </a14:m>
                        <a:endParaRPr lang="en-US" b="1" dirty="0"/>
                      </a:p>
                    </p:txBody>
                  </p:sp>
                </mc:Choice>
                <mc:Fallback xmlns="">
                  <p:sp>
                    <p:nvSpPr>
                      <p:cNvPr id="70" name="TextBox 69"/>
                      <p:cNvSpPr txBox="1">
                        <a:spLocks noRot="1" noChangeAspect="1" noMove="1" noResize="1" noEditPoints="1" noAdjustHandles="1" noChangeArrowheads="1" noChangeShapeType="1" noTextEdit="1"/>
                      </p:cNvSpPr>
                      <p:nvPr/>
                    </p:nvSpPr>
                    <p:spPr>
                      <a:xfrm>
                        <a:off x="5404539" y="3359086"/>
                        <a:ext cx="2245512" cy="617348"/>
                      </a:xfrm>
                      <a:prstGeom prst="rect">
                        <a:avLst/>
                      </a:prstGeom>
                      <a:blipFill rotWithShape="0">
                        <a:blip r:embed="rId13"/>
                        <a:stretch>
                          <a:fillRect/>
                        </a:stretch>
                      </a:blipFill>
                    </p:spPr>
                    <p:txBody>
                      <a:bodyPr/>
                      <a:lstStyle/>
                      <a:p>
                        <a:r>
                          <a:rPr lang="en-US">
                            <a:noFill/>
                          </a:rPr>
                          <a:t> </a:t>
                        </a:r>
                      </a:p>
                    </p:txBody>
                  </p:sp>
                </mc:Fallback>
              </mc:AlternateContent>
              <p:cxnSp>
                <p:nvCxnSpPr>
                  <p:cNvPr id="71" name="Straight Arrow Connector 70"/>
                  <p:cNvCxnSpPr/>
                  <p:nvPr/>
                </p:nvCxnSpPr>
                <p:spPr>
                  <a:xfrm>
                    <a:off x="5537168" y="3713835"/>
                    <a:ext cx="277387" cy="20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72" name="Rectangle 71"/>
                  <p:cNvSpPr/>
                  <p:nvPr/>
                </p:nvSpPr>
                <p:spPr>
                  <a:xfrm>
                    <a:off x="7652903" y="3195835"/>
                    <a:ext cx="1005840"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Loss Fun</a:t>
                    </a:r>
                    <a:endParaRPr lang="en-US" dirty="0">
                      <a:solidFill>
                        <a:schemeClr val="tx1">
                          <a:lumMod val="75000"/>
                          <a:lumOff val="25000"/>
                        </a:schemeClr>
                      </a:solidFill>
                    </a:endParaRPr>
                  </a:p>
                </p:txBody>
              </p:sp>
              <p:cxnSp>
                <p:nvCxnSpPr>
                  <p:cNvPr id="73" name="Straight Arrow Connector 72"/>
                  <p:cNvCxnSpPr/>
                  <p:nvPr/>
                </p:nvCxnSpPr>
                <p:spPr>
                  <a:xfrm flipV="1">
                    <a:off x="4064053" y="3697793"/>
                    <a:ext cx="229852" cy="962"/>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4" name="Straight Arrow Connector 73"/>
                  <p:cNvCxnSpPr/>
                  <p:nvPr/>
                </p:nvCxnSpPr>
                <p:spPr>
                  <a:xfrm>
                    <a:off x="7274560" y="3696747"/>
                    <a:ext cx="328205"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75" name="TextBox 74"/>
                  <p:cNvSpPr txBox="1"/>
                  <p:nvPr/>
                </p:nvSpPr>
                <p:spPr>
                  <a:xfrm>
                    <a:off x="8476864" y="3667760"/>
                    <a:ext cx="184731" cy="369332"/>
                  </a:xfrm>
                  <a:prstGeom prst="rect">
                    <a:avLst/>
                  </a:prstGeom>
                  <a:noFill/>
                </p:spPr>
                <p:txBody>
                  <a:bodyPr wrap="none" rtlCol="0">
                    <a:spAutoFit/>
                  </a:bodyPr>
                  <a:lstStyle/>
                  <a:p>
                    <a:endParaRPr lang="en-US" dirty="0"/>
                  </a:p>
                </p:txBody>
              </p:sp>
            </p:grpSp>
          </p:grpSp>
          <p:cxnSp>
            <p:nvCxnSpPr>
              <p:cNvPr id="77" name="Straight Arrow Connector 76"/>
              <p:cNvCxnSpPr/>
              <p:nvPr/>
            </p:nvCxnSpPr>
            <p:spPr>
              <a:xfrm flipV="1">
                <a:off x="8569837" y="5266223"/>
                <a:ext cx="576295" cy="7568"/>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sp>
          <p:nvSpPr>
            <p:cNvPr id="103" name="TextBox 102"/>
            <p:cNvSpPr txBox="1"/>
            <p:nvPr/>
          </p:nvSpPr>
          <p:spPr>
            <a:xfrm rot="5400000">
              <a:off x="4522709" y="4204141"/>
              <a:ext cx="674557" cy="461665"/>
            </a:xfrm>
            <a:prstGeom prst="rect">
              <a:avLst/>
            </a:prstGeom>
            <a:noFill/>
          </p:spPr>
          <p:txBody>
            <a:bodyPr wrap="square" rtlCol="0">
              <a:spAutoFit/>
            </a:bodyPr>
            <a:lstStyle/>
            <a:p>
              <a:r>
                <a:rPr lang="mr-IN" sz="2400" b="1" dirty="0" smtClean="0">
                  <a:solidFill>
                    <a:schemeClr val="tx1">
                      <a:lumMod val="75000"/>
                      <a:lumOff val="25000"/>
                    </a:schemeClr>
                  </a:solidFill>
                </a:rPr>
                <a:t>…</a:t>
              </a:r>
              <a:endParaRPr lang="en-US" b="1" dirty="0">
                <a:solidFill>
                  <a:schemeClr val="tx1">
                    <a:lumMod val="75000"/>
                    <a:lumOff val="25000"/>
                  </a:schemeClr>
                </a:solidFill>
              </a:endParaRPr>
            </a:p>
          </p:txBody>
        </p:sp>
      </p:grpSp>
    </p:spTree>
    <p:extLst>
      <p:ext uri="{BB962C8B-B14F-4D97-AF65-F5344CB8AC3E}">
        <p14:creationId xmlns:p14="http://schemas.microsoft.com/office/powerpoint/2010/main" val="1740278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Build our first ANN</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73</a:t>
            </a:fld>
            <a:endParaRPr lang="en-US"/>
          </a:p>
        </p:txBody>
      </p:sp>
      <p:grpSp>
        <p:nvGrpSpPr>
          <p:cNvPr id="5" name="Group 4"/>
          <p:cNvGrpSpPr/>
          <p:nvPr/>
        </p:nvGrpSpPr>
        <p:grpSpPr>
          <a:xfrm>
            <a:off x="349292" y="1479897"/>
            <a:ext cx="11852982" cy="1032810"/>
            <a:chOff x="0" y="4778909"/>
            <a:chExt cx="11852982" cy="1032810"/>
          </a:xfrm>
        </p:grpSpPr>
        <p:grpSp>
          <p:nvGrpSpPr>
            <p:cNvPr id="6" name="Group 5"/>
            <p:cNvGrpSpPr/>
            <p:nvPr/>
          </p:nvGrpSpPr>
          <p:grpSpPr>
            <a:xfrm>
              <a:off x="0" y="4778909"/>
              <a:ext cx="11852982" cy="1032810"/>
              <a:chOff x="0" y="4778909"/>
              <a:chExt cx="11852982" cy="1032810"/>
            </a:xfrm>
          </p:grpSpPr>
          <mc:AlternateContent xmlns:mc="http://schemas.openxmlformats.org/markup-compatibility/2006" xmlns:a14="http://schemas.microsoft.com/office/drawing/2010/main">
            <mc:Choice Requires="a14">
              <p:sp>
                <p:nvSpPr>
                  <p:cNvPr id="8" name="TextBox 7"/>
                  <p:cNvSpPr txBox="1"/>
                  <p:nvPr/>
                </p:nvSpPr>
                <p:spPr>
                  <a:xfrm>
                    <a:off x="8147022" y="4876881"/>
                    <a:ext cx="3705960" cy="76450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charset="0"/>
                              <a:ea typeface="Cambria Math" charset="0"/>
                              <a:cs typeface="Cambria Math" charset="0"/>
                            </a:rPr>
                            <m:t>ℒ</m:t>
                          </m:r>
                          <m:r>
                            <a:rPr lang="en-US" sz="1600" b="0" i="1" smtClean="0">
                              <a:latin typeface="Cambria Math" charset="0"/>
                              <a:ea typeface="Cambria Math" charset="0"/>
                              <a:cs typeface="Cambria Math" charset="0"/>
                            </a:rPr>
                            <m:t>(</m:t>
                          </m:r>
                          <m:r>
                            <a:rPr lang="en-US" sz="1600" b="0" i="1" smtClean="0">
                              <a:latin typeface="Cambria Math" charset="0"/>
                              <a:ea typeface="Cambria Math" charset="0"/>
                              <a:cs typeface="Cambria Math" charset="0"/>
                            </a:rPr>
                            <m:t>𝛽</m:t>
                          </m:r>
                          <m:r>
                            <a:rPr lang="en-US" sz="1600" b="0" i="1" smtClean="0">
                              <a:latin typeface="Cambria Math" charset="0"/>
                              <a:ea typeface="Cambria Math" charset="0"/>
                              <a:cs typeface="Cambria Math" charset="0"/>
                            </a:rPr>
                            <m:t>)=</m:t>
                          </m:r>
                          <m:nary>
                            <m:naryPr>
                              <m:chr m:val="∑"/>
                              <m:ctrlPr>
                                <a:rPr lang="is-IS" sz="1600" b="0" i="1" smtClean="0">
                                  <a:latin typeface="Cambria Math" charset="0"/>
                                  <a:ea typeface="Cambria Math" charset="0"/>
                                  <a:cs typeface="Cambria Math" charset="0"/>
                                </a:rPr>
                              </m:ctrlPr>
                            </m:naryPr>
                            <m:sub>
                              <m:r>
                                <m:rPr>
                                  <m:brk m:alnAt="23"/>
                                </m:rPr>
                                <a:rPr lang="en-US" sz="1600" b="0" i="1" smtClean="0">
                                  <a:latin typeface="Cambria Math" charset="0"/>
                                  <a:ea typeface="Cambria Math" charset="0"/>
                                  <a:cs typeface="Cambria Math" charset="0"/>
                                </a:rPr>
                                <m:t>𝑖</m:t>
                              </m:r>
                            </m:sub>
                            <m:sup>
                              <m:r>
                                <a:rPr lang="en-US" sz="1600" b="0" i="1" smtClean="0">
                                  <a:latin typeface="Cambria Math" charset="0"/>
                                  <a:ea typeface="Cambria Math" charset="0"/>
                                  <a:cs typeface="Cambria Math" charset="0"/>
                                </a:rPr>
                                <m:t>𝑛</m:t>
                              </m:r>
                            </m:sup>
                            <m:e>
                              <m:sSub>
                                <m:sSubPr>
                                  <m:ctrlPr>
                                    <a:rPr lang="en-US" sz="1600" b="0" i="1" smtClean="0">
                                      <a:latin typeface="Cambria Math" charset="0"/>
                                      <a:ea typeface="Cambria Math" charset="0"/>
                                      <a:cs typeface="Cambria Math" charset="0"/>
                                    </a:rPr>
                                  </m:ctrlPr>
                                </m:sSubPr>
                                <m:e>
                                  <m:r>
                                    <a:rPr lang="en-US" sz="1600" b="0" i="1" smtClean="0">
                                      <a:latin typeface="Cambria Math" charset="0"/>
                                      <a:ea typeface="Cambria Math" charset="0"/>
                                      <a:cs typeface="Cambria Math" charset="0"/>
                                    </a:rPr>
                                    <m:t>ℒ</m:t>
                                  </m:r>
                                </m:e>
                                <m:sub>
                                  <m:r>
                                    <a:rPr lang="en-US" sz="1600" b="0" i="1" smtClean="0">
                                      <a:latin typeface="Cambria Math" charset="0"/>
                                      <a:ea typeface="Cambria Math" charset="0"/>
                                      <a:cs typeface="Cambria Math" charset="0"/>
                                    </a:rPr>
                                    <m:t>𝑖</m:t>
                                  </m:r>
                                </m:sub>
                              </m:sSub>
                              <m:d>
                                <m:dPr>
                                  <m:ctrlPr>
                                    <a:rPr lang="en-US" sz="1600" b="0" i="1" smtClean="0">
                                      <a:latin typeface="Cambria Math" charset="0"/>
                                      <a:ea typeface="Cambria Math" charset="0"/>
                                      <a:cs typeface="Cambria Math" charset="0"/>
                                    </a:rPr>
                                  </m:ctrlPr>
                                </m:dPr>
                                <m:e>
                                  <m:r>
                                    <a:rPr lang="en-US" sz="1600" b="0" i="1" smtClean="0">
                                      <a:latin typeface="Cambria Math" charset="0"/>
                                      <a:ea typeface="Cambria Math" charset="0"/>
                                      <a:cs typeface="Cambria Math" charset="0"/>
                                    </a:rPr>
                                    <m:t>𝛽</m:t>
                                  </m:r>
                                </m:e>
                              </m:d>
                            </m:e>
                          </m:nary>
                        </m:oMath>
                      </m:oMathPara>
                    </a14:m>
                    <a:endParaRPr lang="en-US" b="0" i="1" dirty="0" smtClean="0">
                      <a:latin typeface="Cambria Math" charset="0"/>
                      <a:ea typeface="Cambria Math" charset="0"/>
                      <a:cs typeface="Cambria Math" charset="0"/>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8147022" y="4876881"/>
                    <a:ext cx="3705960" cy="764505"/>
                  </a:xfrm>
                  <a:prstGeom prst="rect">
                    <a:avLst/>
                  </a:prstGeom>
                  <a:blipFill rotWithShape="0">
                    <a:blip r:embed="rId2"/>
                    <a:stretch>
                      <a:fillRect/>
                    </a:stretch>
                  </a:blipFill>
                </p:spPr>
                <p:txBody>
                  <a:bodyPr/>
                  <a:lstStyle/>
                  <a:p>
                    <a:r>
                      <a:rPr lang="en-US">
                        <a:noFill/>
                      </a:rPr>
                      <a:t> </a:t>
                    </a:r>
                  </a:p>
                </p:txBody>
              </p:sp>
            </mc:Fallback>
          </mc:AlternateContent>
          <p:grpSp>
            <p:nvGrpSpPr>
              <p:cNvPr id="9" name="Group 8"/>
              <p:cNvGrpSpPr/>
              <p:nvPr/>
            </p:nvGrpSpPr>
            <p:grpSpPr>
              <a:xfrm>
                <a:off x="0" y="4778909"/>
                <a:ext cx="8416752" cy="1032810"/>
                <a:chOff x="244843" y="3195835"/>
                <a:chExt cx="8416752" cy="1032810"/>
              </a:xfrm>
            </p:grpSpPr>
            <p:sp>
              <p:nvSpPr>
                <p:cNvPr id="10" name="Rectangle 9"/>
                <p:cNvSpPr/>
                <p:nvPr/>
              </p:nvSpPr>
              <p:spPr>
                <a:xfrm>
                  <a:off x="1093393" y="3203897"/>
                  <a:ext cx="1005840"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Affine</a:t>
                  </a:r>
                  <a:endParaRPr lang="en-US"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11" name="TextBox 10"/>
                    <p:cNvSpPr txBox="1"/>
                    <p:nvPr/>
                  </p:nvSpPr>
                  <p:spPr>
                    <a:xfrm>
                      <a:off x="244843" y="3522061"/>
                      <a:ext cx="39228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11" name="TextBox 10"/>
                    <p:cNvSpPr txBox="1">
                      <a:spLocks noRot="1" noChangeAspect="1" noMove="1" noResize="1" noEditPoints="1" noAdjustHandles="1" noChangeArrowheads="1" noChangeShapeType="1" noTextEdit="1"/>
                    </p:cNvSpPr>
                    <p:nvPr/>
                  </p:nvSpPr>
                  <p:spPr>
                    <a:xfrm>
                      <a:off x="244843" y="3522061"/>
                      <a:ext cx="392287" cy="369332"/>
                    </a:xfrm>
                    <a:prstGeom prst="rect">
                      <a:avLst/>
                    </a:prstGeom>
                    <a:blipFill rotWithShape="0">
                      <a:blip r:embed="rId3"/>
                      <a:stretch>
                        <a:fillRect/>
                      </a:stretch>
                    </a:blipFill>
                  </p:spPr>
                  <p:txBody>
                    <a:bodyPr/>
                    <a:lstStyle/>
                    <a:p>
                      <a:r>
                        <a:rPr lang="en-US">
                          <a:noFill/>
                        </a:rPr>
                        <a:t> </a:t>
                      </a:r>
                    </a:p>
                  </p:txBody>
                </p:sp>
              </mc:Fallback>
            </mc:AlternateContent>
            <p:cxnSp>
              <p:nvCxnSpPr>
                <p:cNvPr id="12" name="Straight Arrow Connector 11"/>
                <p:cNvCxnSpPr/>
                <p:nvPr/>
              </p:nvCxnSpPr>
              <p:spPr>
                <a:xfrm>
                  <a:off x="678230" y="3725725"/>
                  <a:ext cx="347196"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3" name="TextBox 12"/>
                    <p:cNvSpPr txBox="1"/>
                    <p:nvPr/>
                  </p:nvSpPr>
                  <p:spPr>
                    <a:xfrm>
                      <a:off x="2412720" y="3498483"/>
                      <a:ext cx="156049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h</m:t>
                            </m:r>
                            <m:r>
                              <a:rPr lang="en-US" b="0" i="1" smtClean="0">
                                <a:latin typeface="Cambria Math" charset="0"/>
                              </a:rPr>
                              <m:t>=</m:t>
                            </m:r>
                            <m:sSub>
                              <m:sSubPr>
                                <m:ctrlPr>
                                  <a:rPr lang="en-US" b="0" i="1" smtClean="0">
                                    <a:latin typeface="Cambria Math" charset="0"/>
                                  </a:rPr>
                                </m:ctrlPr>
                              </m:sSubPr>
                              <m:e>
                                <m:r>
                                  <a:rPr lang="en-US" b="0" i="1" smtClean="0">
                                    <a:latin typeface="Cambria Math" charset="0"/>
                                  </a:rPr>
                                  <m:t>𝛽</m:t>
                                </m:r>
                              </m:e>
                              <m:sub>
                                <m:r>
                                  <a:rPr lang="en-US" b="0" i="1" smtClean="0">
                                    <a:latin typeface="Cambria Math" charset="0"/>
                                  </a:rPr>
                                  <m:t>0</m:t>
                                </m:r>
                              </m:sub>
                            </m:sSub>
                            <m:r>
                              <a:rPr lang="en-US" b="0" i="1" smtClean="0">
                                <a:latin typeface="Cambria Math" charset="0"/>
                              </a:rPr>
                              <m:t>+</m:t>
                            </m:r>
                            <m:sSub>
                              <m:sSubPr>
                                <m:ctrlPr>
                                  <a:rPr lang="en-US" b="0" i="1" smtClean="0">
                                    <a:latin typeface="Cambria Math" charset="0"/>
                                  </a:rPr>
                                </m:ctrlPr>
                              </m:sSubPr>
                              <m:e>
                                <m:r>
                                  <a:rPr lang="en-US" b="0" i="1" smtClean="0">
                                    <a:latin typeface="Cambria Math" charset="0"/>
                                  </a:rPr>
                                  <m:t>𝛽</m:t>
                                </m:r>
                              </m:e>
                              <m:sub>
                                <m:r>
                                  <a:rPr lang="en-US" b="0" i="1" smtClean="0">
                                    <a:latin typeface="Cambria Math" charset="0"/>
                                  </a:rPr>
                                  <m:t>1</m:t>
                                </m:r>
                              </m:sub>
                            </m:sSub>
                            <m:r>
                              <a:rPr lang="en-US" b="0" i="1" smtClean="0">
                                <a:latin typeface="Cambria Math" charset="0"/>
                              </a:rPr>
                              <m:t>𝑋</m:t>
                            </m:r>
                          </m:oMath>
                        </m:oMathPara>
                      </a14:m>
                      <a:endParaRPr lang="en-US" dirty="0"/>
                    </a:p>
                  </p:txBody>
                </p:sp>
              </mc:Choice>
              <mc:Fallback xmlns="">
                <p:sp>
                  <p:nvSpPr>
                    <p:cNvPr id="13" name="TextBox 12"/>
                    <p:cNvSpPr txBox="1">
                      <a:spLocks noRot="1" noChangeAspect="1" noMove="1" noResize="1" noEditPoints="1" noAdjustHandles="1" noChangeArrowheads="1" noChangeShapeType="1" noTextEdit="1"/>
                    </p:cNvSpPr>
                    <p:nvPr/>
                  </p:nvSpPr>
                  <p:spPr>
                    <a:xfrm>
                      <a:off x="2412720" y="3498483"/>
                      <a:ext cx="1560492" cy="369332"/>
                    </a:xfrm>
                    <a:prstGeom prst="rect">
                      <a:avLst/>
                    </a:prstGeom>
                    <a:blipFill rotWithShape="0">
                      <a:blip r:embed="rId4"/>
                      <a:stretch>
                        <a:fillRect b="-13115"/>
                      </a:stretch>
                    </a:blipFill>
                  </p:spPr>
                  <p:txBody>
                    <a:bodyPr/>
                    <a:lstStyle/>
                    <a:p>
                      <a:r>
                        <a:rPr lang="en-US">
                          <a:noFill/>
                        </a:rPr>
                        <a:t> </a:t>
                      </a:r>
                    </a:p>
                  </p:txBody>
                </p:sp>
              </mc:Fallback>
            </mc:AlternateContent>
            <p:cxnSp>
              <p:nvCxnSpPr>
                <p:cNvPr id="14" name="Straight Arrow Connector 13"/>
                <p:cNvCxnSpPr/>
                <p:nvPr/>
              </p:nvCxnSpPr>
              <p:spPr>
                <a:xfrm flipV="1">
                  <a:off x="2207052" y="3714038"/>
                  <a:ext cx="255532" cy="4541"/>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15" name="Rectangle 14"/>
                <p:cNvSpPr/>
                <p:nvPr/>
              </p:nvSpPr>
              <p:spPr>
                <a:xfrm>
                  <a:off x="4353981" y="3222805"/>
                  <a:ext cx="1132369"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Activation</a:t>
                  </a:r>
                  <a:endParaRPr lang="en-US"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16" name="TextBox 15"/>
                    <p:cNvSpPr txBox="1"/>
                    <p:nvPr/>
                  </p:nvSpPr>
                  <p:spPr>
                    <a:xfrm>
                      <a:off x="5404539" y="3359086"/>
                      <a:ext cx="2245512" cy="61734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𝑝</m:t>
                            </m:r>
                            <m:r>
                              <a:rPr lang="en-US" b="0" i="1" smtClean="0">
                                <a:latin typeface="Cambria Math" charset="0"/>
                              </a:rPr>
                              <m:t>=</m:t>
                            </m:r>
                            <m:f>
                              <m:fPr>
                                <m:ctrlPr>
                                  <a:rPr lang="mr-IN" b="0" i="1" smtClean="0">
                                    <a:latin typeface="Cambria Math" charset="0"/>
                                  </a:rPr>
                                </m:ctrlPr>
                              </m:fPr>
                              <m:num>
                                <m:r>
                                  <a:rPr lang="en-US" b="0" i="1" smtClean="0">
                                    <a:latin typeface="Cambria Math" charset="0"/>
                                  </a:rPr>
                                  <m:t>1</m:t>
                                </m:r>
                              </m:num>
                              <m:den>
                                <m:r>
                                  <a:rPr lang="en-US" b="0" i="1" smtClean="0">
                                    <a:latin typeface="Cambria Math" charset="0"/>
                                  </a:rPr>
                                  <m:t>1+</m:t>
                                </m:r>
                                <m:sSup>
                                  <m:sSupPr>
                                    <m:ctrlPr>
                                      <a:rPr lang="en-US" b="0" i="1" smtClean="0">
                                        <a:latin typeface="Cambria Math" charset="0"/>
                                      </a:rPr>
                                    </m:ctrlPr>
                                  </m:sSupPr>
                                  <m:e>
                                    <m:r>
                                      <a:rPr lang="en-US" b="0" i="1" smtClean="0">
                                        <a:latin typeface="Cambria Math" charset="0"/>
                                      </a:rPr>
                                      <m:t>𝑒</m:t>
                                    </m:r>
                                  </m:e>
                                  <m:sup>
                                    <m:r>
                                      <a:rPr lang="en-US" b="0" i="1" smtClean="0">
                                        <a:latin typeface="Cambria Math" charset="0"/>
                                      </a:rPr>
                                      <m:t>−</m:t>
                                    </m:r>
                                    <m:r>
                                      <a:rPr lang="en-US" b="0" i="1" smtClean="0">
                                        <a:latin typeface="Cambria Math" charset="0"/>
                                      </a:rPr>
                                      <m:t>h</m:t>
                                    </m:r>
                                  </m:sup>
                                </m:sSup>
                              </m:den>
                            </m:f>
                          </m:oMath>
                        </m:oMathPara>
                      </a14:m>
                      <a:endParaRPr lang="en-US" b="1" dirty="0"/>
                    </a:p>
                  </p:txBody>
                </p:sp>
              </mc:Choice>
              <mc:Fallback xmlns="">
                <p:sp>
                  <p:nvSpPr>
                    <p:cNvPr id="16" name="TextBox 15"/>
                    <p:cNvSpPr txBox="1">
                      <a:spLocks noRot="1" noChangeAspect="1" noMove="1" noResize="1" noEditPoints="1" noAdjustHandles="1" noChangeArrowheads="1" noChangeShapeType="1" noTextEdit="1"/>
                    </p:cNvSpPr>
                    <p:nvPr/>
                  </p:nvSpPr>
                  <p:spPr>
                    <a:xfrm>
                      <a:off x="5404539" y="3359086"/>
                      <a:ext cx="2245512" cy="617348"/>
                    </a:xfrm>
                    <a:prstGeom prst="rect">
                      <a:avLst/>
                    </a:prstGeom>
                    <a:blipFill rotWithShape="0">
                      <a:blip r:embed="rId5"/>
                      <a:stretch>
                        <a:fillRect/>
                      </a:stretch>
                    </a:blipFill>
                  </p:spPr>
                  <p:txBody>
                    <a:bodyPr/>
                    <a:lstStyle/>
                    <a:p>
                      <a:r>
                        <a:rPr lang="en-US">
                          <a:noFill/>
                        </a:rPr>
                        <a:t> </a:t>
                      </a:r>
                    </a:p>
                  </p:txBody>
                </p:sp>
              </mc:Fallback>
            </mc:AlternateContent>
            <p:cxnSp>
              <p:nvCxnSpPr>
                <p:cNvPr id="17" name="Straight Arrow Connector 16"/>
                <p:cNvCxnSpPr/>
                <p:nvPr/>
              </p:nvCxnSpPr>
              <p:spPr>
                <a:xfrm>
                  <a:off x="5537168" y="3713835"/>
                  <a:ext cx="277387" cy="20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18" name="Rectangle 17"/>
                <p:cNvSpPr/>
                <p:nvPr/>
              </p:nvSpPr>
              <p:spPr>
                <a:xfrm>
                  <a:off x="7652903" y="3195835"/>
                  <a:ext cx="1005840"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Loss Fun</a:t>
                  </a:r>
                  <a:endParaRPr lang="en-US" dirty="0">
                    <a:solidFill>
                      <a:schemeClr val="tx1">
                        <a:lumMod val="75000"/>
                        <a:lumOff val="25000"/>
                      </a:schemeClr>
                    </a:solidFill>
                  </a:endParaRPr>
                </a:p>
              </p:txBody>
            </p:sp>
            <p:cxnSp>
              <p:nvCxnSpPr>
                <p:cNvPr id="19" name="Straight Arrow Connector 18"/>
                <p:cNvCxnSpPr/>
                <p:nvPr/>
              </p:nvCxnSpPr>
              <p:spPr>
                <a:xfrm flipV="1">
                  <a:off x="4064053" y="3697793"/>
                  <a:ext cx="229852" cy="962"/>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a:off x="7274560" y="3696747"/>
                  <a:ext cx="328205"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8476864" y="3667760"/>
                  <a:ext cx="184731" cy="369332"/>
                </a:xfrm>
                <a:prstGeom prst="rect">
                  <a:avLst/>
                </a:prstGeom>
                <a:noFill/>
              </p:spPr>
              <p:txBody>
                <a:bodyPr wrap="none" rtlCol="0">
                  <a:spAutoFit/>
                </a:bodyPr>
                <a:lstStyle/>
                <a:p>
                  <a:endParaRPr lang="en-US" dirty="0"/>
                </a:p>
              </p:txBody>
            </p:sp>
          </p:grpSp>
        </p:grpSp>
        <p:cxnSp>
          <p:nvCxnSpPr>
            <p:cNvPr id="7" name="Straight Arrow Connector 6"/>
            <p:cNvCxnSpPr/>
            <p:nvPr/>
          </p:nvCxnSpPr>
          <p:spPr>
            <a:xfrm flipV="1">
              <a:off x="8569837" y="5266223"/>
              <a:ext cx="576295" cy="7568"/>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22" name="Group 21"/>
          <p:cNvGrpSpPr/>
          <p:nvPr/>
        </p:nvGrpSpPr>
        <p:grpSpPr>
          <a:xfrm>
            <a:off x="339018" y="2918906"/>
            <a:ext cx="11852982" cy="1032810"/>
            <a:chOff x="0" y="4778909"/>
            <a:chExt cx="11852982" cy="1032810"/>
          </a:xfrm>
        </p:grpSpPr>
        <p:grpSp>
          <p:nvGrpSpPr>
            <p:cNvPr id="23" name="Group 22"/>
            <p:cNvGrpSpPr/>
            <p:nvPr/>
          </p:nvGrpSpPr>
          <p:grpSpPr>
            <a:xfrm>
              <a:off x="0" y="4778909"/>
              <a:ext cx="11852982" cy="1032810"/>
              <a:chOff x="0" y="4778909"/>
              <a:chExt cx="11852982" cy="1032810"/>
            </a:xfrm>
          </p:grpSpPr>
          <mc:AlternateContent xmlns:mc="http://schemas.openxmlformats.org/markup-compatibility/2006" xmlns:a14="http://schemas.microsoft.com/office/drawing/2010/main">
            <mc:Choice Requires="a14">
              <p:sp>
                <p:nvSpPr>
                  <p:cNvPr id="25" name="TextBox 24"/>
                  <p:cNvSpPr txBox="1"/>
                  <p:nvPr/>
                </p:nvSpPr>
                <p:spPr>
                  <a:xfrm>
                    <a:off x="8147022" y="4876881"/>
                    <a:ext cx="3705960" cy="76450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charset="0"/>
                              <a:ea typeface="Cambria Math" charset="0"/>
                              <a:cs typeface="Cambria Math" charset="0"/>
                            </a:rPr>
                            <m:t>ℒ</m:t>
                          </m:r>
                          <m:r>
                            <a:rPr lang="en-US" sz="1600" b="0" i="1" smtClean="0">
                              <a:latin typeface="Cambria Math" charset="0"/>
                              <a:ea typeface="Cambria Math" charset="0"/>
                              <a:cs typeface="Cambria Math" charset="0"/>
                            </a:rPr>
                            <m:t>(</m:t>
                          </m:r>
                          <m:r>
                            <a:rPr lang="en-US" sz="1600" b="0" i="1" smtClean="0">
                              <a:latin typeface="Cambria Math" charset="0"/>
                              <a:ea typeface="Cambria Math" charset="0"/>
                              <a:cs typeface="Cambria Math" charset="0"/>
                            </a:rPr>
                            <m:t>𝛽</m:t>
                          </m:r>
                          <m:r>
                            <a:rPr lang="en-US" sz="1600" b="0" i="1" smtClean="0">
                              <a:latin typeface="Cambria Math" charset="0"/>
                              <a:ea typeface="Cambria Math" charset="0"/>
                              <a:cs typeface="Cambria Math" charset="0"/>
                            </a:rPr>
                            <m:t>)=</m:t>
                          </m:r>
                          <m:nary>
                            <m:naryPr>
                              <m:chr m:val="∑"/>
                              <m:ctrlPr>
                                <a:rPr lang="is-IS" sz="1600" b="0" i="1" smtClean="0">
                                  <a:latin typeface="Cambria Math" charset="0"/>
                                  <a:ea typeface="Cambria Math" charset="0"/>
                                  <a:cs typeface="Cambria Math" charset="0"/>
                                </a:rPr>
                              </m:ctrlPr>
                            </m:naryPr>
                            <m:sub>
                              <m:r>
                                <m:rPr>
                                  <m:brk m:alnAt="23"/>
                                </m:rPr>
                                <a:rPr lang="en-US" sz="1600" b="0" i="1" smtClean="0">
                                  <a:latin typeface="Cambria Math" charset="0"/>
                                  <a:ea typeface="Cambria Math" charset="0"/>
                                  <a:cs typeface="Cambria Math" charset="0"/>
                                </a:rPr>
                                <m:t>𝑖</m:t>
                              </m:r>
                            </m:sub>
                            <m:sup>
                              <m:r>
                                <a:rPr lang="en-US" sz="1600" b="0" i="1" smtClean="0">
                                  <a:latin typeface="Cambria Math" charset="0"/>
                                  <a:ea typeface="Cambria Math" charset="0"/>
                                  <a:cs typeface="Cambria Math" charset="0"/>
                                </a:rPr>
                                <m:t>𝑛</m:t>
                              </m:r>
                            </m:sup>
                            <m:e>
                              <m:sSub>
                                <m:sSubPr>
                                  <m:ctrlPr>
                                    <a:rPr lang="en-US" sz="1600" b="0" i="1" smtClean="0">
                                      <a:latin typeface="Cambria Math" charset="0"/>
                                      <a:ea typeface="Cambria Math" charset="0"/>
                                      <a:cs typeface="Cambria Math" charset="0"/>
                                    </a:rPr>
                                  </m:ctrlPr>
                                </m:sSubPr>
                                <m:e>
                                  <m:r>
                                    <a:rPr lang="en-US" sz="1600" b="0" i="1" smtClean="0">
                                      <a:latin typeface="Cambria Math" charset="0"/>
                                      <a:ea typeface="Cambria Math" charset="0"/>
                                      <a:cs typeface="Cambria Math" charset="0"/>
                                    </a:rPr>
                                    <m:t>ℒ</m:t>
                                  </m:r>
                                </m:e>
                                <m:sub>
                                  <m:r>
                                    <a:rPr lang="en-US" sz="1600" b="0" i="1" smtClean="0">
                                      <a:latin typeface="Cambria Math" charset="0"/>
                                      <a:ea typeface="Cambria Math" charset="0"/>
                                      <a:cs typeface="Cambria Math" charset="0"/>
                                    </a:rPr>
                                    <m:t>𝑖</m:t>
                                  </m:r>
                                </m:sub>
                              </m:sSub>
                              <m:d>
                                <m:dPr>
                                  <m:ctrlPr>
                                    <a:rPr lang="en-US" sz="1600" b="0" i="1" smtClean="0">
                                      <a:latin typeface="Cambria Math" charset="0"/>
                                      <a:ea typeface="Cambria Math" charset="0"/>
                                      <a:cs typeface="Cambria Math" charset="0"/>
                                    </a:rPr>
                                  </m:ctrlPr>
                                </m:dPr>
                                <m:e>
                                  <m:r>
                                    <a:rPr lang="en-US" sz="1600" b="0" i="1" smtClean="0">
                                      <a:latin typeface="Cambria Math" charset="0"/>
                                      <a:ea typeface="Cambria Math" charset="0"/>
                                      <a:cs typeface="Cambria Math" charset="0"/>
                                    </a:rPr>
                                    <m:t>𝛽</m:t>
                                  </m:r>
                                </m:e>
                              </m:d>
                            </m:e>
                          </m:nary>
                        </m:oMath>
                      </m:oMathPara>
                    </a14:m>
                    <a:endParaRPr lang="en-US" b="0" i="1" dirty="0" smtClean="0">
                      <a:latin typeface="Cambria Math" charset="0"/>
                      <a:ea typeface="Cambria Math" charset="0"/>
                      <a:cs typeface="Cambria Math" charset="0"/>
                    </a:endParaRPr>
                  </a:p>
                </p:txBody>
              </p:sp>
            </mc:Choice>
            <mc:Fallback xmlns="">
              <p:sp>
                <p:nvSpPr>
                  <p:cNvPr id="25" name="TextBox 24"/>
                  <p:cNvSpPr txBox="1">
                    <a:spLocks noRot="1" noChangeAspect="1" noMove="1" noResize="1" noEditPoints="1" noAdjustHandles="1" noChangeArrowheads="1" noChangeShapeType="1" noTextEdit="1"/>
                  </p:cNvSpPr>
                  <p:nvPr/>
                </p:nvSpPr>
                <p:spPr>
                  <a:xfrm>
                    <a:off x="8147022" y="4876881"/>
                    <a:ext cx="3705960" cy="764505"/>
                  </a:xfrm>
                  <a:prstGeom prst="rect">
                    <a:avLst/>
                  </a:prstGeom>
                  <a:blipFill rotWithShape="0">
                    <a:blip r:embed="rId6"/>
                    <a:stretch>
                      <a:fillRect/>
                    </a:stretch>
                  </a:blipFill>
                </p:spPr>
                <p:txBody>
                  <a:bodyPr/>
                  <a:lstStyle/>
                  <a:p>
                    <a:r>
                      <a:rPr lang="en-US">
                        <a:noFill/>
                      </a:rPr>
                      <a:t> </a:t>
                    </a:r>
                  </a:p>
                </p:txBody>
              </p:sp>
            </mc:Fallback>
          </mc:AlternateContent>
          <p:grpSp>
            <p:nvGrpSpPr>
              <p:cNvPr id="26" name="Group 25"/>
              <p:cNvGrpSpPr/>
              <p:nvPr/>
            </p:nvGrpSpPr>
            <p:grpSpPr>
              <a:xfrm>
                <a:off x="0" y="4778909"/>
                <a:ext cx="8416752" cy="1032810"/>
                <a:chOff x="244843" y="3195835"/>
                <a:chExt cx="8416752" cy="1032810"/>
              </a:xfrm>
            </p:grpSpPr>
            <p:sp>
              <p:nvSpPr>
                <p:cNvPr id="27" name="Rectangle 26"/>
                <p:cNvSpPr/>
                <p:nvPr/>
              </p:nvSpPr>
              <p:spPr>
                <a:xfrm>
                  <a:off x="1093393" y="3203897"/>
                  <a:ext cx="1005840"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Affine</a:t>
                  </a:r>
                  <a:endParaRPr lang="en-US"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28" name="TextBox 27"/>
                    <p:cNvSpPr txBox="1"/>
                    <p:nvPr/>
                  </p:nvSpPr>
                  <p:spPr>
                    <a:xfrm>
                      <a:off x="244843" y="3522061"/>
                      <a:ext cx="39228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28" name="TextBox 27"/>
                    <p:cNvSpPr txBox="1">
                      <a:spLocks noRot="1" noChangeAspect="1" noMove="1" noResize="1" noEditPoints="1" noAdjustHandles="1" noChangeArrowheads="1" noChangeShapeType="1" noTextEdit="1"/>
                    </p:cNvSpPr>
                    <p:nvPr/>
                  </p:nvSpPr>
                  <p:spPr>
                    <a:xfrm>
                      <a:off x="244843" y="3522061"/>
                      <a:ext cx="392287" cy="369332"/>
                    </a:xfrm>
                    <a:prstGeom prst="rect">
                      <a:avLst/>
                    </a:prstGeom>
                    <a:blipFill rotWithShape="0">
                      <a:blip r:embed="rId7"/>
                      <a:stretch>
                        <a:fillRect/>
                      </a:stretch>
                    </a:blipFill>
                  </p:spPr>
                  <p:txBody>
                    <a:bodyPr/>
                    <a:lstStyle/>
                    <a:p>
                      <a:r>
                        <a:rPr lang="en-US">
                          <a:noFill/>
                        </a:rPr>
                        <a:t> </a:t>
                      </a:r>
                    </a:p>
                  </p:txBody>
                </p:sp>
              </mc:Fallback>
            </mc:AlternateContent>
            <p:cxnSp>
              <p:nvCxnSpPr>
                <p:cNvPr id="29" name="Straight Arrow Connector 28"/>
                <p:cNvCxnSpPr/>
                <p:nvPr/>
              </p:nvCxnSpPr>
              <p:spPr>
                <a:xfrm>
                  <a:off x="678230" y="3725725"/>
                  <a:ext cx="347196"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0" name="TextBox 29"/>
                    <p:cNvSpPr txBox="1"/>
                    <p:nvPr/>
                  </p:nvSpPr>
                  <p:spPr>
                    <a:xfrm>
                      <a:off x="2412720" y="3498483"/>
                      <a:ext cx="1188530"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h</m:t>
                            </m:r>
                            <m:r>
                              <a:rPr lang="en-US" b="0" i="1" smtClean="0">
                                <a:latin typeface="Cambria Math" charset="0"/>
                              </a:rPr>
                              <m:t>=</m:t>
                            </m:r>
                            <m:r>
                              <a:rPr lang="en-US" b="0" i="1" smtClean="0">
                                <a:latin typeface="Cambria Math" charset="0"/>
                              </a:rPr>
                              <m:t>𝑋</m:t>
                            </m:r>
                            <m:r>
                              <m:rPr>
                                <m:sty m:val="p"/>
                              </m:rPr>
                              <a:rPr lang="en-US" b="0" i="1" smtClean="0">
                                <a:latin typeface="Cambria Math" charset="0"/>
                              </a:rPr>
                              <m:t>β</m:t>
                            </m:r>
                          </m:oMath>
                        </m:oMathPara>
                      </a14:m>
                      <a:endParaRPr lang="en-US" b="0" dirty="0" smtClean="0"/>
                    </a:p>
                    <a:p>
                      <a:endParaRPr lang="en-US" dirty="0"/>
                    </a:p>
                  </p:txBody>
                </p:sp>
              </mc:Choice>
              <mc:Fallback xmlns="">
                <p:sp>
                  <p:nvSpPr>
                    <p:cNvPr id="30" name="TextBox 29"/>
                    <p:cNvSpPr txBox="1">
                      <a:spLocks noRot="1" noChangeAspect="1" noMove="1" noResize="1" noEditPoints="1" noAdjustHandles="1" noChangeArrowheads="1" noChangeShapeType="1" noTextEdit="1"/>
                    </p:cNvSpPr>
                    <p:nvPr/>
                  </p:nvSpPr>
                  <p:spPr>
                    <a:xfrm>
                      <a:off x="2412720" y="3498483"/>
                      <a:ext cx="1188530" cy="646331"/>
                    </a:xfrm>
                    <a:prstGeom prst="rect">
                      <a:avLst/>
                    </a:prstGeom>
                    <a:blipFill rotWithShape="0">
                      <a:blip r:embed="rId8"/>
                      <a:stretch>
                        <a:fillRect/>
                      </a:stretch>
                    </a:blipFill>
                  </p:spPr>
                  <p:txBody>
                    <a:bodyPr/>
                    <a:lstStyle/>
                    <a:p>
                      <a:r>
                        <a:rPr lang="en-US">
                          <a:noFill/>
                        </a:rPr>
                        <a:t> </a:t>
                      </a:r>
                    </a:p>
                  </p:txBody>
                </p:sp>
              </mc:Fallback>
            </mc:AlternateContent>
            <p:cxnSp>
              <p:nvCxnSpPr>
                <p:cNvPr id="31" name="Straight Arrow Connector 30"/>
                <p:cNvCxnSpPr/>
                <p:nvPr/>
              </p:nvCxnSpPr>
              <p:spPr>
                <a:xfrm flipV="1">
                  <a:off x="2207052" y="3714038"/>
                  <a:ext cx="255532" cy="4541"/>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32" name="Rectangle 31"/>
                <p:cNvSpPr/>
                <p:nvPr/>
              </p:nvSpPr>
              <p:spPr>
                <a:xfrm>
                  <a:off x="4353981" y="3222805"/>
                  <a:ext cx="1132369"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Activation</a:t>
                  </a:r>
                  <a:endParaRPr lang="en-US"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33" name="TextBox 32"/>
                    <p:cNvSpPr txBox="1"/>
                    <p:nvPr/>
                  </p:nvSpPr>
                  <p:spPr>
                    <a:xfrm>
                      <a:off x="5404539" y="3359086"/>
                      <a:ext cx="2245512" cy="61734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𝑝</m:t>
                            </m:r>
                            <m:r>
                              <a:rPr lang="en-US" b="0" i="1" smtClean="0">
                                <a:latin typeface="Cambria Math" charset="0"/>
                              </a:rPr>
                              <m:t>=</m:t>
                            </m:r>
                            <m:f>
                              <m:fPr>
                                <m:ctrlPr>
                                  <a:rPr lang="mr-IN" b="0" i="1" smtClean="0">
                                    <a:latin typeface="Cambria Math" charset="0"/>
                                  </a:rPr>
                                </m:ctrlPr>
                              </m:fPr>
                              <m:num>
                                <m:r>
                                  <a:rPr lang="en-US" b="0" i="1" smtClean="0">
                                    <a:latin typeface="Cambria Math" charset="0"/>
                                  </a:rPr>
                                  <m:t>1</m:t>
                                </m:r>
                              </m:num>
                              <m:den>
                                <m:r>
                                  <a:rPr lang="en-US" b="0" i="1" smtClean="0">
                                    <a:latin typeface="Cambria Math" charset="0"/>
                                  </a:rPr>
                                  <m:t>1+</m:t>
                                </m:r>
                                <m:sSup>
                                  <m:sSupPr>
                                    <m:ctrlPr>
                                      <a:rPr lang="en-US" b="0" i="1" smtClean="0">
                                        <a:latin typeface="Cambria Math" charset="0"/>
                                      </a:rPr>
                                    </m:ctrlPr>
                                  </m:sSupPr>
                                  <m:e>
                                    <m:r>
                                      <a:rPr lang="en-US" b="0" i="1" smtClean="0">
                                        <a:latin typeface="Cambria Math" charset="0"/>
                                      </a:rPr>
                                      <m:t>𝑒</m:t>
                                    </m:r>
                                  </m:e>
                                  <m:sup>
                                    <m:r>
                                      <a:rPr lang="en-US" b="0" i="1" smtClean="0">
                                        <a:latin typeface="Cambria Math" charset="0"/>
                                      </a:rPr>
                                      <m:t>−</m:t>
                                    </m:r>
                                    <m:r>
                                      <a:rPr lang="en-US" b="0" i="1" smtClean="0">
                                        <a:latin typeface="Cambria Math" charset="0"/>
                                      </a:rPr>
                                      <m:t>h</m:t>
                                    </m:r>
                                  </m:sup>
                                </m:sSup>
                              </m:den>
                            </m:f>
                          </m:oMath>
                        </m:oMathPara>
                      </a14:m>
                      <a:endParaRPr lang="en-US" b="1" dirty="0"/>
                    </a:p>
                  </p:txBody>
                </p:sp>
              </mc:Choice>
              <mc:Fallback xmlns="">
                <p:sp>
                  <p:nvSpPr>
                    <p:cNvPr id="33" name="TextBox 32"/>
                    <p:cNvSpPr txBox="1">
                      <a:spLocks noRot="1" noChangeAspect="1" noMove="1" noResize="1" noEditPoints="1" noAdjustHandles="1" noChangeArrowheads="1" noChangeShapeType="1" noTextEdit="1"/>
                    </p:cNvSpPr>
                    <p:nvPr/>
                  </p:nvSpPr>
                  <p:spPr>
                    <a:xfrm>
                      <a:off x="5404539" y="3359086"/>
                      <a:ext cx="2245512" cy="617348"/>
                    </a:xfrm>
                    <a:prstGeom prst="rect">
                      <a:avLst/>
                    </a:prstGeom>
                    <a:blipFill rotWithShape="0">
                      <a:blip r:embed="rId9"/>
                      <a:stretch>
                        <a:fillRect/>
                      </a:stretch>
                    </a:blipFill>
                  </p:spPr>
                  <p:txBody>
                    <a:bodyPr/>
                    <a:lstStyle/>
                    <a:p>
                      <a:r>
                        <a:rPr lang="en-US">
                          <a:noFill/>
                        </a:rPr>
                        <a:t> </a:t>
                      </a:r>
                    </a:p>
                  </p:txBody>
                </p:sp>
              </mc:Fallback>
            </mc:AlternateContent>
            <p:cxnSp>
              <p:nvCxnSpPr>
                <p:cNvPr id="34" name="Straight Arrow Connector 33"/>
                <p:cNvCxnSpPr/>
                <p:nvPr/>
              </p:nvCxnSpPr>
              <p:spPr>
                <a:xfrm>
                  <a:off x="5537168" y="3713835"/>
                  <a:ext cx="277387" cy="20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35" name="Rectangle 34"/>
                <p:cNvSpPr/>
                <p:nvPr/>
              </p:nvSpPr>
              <p:spPr>
                <a:xfrm>
                  <a:off x="7652903" y="3195835"/>
                  <a:ext cx="1005840"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Loss Fun</a:t>
                  </a:r>
                  <a:endParaRPr lang="en-US" dirty="0">
                    <a:solidFill>
                      <a:schemeClr val="tx1">
                        <a:lumMod val="75000"/>
                        <a:lumOff val="25000"/>
                      </a:schemeClr>
                    </a:solidFill>
                  </a:endParaRPr>
                </a:p>
              </p:txBody>
            </p:sp>
            <p:cxnSp>
              <p:nvCxnSpPr>
                <p:cNvPr id="36" name="Straight Arrow Connector 35"/>
                <p:cNvCxnSpPr/>
                <p:nvPr/>
              </p:nvCxnSpPr>
              <p:spPr>
                <a:xfrm flipV="1">
                  <a:off x="3487750" y="3697793"/>
                  <a:ext cx="806155" cy="8934"/>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7" name="Straight Arrow Connector 36"/>
                <p:cNvCxnSpPr/>
                <p:nvPr/>
              </p:nvCxnSpPr>
              <p:spPr>
                <a:xfrm>
                  <a:off x="7274560" y="3696747"/>
                  <a:ext cx="328205"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38" name="TextBox 37"/>
                <p:cNvSpPr txBox="1"/>
                <p:nvPr/>
              </p:nvSpPr>
              <p:spPr>
                <a:xfrm>
                  <a:off x="8476864" y="3667760"/>
                  <a:ext cx="184731" cy="369332"/>
                </a:xfrm>
                <a:prstGeom prst="rect">
                  <a:avLst/>
                </a:prstGeom>
                <a:noFill/>
              </p:spPr>
              <p:txBody>
                <a:bodyPr wrap="none" rtlCol="0">
                  <a:spAutoFit/>
                </a:bodyPr>
                <a:lstStyle/>
                <a:p>
                  <a:endParaRPr lang="en-US" dirty="0"/>
                </a:p>
              </p:txBody>
            </p:sp>
          </p:grpSp>
        </p:grpSp>
        <p:cxnSp>
          <p:nvCxnSpPr>
            <p:cNvPr id="24" name="Straight Arrow Connector 23"/>
            <p:cNvCxnSpPr/>
            <p:nvPr/>
          </p:nvCxnSpPr>
          <p:spPr>
            <a:xfrm flipV="1">
              <a:off x="8569837" y="5266223"/>
              <a:ext cx="576295" cy="7568"/>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40" name="Group 39"/>
          <p:cNvGrpSpPr/>
          <p:nvPr/>
        </p:nvGrpSpPr>
        <p:grpSpPr>
          <a:xfrm>
            <a:off x="339018" y="4428081"/>
            <a:ext cx="11852982" cy="1032810"/>
            <a:chOff x="0" y="4778909"/>
            <a:chExt cx="11852982" cy="1032810"/>
          </a:xfrm>
        </p:grpSpPr>
        <p:grpSp>
          <p:nvGrpSpPr>
            <p:cNvPr id="41" name="Group 40"/>
            <p:cNvGrpSpPr/>
            <p:nvPr/>
          </p:nvGrpSpPr>
          <p:grpSpPr>
            <a:xfrm>
              <a:off x="0" y="4778909"/>
              <a:ext cx="11852982" cy="1032810"/>
              <a:chOff x="0" y="4778909"/>
              <a:chExt cx="11852982" cy="1032810"/>
            </a:xfrm>
          </p:grpSpPr>
          <mc:AlternateContent xmlns:mc="http://schemas.openxmlformats.org/markup-compatibility/2006" xmlns:a14="http://schemas.microsoft.com/office/drawing/2010/main">
            <mc:Choice Requires="a14">
              <p:sp>
                <p:nvSpPr>
                  <p:cNvPr id="43" name="TextBox 42"/>
                  <p:cNvSpPr txBox="1"/>
                  <p:nvPr/>
                </p:nvSpPr>
                <p:spPr>
                  <a:xfrm>
                    <a:off x="8147022" y="4876881"/>
                    <a:ext cx="3705960" cy="76450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charset="0"/>
                              <a:ea typeface="Cambria Math" charset="0"/>
                              <a:cs typeface="Cambria Math" charset="0"/>
                            </a:rPr>
                            <m:t>ℒ</m:t>
                          </m:r>
                          <m:r>
                            <a:rPr lang="en-US" sz="1600" b="0" i="1" smtClean="0">
                              <a:latin typeface="Cambria Math" charset="0"/>
                              <a:ea typeface="Cambria Math" charset="0"/>
                              <a:cs typeface="Cambria Math" charset="0"/>
                            </a:rPr>
                            <m:t>(</m:t>
                          </m:r>
                          <m:r>
                            <a:rPr lang="en-US" sz="1600" b="0" i="1" smtClean="0">
                              <a:latin typeface="Cambria Math" charset="0"/>
                              <a:ea typeface="Cambria Math" charset="0"/>
                              <a:cs typeface="Cambria Math" charset="0"/>
                            </a:rPr>
                            <m:t>𝑊</m:t>
                          </m:r>
                          <m:r>
                            <a:rPr lang="en-US" sz="1600" b="0" i="1" smtClean="0">
                              <a:latin typeface="Cambria Math" charset="0"/>
                              <a:ea typeface="Cambria Math" charset="0"/>
                              <a:cs typeface="Cambria Math" charset="0"/>
                            </a:rPr>
                            <m:t>)=</m:t>
                          </m:r>
                          <m:nary>
                            <m:naryPr>
                              <m:chr m:val="∑"/>
                              <m:ctrlPr>
                                <a:rPr lang="is-IS" sz="1600" b="0" i="1" smtClean="0">
                                  <a:latin typeface="Cambria Math" charset="0"/>
                                  <a:ea typeface="Cambria Math" charset="0"/>
                                  <a:cs typeface="Cambria Math" charset="0"/>
                                </a:rPr>
                              </m:ctrlPr>
                            </m:naryPr>
                            <m:sub>
                              <m:r>
                                <m:rPr>
                                  <m:brk m:alnAt="23"/>
                                </m:rPr>
                                <a:rPr lang="en-US" sz="1600" b="0" i="1" smtClean="0">
                                  <a:latin typeface="Cambria Math" charset="0"/>
                                  <a:ea typeface="Cambria Math" charset="0"/>
                                  <a:cs typeface="Cambria Math" charset="0"/>
                                </a:rPr>
                                <m:t>𝑖</m:t>
                              </m:r>
                            </m:sub>
                            <m:sup>
                              <m:r>
                                <a:rPr lang="en-US" sz="1600" b="0" i="1" smtClean="0">
                                  <a:latin typeface="Cambria Math" charset="0"/>
                                  <a:ea typeface="Cambria Math" charset="0"/>
                                  <a:cs typeface="Cambria Math" charset="0"/>
                                </a:rPr>
                                <m:t>𝑛</m:t>
                              </m:r>
                            </m:sup>
                            <m:e>
                              <m:sSub>
                                <m:sSubPr>
                                  <m:ctrlPr>
                                    <a:rPr lang="en-US" sz="1600" b="0" i="1" smtClean="0">
                                      <a:latin typeface="Cambria Math" charset="0"/>
                                      <a:ea typeface="Cambria Math" charset="0"/>
                                      <a:cs typeface="Cambria Math" charset="0"/>
                                    </a:rPr>
                                  </m:ctrlPr>
                                </m:sSubPr>
                                <m:e>
                                  <m:r>
                                    <a:rPr lang="en-US" sz="1600" b="0" i="1" smtClean="0">
                                      <a:latin typeface="Cambria Math" charset="0"/>
                                      <a:ea typeface="Cambria Math" charset="0"/>
                                      <a:cs typeface="Cambria Math" charset="0"/>
                                    </a:rPr>
                                    <m:t>ℒ</m:t>
                                  </m:r>
                                </m:e>
                                <m:sub>
                                  <m:r>
                                    <a:rPr lang="en-US" sz="1600" b="0" i="1" smtClean="0">
                                      <a:latin typeface="Cambria Math" charset="0"/>
                                      <a:ea typeface="Cambria Math" charset="0"/>
                                      <a:cs typeface="Cambria Math" charset="0"/>
                                    </a:rPr>
                                    <m:t>𝑖</m:t>
                                  </m:r>
                                </m:sub>
                              </m:sSub>
                              <m:d>
                                <m:dPr>
                                  <m:ctrlPr>
                                    <a:rPr lang="en-US" sz="1600" b="0" i="1" smtClean="0">
                                      <a:latin typeface="Cambria Math" charset="0"/>
                                      <a:ea typeface="Cambria Math" charset="0"/>
                                      <a:cs typeface="Cambria Math" charset="0"/>
                                    </a:rPr>
                                  </m:ctrlPr>
                                </m:dPr>
                                <m:e>
                                  <m:r>
                                    <a:rPr lang="en-US" sz="1600" b="0" i="1" smtClean="0">
                                      <a:latin typeface="Cambria Math" charset="0"/>
                                      <a:ea typeface="Cambria Math" charset="0"/>
                                      <a:cs typeface="Cambria Math" charset="0"/>
                                    </a:rPr>
                                    <m:t>𝑊</m:t>
                                  </m:r>
                                </m:e>
                              </m:d>
                            </m:e>
                          </m:nary>
                        </m:oMath>
                      </m:oMathPara>
                    </a14:m>
                    <a:endParaRPr lang="en-US" b="0" i="1" dirty="0" smtClean="0">
                      <a:latin typeface="Cambria Math" charset="0"/>
                      <a:ea typeface="Cambria Math" charset="0"/>
                      <a:cs typeface="Cambria Math" charset="0"/>
                    </a:endParaRPr>
                  </a:p>
                </p:txBody>
              </p:sp>
            </mc:Choice>
            <mc:Fallback xmlns="">
              <p:sp>
                <p:nvSpPr>
                  <p:cNvPr id="43" name="TextBox 42"/>
                  <p:cNvSpPr txBox="1">
                    <a:spLocks noRot="1" noChangeAspect="1" noMove="1" noResize="1" noEditPoints="1" noAdjustHandles="1" noChangeArrowheads="1" noChangeShapeType="1" noTextEdit="1"/>
                  </p:cNvSpPr>
                  <p:nvPr/>
                </p:nvSpPr>
                <p:spPr>
                  <a:xfrm>
                    <a:off x="8147022" y="4876881"/>
                    <a:ext cx="3705960" cy="764505"/>
                  </a:xfrm>
                  <a:prstGeom prst="rect">
                    <a:avLst/>
                  </a:prstGeom>
                  <a:blipFill rotWithShape="0">
                    <a:blip r:embed="rId10"/>
                    <a:stretch>
                      <a:fillRect/>
                    </a:stretch>
                  </a:blipFill>
                </p:spPr>
                <p:txBody>
                  <a:bodyPr/>
                  <a:lstStyle/>
                  <a:p>
                    <a:r>
                      <a:rPr lang="en-US">
                        <a:noFill/>
                      </a:rPr>
                      <a:t> </a:t>
                    </a:r>
                  </a:p>
                </p:txBody>
              </p:sp>
            </mc:Fallback>
          </mc:AlternateContent>
          <p:grpSp>
            <p:nvGrpSpPr>
              <p:cNvPr id="44" name="Group 43"/>
              <p:cNvGrpSpPr/>
              <p:nvPr/>
            </p:nvGrpSpPr>
            <p:grpSpPr>
              <a:xfrm>
                <a:off x="0" y="4778909"/>
                <a:ext cx="8416752" cy="1032810"/>
                <a:chOff x="244843" y="3195835"/>
                <a:chExt cx="8416752" cy="1032810"/>
              </a:xfrm>
            </p:grpSpPr>
            <p:sp>
              <p:nvSpPr>
                <p:cNvPr id="45" name="Rectangle 44"/>
                <p:cNvSpPr/>
                <p:nvPr/>
              </p:nvSpPr>
              <p:spPr>
                <a:xfrm>
                  <a:off x="1093393" y="3203897"/>
                  <a:ext cx="1005840"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Affine</a:t>
                  </a:r>
                  <a:endParaRPr lang="en-US"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46" name="TextBox 45"/>
                    <p:cNvSpPr txBox="1"/>
                    <p:nvPr/>
                  </p:nvSpPr>
                  <p:spPr>
                    <a:xfrm>
                      <a:off x="244843" y="3522061"/>
                      <a:ext cx="39228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46" name="TextBox 45"/>
                    <p:cNvSpPr txBox="1">
                      <a:spLocks noRot="1" noChangeAspect="1" noMove="1" noResize="1" noEditPoints="1" noAdjustHandles="1" noChangeArrowheads="1" noChangeShapeType="1" noTextEdit="1"/>
                    </p:cNvSpPr>
                    <p:nvPr/>
                  </p:nvSpPr>
                  <p:spPr>
                    <a:xfrm>
                      <a:off x="244843" y="3522061"/>
                      <a:ext cx="392287" cy="369332"/>
                    </a:xfrm>
                    <a:prstGeom prst="rect">
                      <a:avLst/>
                    </a:prstGeom>
                    <a:blipFill rotWithShape="0">
                      <a:blip r:embed="rId11"/>
                      <a:stretch>
                        <a:fillRect/>
                      </a:stretch>
                    </a:blipFill>
                  </p:spPr>
                  <p:txBody>
                    <a:bodyPr/>
                    <a:lstStyle/>
                    <a:p>
                      <a:r>
                        <a:rPr lang="en-US">
                          <a:noFill/>
                        </a:rPr>
                        <a:t> </a:t>
                      </a:r>
                    </a:p>
                  </p:txBody>
                </p:sp>
              </mc:Fallback>
            </mc:AlternateContent>
            <p:cxnSp>
              <p:nvCxnSpPr>
                <p:cNvPr id="47" name="Straight Arrow Connector 46"/>
                <p:cNvCxnSpPr/>
                <p:nvPr/>
              </p:nvCxnSpPr>
              <p:spPr>
                <a:xfrm>
                  <a:off x="678230" y="3725725"/>
                  <a:ext cx="347196"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48" name="TextBox 47"/>
                    <p:cNvSpPr txBox="1"/>
                    <p:nvPr/>
                  </p:nvSpPr>
                  <p:spPr>
                    <a:xfrm>
                      <a:off x="2412720" y="3498483"/>
                      <a:ext cx="1093633"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h</m:t>
                            </m:r>
                            <m:r>
                              <a:rPr lang="en-US" b="0" i="1" smtClean="0">
                                <a:latin typeface="Cambria Math" charset="0"/>
                              </a:rPr>
                              <m:t>=</m:t>
                            </m:r>
                            <m:r>
                              <a:rPr lang="en-US" b="0" i="1" smtClean="0">
                                <a:solidFill>
                                  <a:schemeClr val="tx1">
                                    <a:lumMod val="75000"/>
                                    <a:lumOff val="25000"/>
                                  </a:schemeClr>
                                </a:solidFill>
                                <a:latin typeface="Cambria Math" charset="0"/>
                              </a:rPr>
                              <m:t>𝑋</m:t>
                            </m:r>
                            <m:r>
                              <a:rPr lang="en-US" b="0" i="1" smtClean="0">
                                <a:solidFill>
                                  <a:srgbClr val="FF0000"/>
                                </a:solidFill>
                                <a:latin typeface="Cambria Math" charset="0"/>
                              </a:rPr>
                              <m:t>𝑊</m:t>
                            </m:r>
                          </m:oMath>
                        </m:oMathPara>
                      </a14:m>
                      <a:endParaRPr lang="en-US" b="0" dirty="0" smtClean="0">
                        <a:solidFill>
                          <a:srgbClr val="FF0000"/>
                        </a:solidFill>
                      </a:endParaRPr>
                    </a:p>
                    <a:p>
                      <a:endParaRPr lang="en-US" dirty="0"/>
                    </a:p>
                  </p:txBody>
                </p:sp>
              </mc:Choice>
              <mc:Fallback xmlns="">
                <p:sp>
                  <p:nvSpPr>
                    <p:cNvPr id="48" name="TextBox 47"/>
                    <p:cNvSpPr txBox="1">
                      <a:spLocks noRot="1" noChangeAspect="1" noMove="1" noResize="1" noEditPoints="1" noAdjustHandles="1" noChangeArrowheads="1" noChangeShapeType="1" noTextEdit="1"/>
                    </p:cNvSpPr>
                    <p:nvPr/>
                  </p:nvSpPr>
                  <p:spPr>
                    <a:xfrm>
                      <a:off x="2412720" y="3498483"/>
                      <a:ext cx="1093633" cy="646331"/>
                    </a:xfrm>
                    <a:prstGeom prst="rect">
                      <a:avLst/>
                    </a:prstGeom>
                    <a:blipFill rotWithShape="0">
                      <a:blip r:embed="rId12"/>
                      <a:stretch>
                        <a:fillRect/>
                      </a:stretch>
                    </a:blipFill>
                  </p:spPr>
                  <p:txBody>
                    <a:bodyPr/>
                    <a:lstStyle/>
                    <a:p>
                      <a:r>
                        <a:rPr lang="en-US">
                          <a:noFill/>
                        </a:rPr>
                        <a:t> </a:t>
                      </a:r>
                    </a:p>
                  </p:txBody>
                </p:sp>
              </mc:Fallback>
            </mc:AlternateContent>
            <p:cxnSp>
              <p:nvCxnSpPr>
                <p:cNvPr id="49" name="Straight Arrow Connector 48"/>
                <p:cNvCxnSpPr/>
                <p:nvPr/>
              </p:nvCxnSpPr>
              <p:spPr>
                <a:xfrm flipV="1">
                  <a:off x="2207052" y="3714038"/>
                  <a:ext cx="255532" cy="4541"/>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50" name="Rectangle 49"/>
                <p:cNvSpPr/>
                <p:nvPr/>
              </p:nvSpPr>
              <p:spPr>
                <a:xfrm>
                  <a:off x="4353981" y="3222805"/>
                  <a:ext cx="1132369"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Activation</a:t>
                  </a:r>
                  <a:endParaRPr lang="en-US"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51" name="TextBox 50"/>
                    <p:cNvSpPr txBox="1"/>
                    <p:nvPr/>
                  </p:nvSpPr>
                  <p:spPr>
                    <a:xfrm>
                      <a:off x="5404539" y="3359086"/>
                      <a:ext cx="2245512" cy="61734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FF0000"/>
                                </a:solidFill>
                                <a:latin typeface="Cambria Math" charset="0"/>
                              </a:rPr>
                              <m:t>𝑦</m:t>
                            </m:r>
                            <m:r>
                              <a:rPr lang="en-US" b="0" i="1" smtClean="0">
                                <a:latin typeface="Cambria Math" charset="0"/>
                              </a:rPr>
                              <m:t>=</m:t>
                            </m:r>
                            <m:f>
                              <m:fPr>
                                <m:ctrlPr>
                                  <a:rPr lang="mr-IN" b="0" i="1" smtClean="0">
                                    <a:latin typeface="Cambria Math" charset="0"/>
                                  </a:rPr>
                                </m:ctrlPr>
                              </m:fPr>
                              <m:num>
                                <m:r>
                                  <a:rPr lang="en-US" b="0" i="1" smtClean="0">
                                    <a:latin typeface="Cambria Math" charset="0"/>
                                  </a:rPr>
                                  <m:t>1</m:t>
                                </m:r>
                              </m:num>
                              <m:den>
                                <m:r>
                                  <a:rPr lang="en-US" b="0" i="1" smtClean="0">
                                    <a:latin typeface="Cambria Math" charset="0"/>
                                  </a:rPr>
                                  <m:t>1+</m:t>
                                </m:r>
                                <m:sSup>
                                  <m:sSupPr>
                                    <m:ctrlPr>
                                      <a:rPr lang="en-US" b="0" i="1" smtClean="0">
                                        <a:latin typeface="Cambria Math" charset="0"/>
                                      </a:rPr>
                                    </m:ctrlPr>
                                  </m:sSupPr>
                                  <m:e>
                                    <m:r>
                                      <a:rPr lang="en-US" b="0" i="1" smtClean="0">
                                        <a:latin typeface="Cambria Math" charset="0"/>
                                      </a:rPr>
                                      <m:t>𝑒</m:t>
                                    </m:r>
                                  </m:e>
                                  <m:sup>
                                    <m:r>
                                      <a:rPr lang="en-US" b="0" i="1" smtClean="0">
                                        <a:latin typeface="Cambria Math" charset="0"/>
                                      </a:rPr>
                                      <m:t>−</m:t>
                                    </m:r>
                                    <m:r>
                                      <a:rPr lang="en-US" b="0" i="1" smtClean="0">
                                        <a:latin typeface="Cambria Math" charset="0"/>
                                      </a:rPr>
                                      <m:t>h</m:t>
                                    </m:r>
                                  </m:sup>
                                </m:sSup>
                              </m:den>
                            </m:f>
                          </m:oMath>
                        </m:oMathPara>
                      </a14:m>
                      <a:endParaRPr lang="en-US" b="1" dirty="0"/>
                    </a:p>
                  </p:txBody>
                </p:sp>
              </mc:Choice>
              <mc:Fallback xmlns="">
                <p:sp>
                  <p:nvSpPr>
                    <p:cNvPr id="51" name="TextBox 50"/>
                    <p:cNvSpPr txBox="1">
                      <a:spLocks noRot="1" noChangeAspect="1" noMove="1" noResize="1" noEditPoints="1" noAdjustHandles="1" noChangeArrowheads="1" noChangeShapeType="1" noTextEdit="1"/>
                    </p:cNvSpPr>
                    <p:nvPr/>
                  </p:nvSpPr>
                  <p:spPr>
                    <a:xfrm>
                      <a:off x="5404539" y="3359086"/>
                      <a:ext cx="2245512" cy="617348"/>
                    </a:xfrm>
                    <a:prstGeom prst="rect">
                      <a:avLst/>
                    </a:prstGeom>
                    <a:blipFill rotWithShape="0">
                      <a:blip r:embed="rId13"/>
                      <a:stretch>
                        <a:fillRect/>
                      </a:stretch>
                    </a:blipFill>
                  </p:spPr>
                  <p:txBody>
                    <a:bodyPr/>
                    <a:lstStyle/>
                    <a:p>
                      <a:r>
                        <a:rPr lang="en-US">
                          <a:noFill/>
                        </a:rPr>
                        <a:t> </a:t>
                      </a:r>
                    </a:p>
                  </p:txBody>
                </p:sp>
              </mc:Fallback>
            </mc:AlternateContent>
            <p:cxnSp>
              <p:nvCxnSpPr>
                <p:cNvPr id="52" name="Straight Arrow Connector 51"/>
                <p:cNvCxnSpPr/>
                <p:nvPr/>
              </p:nvCxnSpPr>
              <p:spPr>
                <a:xfrm>
                  <a:off x="5537168" y="3713835"/>
                  <a:ext cx="277387" cy="20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53" name="Rectangle 52"/>
                <p:cNvSpPr/>
                <p:nvPr/>
              </p:nvSpPr>
              <p:spPr>
                <a:xfrm>
                  <a:off x="7652903" y="3195835"/>
                  <a:ext cx="1005840"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Loss Fun</a:t>
                  </a:r>
                  <a:endParaRPr lang="en-US" dirty="0">
                    <a:solidFill>
                      <a:schemeClr val="tx1">
                        <a:lumMod val="75000"/>
                        <a:lumOff val="25000"/>
                      </a:schemeClr>
                    </a:solidFill>
                  </a:endParaRPr>
                </a:p>
              </p:txBody>
            </p:sp>
            <p:cxnSp>
              <p:nvCxnSpPr>
                <p:cNvPr id="54" name="Straight Arrow Connector 53"/>
                <p:cNvCxnSpPr/>
                <p:nvPr/>
              </p:nvCxnSpPr>
              <p:spPr>
                <a:xfrm flipV="1">
                  <a:off x="3487750" y="3697793"/>
                  <a:ext cx="806155" cy="8934"/>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5" name="Straight Arrow Connector 54"/>
                <p:cNvCxnSpPr/>
                <p:nvPr/>
              </p:nvCxnSpPr>
              <p:spPr>
                <a:xfrm>
                  <a:off x="7274560" y="3696747"/>
                  <a:ext cx="328205"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56" name="TextBox 55"/>
                <p:cNvSpPr txBox="1"/>
                <p:nvPr/>
              </p:nvSpPr>
              <p:spPr>
                <a:xfrm>
                  <a:off x="8476864" y="3667760"/>
                  <a:ext cx="184731" cy="369332"/>
                </a:xfrm>
                <a:prstGeom prst="rect">
                  <a:avLst/>
                </a:prstGeom>
                <a:noFill/>
              </p:spPr>
              <p:txBody>
                <a:bodyPr wrap="none" rtlCol="0">
                  <a:spAutoFit/>
                </a:bodyPr>
                <a:lstStyle/>
                <a:p>
                  <a:endParaRPr lang="en-US" dirty="0"/>
                </a:p>
              </p:txBody>
            </p:sp>
          </p:grpSp>
        </p:grpSp>
        <p:cxnSp>
          <p:nvCxnSpPr>
            <p:cNvPr id="42" name="Straight Arrow Connector 41"/>
            <p:cNvCxnSpPr/>
            <p:nvPr/>
          </p:nvCxnSpPr>
          <p:spPr>
            <a:xfrm flipV="1">
              <a:off x="8569837" y="5266223"/>
              <a:ext cx="576295" cy="7568"/>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5261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Build our first ANN</a:t>
            </a:r>
          </a:p>
        </p:txBody>
      </p:sp>
      <p:sp>
        <p:nvSpPr>
          <p:cNvPr id="4" name="Slide Number Placeholder 3"/>
          <p:cNvSpPr>
            <a:spLocks noGrp="1"/>
          </p:cNvSpPr>
          <p:nvPr>
            <p:ph type="sldNum" sz="quarter" idx="12"/>
          </p:nvPr>
        </p:nvSpPr>
        <p:spPr/>
        <p:txBody>
          <a:bodyPr/>
          <a:lstStyle/>
          <a:p>
            <a:fld id="{74FD6AAA-7C75-FB4B-8EA1-06B22787237D}" type="slidenum">
              <a:rPr lang="en-US" smtClean="0"/>
              <a:t>74</a:t>
            </a:fld>
            <a:endParaRPr lang="en-US"/>
          </a:p>
        </p:txBody>
      </p:sp>
      <p:grpSp>
        <p:nvGrpSpPr>
          <p:cNvPr id="40" name="Group 39"/>
          <p:cNvGrpSpPr/>
          <p:nvPr/>
        </p:nvGrpSpPr>
        <p:grpSpPr>
          <a:xfrm>
            <a:off x="349292" y="1486761"/>
            <a:ext cx="11852982" cy="1032810"/>
            <a:chOff x="0" y="4778909"/>
            <a:chExt cx="11852982" cy="1032810"/>
          </a:xfrm>
        </p:grpSpPr>
        <p:grpSp>
          <p:nvGrpSpPr>
            <p:cNvPr id="41" name="Group 40"/>
            <p:cNvGrpSpPr/>
            <p:nvPr/>
          </p:nvGrpSpPr>
          <p:grpSpPr>
            <a:xfrm>
              <a:off x="0" y="4778909"/>
              <a:ext cx="11852982" cy="1032810"/>
              <a:chOff x="0" y="4778909"/>
              <a:chExt cx="11852982" cy="1032810"/>
            </a:xfrm>
          </p:grpSpPr>
          <mc:AlternateContent xmlns:mc="http://schemas.openxmlformats.org/markup-compatibility/2006" xmlns:a14="http://schemas.microsoft.com/office/drawing/2010/main">
            <mc:Choice Requires="a14">
              <p:sp>
                <p:nvSpPr>
                  <p:cNvPr id="43" name="TextBox 42"/>
                  <p:cNvSpPr txBox="1"/>
                  <p:nvPr/>
                </p:nvSpPr>
                <p:spPr>
                  <a:xfrm>
                    <a:off x="8147022" y="4876881"/>
                    <a:ext cx="3705960" cy="76450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charset="0"/>
                              <a:ea typeface="Cambria Math" charset="0"/>
                              <a:cs typeface="Cambria Math" charset="0"/>
                            </a:rPr>
                            <m:t>ℒ</m:t>
                          </m:r>
                          <m:r>
                            <a:rPr lang="en-US" sz="1600" b="0" i="1" smtClean="0">
                              <a:latin typeface="Cambria Math" charset="0"/>
                              <a:ea typeface="Cambria Math" charset="0"/>
                              <a:cs typeface="Cambria Math" charset="0"/>
                            </a:rPr>
                            <m:t>(</m:t>
                          </m:r>
                          <m:r>
                            <a:rPr lang="en-US" sz="1600" b="0" i="1" smtClean="0">
                              <a:latin typeface="Cambria Math" charset="0"/>
                              <a:ea typeface="Cambria Math" charset="0"/>
                              <a:cs typeface="Cambria Math" charset="0"/>
                            </a:rPr>
                            <m:t>𝑊</m:t>
                          </m:r>
                          <m:r>
                            <a:rPr lang="en-US" sz="1600" b="0" i="1" smtClean="0">
                              <a:latin typeface="Cambria Math" charset="0"/>
                              <a:ea typeface="Cambria Math" charset="0"/>
                              <a:cs typeface="Cambria Math" charset="0"/>
                            </a:rPr>
                            <m:t>)=</m:t>
                          </m:r>
                          <m:nary>
                            <m:naryPr>
                              <m:chr m:val="∑"/>
                              <m:ctrlPr>
                                <a:rPr lang="is-IS" sz="1600" b="0" i="1" smtClean="0">
                                  <a:latin typeface="Cambria Math" charset="0"/>
                                  <a:ea typeface="Cambria Math" charset="0"/>
                                  <a:cs typeface="Cambria Math" charset="0"/>
                                </a:rPr>
                              </m:ctrlPr>
                            </m:naryPr>
                            <m:sub>
                              <m:r>
                                <m:rPr>
                                  <m:brk m:alnAt="23"/>
                                </m:rPr>
                                <a:rPr lang="en-US" sz="1600" b="0" i="1" smtClean="0">
                                  <a:latin typeface="Cambria Math" charset="0"/>
                                  <a:ea typeface="Cambria Math" charset="0"/>
                                  <a:cs typeface="Cambria Math" charset="0"/>
                                </a:rPr>
                                <m:t>𝑖</m:t>
                              </m:r>
                            </m:sub>
                            <m:sup>
                              <m:r>
                                <a:rPr lang="en-US" sz="1600" b="0" i="1" smtClean="0">
                                  <a:latin typeface="Cambria Math" charset="0"/>
                                  <a:ea typeface="Cambria Math" charset="0"/>
                                  <a:cs typeface="Cambria Math" charset="0"/>
                                </a:rPr>
                                <m:t>𝑛</m:t>
                              </m:r>
                            </m:sup>
                            <m:e>
                              <m:sSub>
                                <m:sSubPr>
                                  <m:ctrlPr>
                                    <a:rPr lang="en-US" sz="1600" b="0" i="1" smtClean="0">
                                      <a:latin typeface="Cambria Math" charset="0"/>
                                      <a:ea typeface="Cambria Math" charset="0"/>
                                      <a:cs typeface="Cambria Math" charset="0"/>
                                    </a:rPr>
                                  </m:ctrlPr>
                                </m:sSubPr>
                                <m:e>
                                  <m:r>
                                    <a:rPr lang="en-US" sz="1600" b="0" i="1" smtClean="0">
                                      <a:latin typeface="Cambria Math" charset="0"/>
                                      <a:ea typeface="Cambria Math" charset="0"/>
                                      <a:cs typeface="Cambria Math" charset="0"/>
                                    </a:rPr>
                                    <m:t>ℒ</m:t>
                                  </m:r>
                                </m:e>
                                <m:sub>
                                  <m:r>
                                    <a:rPr lang="en-US" sz="1600" b="0" i="1" smtClean="0">
                                      <a:latin typeface="Cambria Math" charset="0"/>
                                      <a:ea typeface="Cambria Math" charset="0"/>
                                      <a:cs typeface="Cambria Math" charset="0"/>
                                    </a:rPr>
                                    <m:t>𝑖</m:t>
                                  </m:r>
                                </m:sub>
                              </m:sSub>
                              <m:d>
                                <m:dPr>
                                  <m:ctrlPr>
                                    <a:rPr lang="en-US" sz="1600" b="0" i="1" smtClean="0">
                                      <a:latin typeface="Cambria Math" charset="0"/>
                                      <a:ea typeface="Cambria Math" charset="0"/>
                                      <a:cs typeface="Cambria Math" charset="0"/>
                                    </a:rPr>
                                  </m:ctrlPr>
                                </m:dPr>
                                <m:e>
                                  <m:r>
                                    <a:rPr lang="en-US" sz="1600" b="0" i="1" smtClean="0">
                                      <a:latin typeface="Cambria Math" charset="0"/>
                                      <a:ea typeface="Cambria Math" charset="0"/>
                                      <a:cs typeface="Cambria Math" charset="0"/>
                                    </a:rPr>
                                    <m:t>𝑊</m:t>
                                  </m:r>
                                </m:e>
                              </m:d>
                            </m:e>
                          </m:nary>
                        </m:oMath>
                      </m:oMathPara>
                    </a14:m>
                    <a:endParaRPr lang="en-US" b="0" i="1" dirty="0" smtClean="0">
                      <a:latin typeface="Cambria Math" charset="0"/>
                      <a:ea typeface="Cambria Math" charset="0"/>
                      <a:cs typeface="Cambria Math" charset="0"/>
                    </a:endParaRPr>
                  </a:p>
                </p:txBody>
              </p:sp>
            </mc:Choice>
            <mc:Fallback xmlns="">
              <p:sp>
                <p:nvSpPr>
                  <p:cNvPr id="43" name="TextBox 42"/>
                  <p:cNvSpPr txBox="1">
                    <a:spLocks noRot="1" noChangeAspect="1" noMove="1" noResize="1" noEditPoints="1" noAdjustHandles="1" noChangeArrowheads="1" noChangeShapeType="1" noTextEdit="1"/>
                  </p:cNvSpPr>
                  <p:nvPr/>
                </p:nvSpPr>
                <p:spPr>
                  <a:xfrm>
                    <a:off x="8147022" y="4876881"/>
                    <a:ext cx="3705960" cy="764505"/>
                  </a:xfrm>
                  <a:prstGeom prst="rect">
                    <a:avLst/>
                  </a:prstGeom>
                  <a:blipFill rotWithShape="0">
                    <a:blip r:embed="rId2"/>
                    <a:stretch>
                      <a:fillRect/>
                    </a:stretch>
                  </a:blipFill>
                </p:spPr>
                <p:txBody>
                  <a:bodyPr/>
                  <a:lstStyle/>
                  <a:p>
                    <a:r>
                      <a:rPr lang="en-US">
                        <a:noFill/>
                      </a:rPr>
                      <a:t> </a:t>
                    </a:r>
                  </a:p>
                </p:txBody>
              </p:sp>
            </mc:Fallback>
          </mc:AlternateContent>
          <p:grpSp>
            <p:nvGrpSpPr>
              <p:cNvPr id="44" name="Group 43"/>
              <p:cNvGrpSpPr/>
              <p:nvPr/>
            </p:nvGrpSpPr>
            <p:grpSpPr>
              <a:xfrm>
                <a:off x="0" y="4778909"/>
                <a:ext cx="8416752" cy="1032810"/>
                <a:chOff x="244843" y="3195835"/>
                <a:chExt cx="8416752" cy="1032810"/>
              </a:xfrm>
            </p:grpSpPr>
            <p:sp>
              <p:nvSpPr>
                <p:cNvPr id="45" name="Rectangle 44"/>
                <p:cNvSpPr/>
                <p:nvPr/>
              </p:nvSpPr>
              <p:spPr>
                <a:xfrm>
                  <a:off x="1093393" y="3203897"/>
                  <a:ext cx="1005840"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Affine</a:t>
                  </a:r>
                  <a:endParaRPr lang="en-US"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46" name="TextBox 45"/>
                    <p:cNvSpPr txBox="1"/>
                    <p:nvPr/>
                  </p:nvSpPr>
                  <p:spPr>
                    <a:xfrm>
                      <a:off x="244843" y="3522061"/>
                      <a:ext cx="39228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46" name="TextBox 45"/>
                    <p:cNvSpPr txBox="1">
                      <a:spLocks noRot="1" noChangeAspect="1" noMove="1" noResize="1" noEditPoints="1" noAdjustHandles="1" noChangeArrowheads="1" noChangeShapeType="1" noTextEdit="1"/>
                    </p:cNvSpPr>
                    <p:nvPr/>
                  </p:nvSpPr>
                  <p:spPr>
                    <a:xfrm>
                      <a:off x="244843" y="3522061"/>
                      <a:ext cx="392287" cy="369332"/>
                    </a:xfrm>
                    <a:prstGeom prst="rect">
                      <a:avLst/>
                    </a:prstGeom>
                    <a:blipFill rotWithShape="0">
                      <a:blip r:embed="rId3"/>
                      <a:stretch>
                        <a:fillRect/>
                      </a:stretch>
                    </a:blipFill>
                  </p:spPr>
                  <p:txBody>
                    <a:bodyPr/>
                    <a:lstStyle/>
                    <a:p>
                      <a:r>
                        <a:rPr lang="en-US">
                          <a:noFill/>
                        </a:rPr>
                        <a:t> </a:t>
                      </a:r>
                    </a:p>
                  </p:txBody>
                </p:sp>
              </mc:Fallback>
            </mc:AlternateContent>
            <p:cxnSp>
              <p:nvCxnSpPr>
                <p:cNvPr id="47" name="Straight Arrow Connector 46"/>
                <p:cNvCxnSpPr/>
                <p:nvPr/>
              </p:nvCxnSpPr>
              <p:spPr>
                <a:xfrm>
                  <a:off x="678230" y="3725725"/>
                  <a:ext cx="347196"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48" name="TextBox 47"/>
                    <p:cNvSpPr txBox="1"/>
                    <p:nvPr/>
                  </p:nvSpPr>
                  <p:spPr>
                    <a:xfrm>
                      <a:off x="2412720" y="3498483"/>
                      <a:ext cx="1075231"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h</m:t>
                            </m:r>
                            <m:r>
                              <a:rPr lang="en-US" b="0" i="1" smtClean="0">
                                <a:latin typeface="Cambria Math" charset="0"/>
                              </a:rPr>
                              <m:t>=</m:t>
                            </m:r>
                            <m:r>
                              <a:rPr lang="en-US" b="0" i="1" smtClean="0">
                                <a:latin typeface="Cambria Math" charset="0"/>
                              </a:rPr>
                              <m:t>𝑋𝑊</m:t>
                            </m:r>
                          </m:oMath>
                        </m:oMathPara>
                      </a14:m>
                      <a:endParaRPr lang="en-US" b="0" dirty="0" smtClean="0"/>
                    </a:p>
                    <a:p>
                      <a:endParaRPr lang="en-US" dirty="0"/>
                    </a:p>
                  </p:txBody>
                </p:sp>
              </mc:Choice>
              <mc:Fallback xmlns="">
                <p:sp>
                  <p:nvSpPr>
                    <p:cNvPr id="48" name="TextBox 47"/>
                    <p:cNvSpPr txBox="1">
                      <a:spLocks noRot="1" noChangeAspect="1" noMove="1" noResize="1" noEditPoints="1" noAdjustHandles="1" noChangeArrowheads="1" noChangeShapeType="1" noTextEdit="1"/>
                    </p:cNvSpPr>
                    <p:nvPr/>
                  </p:nvSpPr>
                  <p:spPr>
                    <a:xfrm>
                      <a:off x="2412720" y="3498483"/>
                      <a:ext cx="1075231" cy="646331"/>
                    </a:xfrm>
                    <a:prstGeom prst="rect">
                      <a:avLst/>
                    </a:prstGeom>
                    <a:blipFill rotWithShape="0">
                      <a:blip r:embed="rId4"/>
                      <a:stretch>
                        <a:fillRect/>
                      </a:stretch>
                    </a:blipFill>
                  </p:spPr>
                  <p:txBody>
                    <a:bodyPr/>
                    <a:lstStyle/>
                    <a:p>
                      <a:r>
                        <a:rPr lang="en-US">
                          <a:noFill/>
                        </a:rPr>
                        <a:t> </a:t>
                      </a:r>
                    </a:p>
                  </p:txBody>
                </p:sp>
              </mc:Fallback>
            </mc:AlternateContent>
            <p:cxnSp>
              <p:nvCxnSpPr>
                <p:cNvPr id="49" name="Straight Arrow Connector 48"/>
                <p:cNvCxnSpPr/>
                <p:nvPr/>
              </p:nvCxnSpPr>
              <p:spPr>
                <a:xfrm flipV="1">
                  <a:off x="2207052" y="3714038"/>
                  <a:ext cx="255532" cy="4541"/>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50" name="Rectangle 49"/>
                <p:cNvSpPr/>
                <p:nvPr/>
              </p:nvSpPr>
              <p:spPr>
                <a:xfrm>
                  <a:off x="4353981" y="3222805"/>
                  <a:ext cx="1132369"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Activation</a:t>
                  </a:r>
                  <a:endParaRPr lang="en-US"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51" name="TextBox 50"/>
                    <p:cNvSpPr txBox="1"/>
                    <p:nvPr/>
                  </p:nvSpPr>
                  <p:spPr>
                    <a:xfrm>
                      <a:off x="5404539" y="3359086"/>
                      <a:ext cx="2245512" cy="61734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𝑝</m:t>
                            </m:r>
                            <m:r>
                              <a:rPr lang="en-US" b="0" i="1" smtClean="0">
                                <a:latin typeface="Cambria Math" charset="0"/>
                              </a:rPr>
                              <m:t>=</m:t>
                            </m:r>
                            <m:f>
                              <m:fPr>
                                <m:ctrlPr>
                                  <a:rPr lang="mr-IN" b="0" i="1" smtClean="0">
                                    <a:latin typeface="Cambria Math" charset="0"/>
                                  </a:rPr>
                                </m:ctrlPr>
                              </m:fPr>
                              <m:num>
                                <m:r>
                                  <a:rPr lang="en-US" b="0" i="1" smtClean="0">
                                    <a:latin typeface="Cambria Math" charset="0"/>
                                  </a:rPr>
                                  <m:t>1</m:t>
                                </m:r>
                              </m:num>
                              <m:den>
                                <m:r>
                                  <a:rPr lang="en-US" b="0" i="1" smtClean="0">
                                    <a:latin typeface="Cambria Math" charset="0"/>
                                  </a:rPr>
                                  <m:t>1+</m:t>
                                </m:r>
                                <m:sSup>
                                  <m:sSupPr>
                                    <m:ctrlPr>
                                      <a:rPr lang="en-US" b="0" i="1" smtClean="0">
                                        <a:latin typeface="Cambria Math" charset="0"/>
                                      </a:rPr>
                                    </m:ctrlPr>
                                  </m:sSupPr>
                                  <m:e>
                                    <m:r>
                                      <a:rPr lang="en-US" b="0" i="1" smtClean="0">
                                        <a:latin typeface="Cambria Math" charset="0"/>
                                      </a:rPr>
                                      <m:t>𝑒</m:t>
                                    </m:r>
                                  </m:e>
                                  <m:sup>
                                    <m:r>
                                      <a:rPr lang="en-US" b="0" i="1" smtClean="0">
                                        <a:latin typeface="Cambria Math" charset="0"/>
                                      </a:rPr>
                                      <m:t>−</m:t>
                                    </m:r>
                                    <m:r>
                                      <a:rPr lang="en-US" b="0" i="1" smtClean="0">
                                        <a:latin typeface="Cambria Math" charset="0"/>
                                      </a:rPr>
                                      <m:t>h</m:t>
                                    </m:r>
                                  </m:sup>
                                </m:sSup>
                              </m:den>
                            </m:f>
                          </m:oMath>
                        </m:oMathPara>
                      </a14:m>
                      <a:endParaRPr lang="en-US" b="1" dirty="0"/>
                    </a:p>
                  </p:txBody>
                </p:sp>
              </mc:Choice>
              <mc:Fallback xmlns="">
                <p:sp>
                  <p:nvSpPr>
                    <p:cNvPr id="51" name="TextBox 50"/>
                    <p:cNvSpPr txBox="1">
                      <a:spLocks noRot="1" noChangeAspect="1" noMove="1" noResize="1" noEditPoints="1" noAdjustHandles="1" noChangeArrowheads="1" noChangeShapeType="1" noTextEdit="1"/>
                    </p:cNvSpPr>
                    <p:nvPr/>
                  </p:nvSpPr>
                  <p:spPr>
                    <a:xfrm>
                      <a:off x="5404539" y="3359086"/>
                      <a:ext cx="2245512" cy="617348"/>
                    </a:xfrm>
                    <a:prstGeom prst="rect">
                      <a:avLst/>
                    </a:prstGeom>
                    <a:blipFill rotWithShape="0">
                      <a:blip r:embed="rId5"/>
                      <a:stretch>
                        <a:fillRect/>
                      </a:stretch>
                    </a:blipFill>
                  </p:spPr>
                  <p:txBody>
                    <a:bodyPr/>
                    <a:lstStyle/>
                    <a:p>
                      <a:r>
                        <a:rPr lang="en-US">
                          <a:noFill/>
                        </a:rPr>
                        <a:t> </a:t>
                      </a:r>
                    </a:p>
                  </p:txBody>
                </p:sp>
              </mc:Fallback>
            </mc:AlternateContent>
            <p:cxnSp>
              <p:nvCxnSpPr>
                <p:cNvPr id="52" name="Straight Arrow Connector 51"/>
                <p:cNvCxnSpPr/>
                <p:nvPr/>
              </p:nvCxnSpPr>
              <p:spPr>
                <a:xfrm>
                  <a:off x="5537168" y="3713835"/>
                  <a:ext cx="277387" cy="20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53" name="Rectangle 52"/>
                <p:cNvSpPr/>
                <p:nvPr/>
              </p:nvSpPr>
              <p:spPr>
                <a:xfrm>
                  <a:off x="7652903" y="3195835"/>
                  <a:ext cx="1005840"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Loss Fun</a:t>
                  </a:r>
                  <a:endParaRPr lang="en-US" dirty="0">
                    <a:solidFill>
                      <a:schemeClr val="tx1">
                        <a:lumMod val="75000"/>
                        <a:lumOff val="25000"/>
                      </a:schemeClr>
                    </a:solidFill>
                  </a:endParaRPr>
                </a:p>
              </p:txBody>
            </p:sp>
            <p:cxnSp>
              <p:nvCxnSpPr>
                <p:cNvPr id="54" name="Straight Arrow Connector 53"/>
                <p:cNvCxnSpPr/>
                <p:nvPr/>
              </p:nvCxnSpPr>
              <p:spPr>
                <a:xfrm flipV="1">
                  <a:off x="3487750" y="3697793"/>
                  <a:ext cx="806155" cy="8934"/>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5" name="Straight Arrow Connector 54"/>
                <p:cNvCxnSpPr/>
                <p:nvPr/>
              </p:nvCxnSpPr>
              <p:spPr>
                <a:xfrm>
                  <a:off x="7274560" y="3696747"/>
                  <a:ext cx="328205"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56" name="TextBox 55"/>
                <p:cNvSpPr txBox="1"/>
                <p:nvPr/>
              </p:nvSpPr>
              <p:spPr>
                <a:xfrm>
                  <a:off x="8476864" y="3667760"/>
                  <a:ext cx="184731" cy="369332"/>
                </a:xfrm>
                <a:prstGeom prst="rect">
                  <a:avLst/>
                </a:prstGeom>
                <a:noFill/>
              </p:spPr>
              <p:txBody>
                <a:bodyPr wrap="none" rtlCol="0">
                  <a:spAutoFit/>
                </a:bodyPr>
                <a:lstStyle/>
                <a:p>
                  <a:endParaRPr lang="en-US" dirty="0"/>
                </a:p>
              </p:txBody>
            </p:sp>
          </p:grpSp>
        </p:grpSp>
        <p:cxnSp>
          <p:nvCxnSpPr>
            <p:cNvPr id="42" name="Straight Arrow Connector 41"/>
            <p:cNvCxnSpPr/>
            <p:nvPr/>
          </p:nvCxnSpPr>
          <p:spPr>
            <a:xfrm flipV="1">
              <a:off x="8569837" y="5266223"/>
              <a:ext cx="576295" cy="7568"/>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sp>
        <p:nvSpPr>
          <p:cNvPr id="3" name="Rectangle 2"/>
          <p:cNvSpPr/>
          <p:nvPr/>
        </p:nvSpPr>
        <p:spPr>
          <a:xfrm>
            <a:off x="881507" y="1003552"/>
            <a:ext cx="5013960" cy="2002418"/>
          </a:xfrm>
          <a:prstGeom prst="rect">
            <a:avLst/>
          </a:prstGeom>
          <a:solidFill>
            <a:srgbClr val="F9F9F9">
              <a:alpha val="16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Rectangle 80"/>
          <p:cNvSpPr/>
          <p:nvPr/>
        </p:nvSpPr>
        <p:spPr>
          <a:xfrm>
            <a:off x="5562720" y="4589252"/>
            <a:ext cx="6279988" cy="1446550"/>
          </a:xfrm>
          <a:prstGeom prst="rect">
            <a:avLst/>
          </a:prstGeom>
          <a:noFill/>
        </p:spPr>
        <p:txBody>
          <a:bodyPr wrap="none" lIns="91440" tIns="45720" rIns="91440" bIns="45720">
            <a:spAutoFit/>
          </a:bodyPr>
          <a:lstStyle/>
          <a:p>
            <a:pPr algn="ctr"/>
            <a:r>
              <a:rPr lang="en-US" sz="4400" b="1" cap="none" spc="0" dirty="0" smtClean="0">
                <a:ln w="9525">
                  <a:solidFill>
                    <a:schemeClr val="bg1"/>
                  </a:solidFill>
                  <a:prstDash val="solid"/>
                </a:ln>
                <a:solidFill>
                  <a:schemeClr val="tx1"/>
                </a:solidFill>
                <a:effectLst>
                  <a:outerShdw blurRad="12700" dist="38100" dir="2700000" algn="tl" rotWithShape="0">
                    <a:schemeClr val="bg1">
                      <a:lumMod val="50000"/>
                    </a:schemeClr>
                  </a:outerShdw>
                </a:effectLst>
              </a:rPr>
              <a:t>Single Neuron Network</a:t>
            </a:r>
          </a:p>
          <a:p>
            <a:pPr algn="ctr"/>
            <a:r>
              <a:rPr lang="en-US" sz="4400" b="1" dirty="0" smtClean="0">
                <a:ln w="9525">
                  <a:solidFill>
                    <a:schemeClr val="bg1"/>
                  </a:solidFill>
                  <a:prstDash val="solid"/>
                </a:ln>
                <a:effectLst>
                  <a:outerShdw blurRad="12700" dist="38100" dir="2700000" algn="tl" rotWithShape="0">
                    <a:schemeClr val="bg1">
                      <a:lumMod val="50000"/>
                    </a:schemeClr>
                  </a:outerShdw>
                </a:effectLst>
              </a:rPr>
              <a:t>Very similar to Perceptron</a:t>
            </a:r>
            <a:endParaRPr lang="en-US" sz="4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grpSp>
        <p:nvGrpSpPr>
          <p:cNvPr id="84" name="Group 83"/>
          <p:cNvGrpSpPr/>
          <p:nvPr/>
        </p:nvGrpSpPr>
        <p:grpSpPr>
          <a:xfrm>
            <a:off x="1197842" y="3597076"/>
            <a:ext cx="4697625" cy="1395342"/>
            <a:chOff x="1197842" y="3597076"/>
            <a:chExt cx="4697625" cy="1395342"/>
          </a:xfrm>
        </p:grpSpPr>
        <p:grpSp>
          <p:nvGrpSpPr>
            <p:cNvPr id="82" name="Group 81"/>
            <p:cNvGrpSpPr/>
            <p:nvPr/>
          </p:nvGrpSpPr>
          <p:grpSpPr>
            <a:xfrm>
              <a:off x="1197842" y="4087377"/>
              <a:ext cx="4697625" cy="392036"/>
              <a:chOff x="1197842" y="4087377"/>
              <a:chExt cx="4697625" cy="392036"/>
            </a:xfrm>
          </p:grpSpPr>
          <mc:AlternateContent xmlns:mc="http://schemas.openxmlformats.org/markup-compatibility/2006" xmlns:a14="http://schemas.microsoft.com/office/drawing/2010/main">
            <mc:Choice Requires="a14">
              <p:sp>
                <p:nvSpPr>
                  <p:cNvPr id="76" name="TextBox 75"/>
                  <p:cNvSpPr txBox="1"/>
                  <p:nvPr/>
                </p:nvSpPr>
                <p:spPr>
                  <a:xfrm flipH="1" flipV="1">
                    <a:off x="1197842" y="4110081"/>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76" name="TextBox 75"/>
                  <p:cNvSpPr txBox="1">
                    <a:spLocks noRot="1" noChangeAspect="1" noMove="1" noResize="1" noEditPoints="1" noAdjustHandles="1" noChangeArrowheads="1" noChangeShapeType="1" noTextEdit="1"/>
                  </p:cNvSpPr>
                  <p:nvPr/>
                </p:nvSpPr>
                <p:spPr>
                  <a:xfrm flipH="1" flipV="1">
                    <a:off x="1197842" y="4110081"/>
                    <a:ext cx="965301" cy="369332"/>
                  </a:xfrm>
                  <a:prstGeom prst="rect">
                    <a:avLst/>
                  </a:prstGeom>
                  <a:blipFill rotWithShape="0">
                    <a:blip r:embed="rId6"/>
                    <a:stretch>
                      <a:fillRect/>
                    </a:stretch>
                  </a:blipFill>
                </p:spPr>
                <p:txBody>
                  <a:bodyPr/>
                  <a:lstStyle/>
                  <a:p>
                    <a:r>
                      <a:rPr lang="en-US">
                        <a:noFill/>
                      </a:rPr>
                      <a:t> </a:t>
                    </a:r>
                  </a:p>
                </p:txBody>
              </p:sp>
            </mc:Fallback>
          </mc:AlternateContent>
          <p:cxnSp>
            <p:nvCxnSpPr>
              <p:cNvPr id="78" name="Straight Arrow Connector 77"/>
              <p:cNvCxnSpPr/>
              <p:nvPr/>
            </p:nvCxnSpPr>
            <p:spPr>
              <a:xfrm flipV="1">
                <a:off x="1897470" y="4287179"/>
                <a:ext cx="576295" cy="7568"/>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9" name="Straight Arrow Connector 78"/>
              <p:cNvCxnSpPr/>
              <p:nvPr/>
            </p:nvCxnSpPr>
            <p:spPr>
              <a:xfrm flipV="1">
                <a:off x="4578085" y="4272043"/>
                <a:ext cx="576295" cy="7568"/>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80" name="TextBox 79"/>
                  <p:cNvSpPr txBox="1"/>
                  <p:nvPr/>
                </p:nvSpPr>
                <p:spPr>
                  <a:xfrm flipH="1">
                    <a:off x="4930166" y="4087377"/>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𝑌</m:t>
                          </m:r>
                        </m:oMath>
                      </m:oMathPara>
                    </a14:m>
                    <a:endParaRPr lang="en-US" dirty="0"/>
                  </a:p>
                </p:txBody>
              </p:sp>
            </mc:Choice>
            <mc:Fallback xmlns="">
              <p:sp>
                <p:nvSpPr>
                  <p:cNvPr id="80" name="TextBox 79"/>
                  <p:cNvSpPr txBox="1">
                    <a:spLocks noRot="1" noChangeAspect="1" noMove="1" noResize="1" noEditPoints="1" noAdjustHandles="1" noChangeArrowheads="1" noChangeShapeType="1" noTextEdit="1"/>
                  </p:cNvSpPr>
                  <p:nvPr/>
                </p:nvSpPr>
                <p:spPr>
                  <a:xfrm flipH="1">
                    <a:off x="4930166" y="4087377"/>
                    <a:ext cx="965301" cy="369332"/>
                  </a:xfrm>
                  <a:prstGeom prst="rect">
                    <a:avLst/>
                  </a:prstGeom>
                  <a:blipFill rotWithShape="0">
                    <a:blip r:embed="rId7"/>
                    <a:stretch>
                      <a:fillRect/>
                    </a:stretch>
                  </a:blipFill>
                </p:spPr>
                <p:txBody>
                  <a:bodyPr/>
                  <a:lstStyle/>
                  <a:p>
                    <a:r>
                      <a:rPr lang="en-US">
                        <a:noFill/>
                      </a:rPr>
                      <a:t> </a:t>
                    </a:r>
                  </a:p>
                </p:txBody>
              </p:sp>
            </mc:Fallback>
          </mc:AlternateContent>
        </p:grpSp>
        <p:sp>
          <p:nvSpPr>
            <p:cNvPr id="83" name="Oval 82"/>
            <p:cNvSpPr/>
            <p:nvPr/>
          </p:nvSpPr>
          <p:spPr>
            <a:xfrm>
              <a:off x="2788768" y="3597076"/>
              <a:ext cx="1505252" cy="1395342"/>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108413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1"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30849" y="1787907"/>
            <a:ext cx="6098241" cy="4262157"/>
          </a:xfrm>
          <a:prstGeom prst="rect">
            <a:avLst/>
          </a:prstGeom>
        </p:spPr>
      </p:pic>
      <p:pic>
        <p:nvPicPr>
          <p:cNvPr id="7"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009901" y="1852482"/>
            <a:ext cx="6172198" cy="4114800"/>
          </a:xfrm>
        </p:spPr>
      </p:pic>
      <p:sp>
        <p:nvSpPr>
          <p:cNvPr id="2" name="Title 1"/>
          <p:cNvSpPr>
            <a:spLocks noGrp="1"/>
          </p:cNvSpPr>
          <p:nvPr>
            <p:ph type="title"/>
          </p:nvPr>
        </p:nvSpPr>
        <p:spPr/>
        <p:txBody>
          <a:bodyPr/>
          <a:lstStyle/>
          <a:p>
            <a:r>
              <a:rPr lang="en-US" dirty="0" smtClean="0"/>
              <a:t>Example Using Heart Data</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75</a:t>
            </a:fld>
            <a:endParaRPr lang="en-US"/>
          </a:p>
        </p:txBody>
      </p:sp>
      <p:sp>
        <p:nvSpPr>
          <p:cNvPr id="12" name="TextBox 11"/>
          <p:cNvSpPr txBox="1"/>
          <p:nvPr/>
        </p:nvSpPr>
        <p:spPr>
          <a:xfrm>
            <a:off x="839450" y="1233478"/>
            <a:ext cx="6535764" cy="461665"/>
          </a:xfrm>
          <a:prstGeom prst="rect">
            <a:avLst/>
          </a:prstGeom>
          <a:noFill/>
        </p:spPr>
        <p:txBody>
          <a:bodyPr wrap="none" rtlCol="0">
            <a:spAutoFit/>
          </a:bodyPr>
          <a:lstStyle/>
          <a:p>
            <a:r>
              <a:rPr lang="en-US" sz="2400" dirty="0" smtClean="0">
                <a:solidFill>
                  <a:schemeClr val="tx1">
                    <a:lumMod val="75000"/>
                    <a:lumOff val="25000"/>
                  </a:schemeClr>
                </a:solidFill>
                <a:latin typeface="Karla" charset="0"/>
                <a:ea typeface="Karla" charset="0"/>
                <a:cs typeface="Karla" charset="0"/>
              </a:rPr>
              <a:t>Slightly modified data to illustrate concepts. </a:t>
            </a:r>
            <a:endParaRPr lang="en-US" sz="2400" dirty="0">
              <a:solidFill>
                <a:schemeClr val="tx1">
                  <a:lumMod val="75000"/>
                  <a:lumOff val="25000"/>
                </a:schemeClr>
              </a:solidFill>
              <a:latin typeface="Karla" charset="0"/>
              <a:ea typeface="Karla" charset="0"/>
              <a:cs typeface="Karla" charset="0"/>
            </a:endParaRPr>
          </a:p>
        </p:txBody>
      </p:sp>
    </p:spTree>
    <p:extLst>
      <p:ext uri="{BB962C8B-B14F-4D97-AF65-F5344CB8AC3E}">
        <p14:creationId xmlns:p14="http://schemas.microsoft.com/office/powerpoint/2010/main" val="1295868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xit" presetSubtype="0" fill="hold" nodeType="withEffect">
                                  <p:stCondLst>
                                    <p:cond delay="0"/>
                                  </p:stCondLst>
                                  <p:childTnLst>
                                    <p:set>
                                      <p:cBhvr>
                                        <p:cTn id="12"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Using Heart Data</a:t>
            </a:r>
          </a:p>
        </p:txBody>
      </p:sp>
      <p:sp>
        <p:nvSpPr>
          <p:cNvPr id="4" name="Slide Number Placeholder 3"/>
          <p:cNvSpPr>
            <a:spLocks noGrp="1"/>
          </p:cNvSpPr>
          <p:nvPr>
            <p:ph type="sldNum" sz="quarter" idx="12"/>
          </p:nvPr>
        </p:nvSpPr>
        <p:spPr/>
        <p:txBody>
          <a:bodyPr/>
          <a:lstStyle/>
          <a:p>
            <a:fld id="{74FD6AAA-7C75-FB4B-8EA1-06B22787237D}" type="slidenum">
              <a:rPr lang="en-US" smtClean="0"/>
              <a:t>76</a:t>
            </a:fld>
            <a:endParaRPr lang="en-US"/>
          </a:p>
        </p:txBody>
      </p:sp>
      <p:grpSp>
        <p:nvGrpSpPr>
          <p:cNvPr id="12" name="Group 11"/>
          <p:cNvGrpSpPr/>
          <p:nvPr/>
        </p:nvGrpSpPr>
        <p:grpSpPr>
          <a:xfrm>
            <a:off x="883048" y="1903188"/>
            <a:ext cx="4697625" cy="1395342"/>
            <a:chOff x="1197842" y="3597076"/>
            <a:chExt cx="4697625" cy="1395342"/>
          </a:xfrm>
        </p:grpSpPr>
        <p:grpSp>
          <p:nvGrpSpPr>
            <p:cNvPr id="13" name="Group 12"/>
            <p:cNvGrpSpPr/>
            <p:nvPr/>
          </p:nvGrpSpPr>
          <p:grpSpPr>
            <a:xfrm>
              <a:off x="1197842" y="4087377"/>
              <a:ext cx="4697625" cy="392036"/>
              <a:chOff x="1197842" y="4087377"/>
              <a:chExt cx="4697625" cy="392036"/>
            </a:xfrm>
          </p:grpSpPr>
          <mc:AlternateContent xmlns:mc="http://schemas.openxmlformats.org/markup-compatibility/2006" xmlns:a14="http://schemas.microsoft.com/office/drawing/2010/main">
            <mc:Choice Requires="a14">
              <p:sp>
                <p:nvSpPr>
                  <p:cNvPr id="15" name="TextBox 14"/>
                  <p:cNvSpPr txBox="1"/>
                  <p:nvPr/>
                </p:nvSpPr>
                <p:spPr>
                  <a:xfrm flipH="1" flipV="1">
                    <a:off x="1197842" y="4110081"/>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15" name="TextBox 14"/>
                  <p:cNvSpPr txBox="1">
                    <a:spLocks noRot="1" noChangeAspect="1" noMove="1" noResize="1" noEditPoints="1" noAdjustHandles="1" noChangeArrowheads="1" noChangeShapeType="1" noTextEdit="1"/>
                  </p:cNvSpPr>
                  <p:nvPr/>
                </p:nvSpPr>
                <p:spPr>
                  <a:xfrm flipH="1" flipV="1">
                    <a:off x="1197842" y="4110081"/>
                    <a:ext cx="965301" cy="369332"/>
                  </a:xfrm>
                  <a:prstGeom prst="rect">
                    <a:avLst/>
                  </a:prstGeom>
                  <a:blipFill rotWithShape="0">
                    <a:blip r:embed="rId3"/>
                    <a:stretch>
                      <a:fillRect/>
                    </a:stretch>
                  </a:blipFill>
                </p:spPr>
                <p:txBody>
                  <a:bodyPr/>
                  <a:lstStyle/>
                  <a:p>
                    <a:r>
                      <a:rPr lang="en-US">
                        <a:noFill/>
                      </a:rPr>
                      <a:t> </a:t>
                    </a:r>
                  </a:p>
                </p:txBody>
              </p:sp>
            </mc:Fallback>
          </mc:AlternateContent>
          <p:cxnSp>
            <p:nvCxnSpPr>
              <p:cNvPr id="16" name="Straight Arrow Connector 15"/>
              <p:cNvCxnSpPr/>
              <p:nvPr/>
            </p:nvCxnSpPr>
            <p:spPr>
              <a:xfrm flipV="1">
                <a:off x="1897470" y="4287179"/>
                <a:ext cx="576295" cy="7568"/>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flipV="1">
                <a:off x="4578085" y="4272043"/>
                <a:ext cx="576295" cy="7568"/>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8" name="TextBox 17"/>
                  <p:cNvSpPr txBox="1"/>
                  <p:nvPr/>
                </p:nvSpPr>
                <p:spPr>
                  <a:xfrm flipH="1">
                    <a:off x="4930166" y="4087377"/>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𝑌</m:t>
                          </m:r>
                        </m:oMath>
                      </m:oMathPara>
                    </a14:m>
                    <a:endParaRPr lang="en-US" dirty="0"/>
                  </a:p>
                </p:txBody>
              </p:sp>
            </mc:Choice>
            <mc:Fallback xmlns="">
              <p:sp>
                <p:nvSpPr>
                  <p:cNvPr id="18" name="TextBox 17"/>
                  <p:cNvSpPr txBox="1">
                    <a:spLocks noRot="1" noChangeAspect="1" noMove="1" noResize="1" noEditPoints="1" noAdjustHandles="1" noChangeArrowheads="1" noChangeShapeType="1" noTextEdit="1"/>
                  </p:cNvSpPr>
                  <p:nvPr/>
                </p:nvSpPr>
                <p:spPr>
                  <a:xfrm flipH="1">
                    <a:off x="4930166" y="4087377"/>
                    <a:ext cx="965301" cy="369332"/>
                  </a:xfrm>
                  <a:prstGeom prst="rect">
                    <a:avLst/>
                  </a:prstGeom>
                  <a:blipFill rotWithShape="0">
                    <a:blip r:embed="rId4"/>
                    <a:stretch>
                      <a:fillRect/>
                    </a:stretch>
                  </a:blipFill>
                </p:spPr>
                <p:txBody>
                  <a:bodyPr/>
                  <a:lstStyle/>
                  <a:p>
                    <a:r>
                      <a:rPr lang="en-US">
                        <a:noFill/>
                      </a:rPr>
                      <a:t> </a:t>
                    </a:r>
                  </a:p>
                </p:txBody>
              </p:sp>
            </mc:Fallback>
          </mc:AlternateContent>
        </p:grpSp>
        <p:sp>
          <p:nvSpPr>
            <p:cNvPr id="14" name="Oval 13"/>
            <p:cNvSpPr/>
            <p:nvPr/>
          </p:nvSpPr>
          <p:spPr>
            <a:xfrm>
              <a:off x="2788768" y="3597076"/>
              <a:ext cx="1505252" cy="1395342"/>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19" name="Content Placeholder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62365" y="1389225"/>
            <a:ext cx="6172199" cy="4114800"/>
          </a:xfrm>
          <a:prstGeom prst="rect">
            <a:avLst/>
          </a:prstGeom>
          <a:ln>
            <a:noFill/>
          </a:ln>
        </p:spPr>
      </p:pic>
      <p:pic>
        <p:nvPicPr>
          <p:cNvPr id="20" name="Content Placeholder 4"/>
          <p:cNvPicPr>
            <a:picLocks noGrp="1" noChangeAspect="1"/>
          </p:cNvPicPr>
          <p:nvPr>
            <p:ph idx="1"/>
          </p:nvPr>
        </p:nvPicPr>
        <p:blipFill>
          <a:blip r:embed="rId6">
            <a:extLst>
              <a:ext uri="{28A0092B-C50C-407E-A947-70E740481C1C}">
                <a14:useLocalDpi xmlns:a14="http://schemas.microsoft.com/office/drawing/2010/main" val="0"/>
              </a:ext>
            </a:extLst>
          </a:blip>
          <a:stretch>
            <a:fillRect/>
          </a:stretch>
        </p:blipFill>
        <p:spPr>
          <a:xfrm>
            <a:off x="5762366" y="1389225"/>
            <a:ext cx="6172198" cy="4114800"/>
          </a:xfrm>
        </p:spPr>
      </p:pic>
    </p:spTree>
    <p:extLst>
      <p:ext uri="{BB962C8B-B14F-4D97-AF65-F5344CB8AC3E}">
        <p14:creationId xmlns:p14="http://schemas.microsoft.com/office/powerpoint/2010/main" val="1368871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77</a:t>
            </a:fld>
            <a:endParaRPr lang="en-US"/>
          </a:p>
        </p:txBody>
      </p:sp>
      <p:grpSp>
        <p:nvGrpSpPr>
          <p:cNvPr id="19" name="Group 18"/>
          <p:cNvGrpSpPr/>
          <p:nvPr/>
        </p:nvGrpSpPr>
        <p:grpSpPr>
          <a:xfrm>
            <a:off x="595845" y="4367755"/>
            <a:ext cx="4697625" cy="1395342"/>
            <a:chOff x="1197842" y="3597076"/>
            <a:chExt cx="4697625" cy="1395342"/>
          </a:xfrm>
        </p:grpSpPr>
        <p:grpSp>
          <p:nvGrpSpPr>
            <p:cNvPr id="20" name="Group 19"/>
            <p:cNvGrpSpPr/>
            <p:nvPr/>
          </p:nvGrpSpPr>
          <p:grpSpPr>
            <a:xfrm>
              <a:off x="1197842" y="4087377"/>
              <a:ext cx="4697625" cy="392036"/>
              <a:chOff x="1197842" y="4087377"/>
              <a:chExt cx="4697625" cy="392036"/>
            </a:xfrm>
          </p:grpSpPr>
          <mc:AlternateContent xmlns:mc="http://schemas.openxmlformats.org/markup-compatibility/2006" xmlns:a14="http://schemas.microsoft.com/office/drawing/2010/main">
            <mc:Choice Requires="a14">
              <p:sp>
                <p:nvSpPr>
                  <p:cNvPr id="22" name="TextBox 21"/>
                  <p:cNvSpPr txBox="1"/>
                  <p:nvPr/>
                </p:nvSpPr>
                <p:spPr>
                  <a:xfrm flipH="1" flipV="1">
                    <a:off x="1197842" y="4110081"/>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22" name="TextBox 21"/>
                  <p:cNvSpPr txBox="1">
                    <a:spLocks noRot="1" noChangeAspect="1" noMove="1" noResize="1" noEditPoints="1" noAdjustHandles="1" noChangeArrowheads="1" noChangeShapeType="1" noTextEdit="1"/>
                  </p:cNvSpPr>
                  <p:nvPr/>
                </p:nvSpPr>
                <p:spPr>
                  <a:xfrm flipH="1" flipV="1">
                    <a:off x="1197842" y="4110081"/>
                    <a:ext cx="965301" cy="369332"/>
                  </a:xfrm>
                  <a:prstGeom prst="rect">
                    <a:avLst/>
                  </a:prstGeom>
                  <a:blipFill rotWithShape="0">
                    <a:blip r:embed="rId2"/>
                    <a:stretch>
                      <a:fillRect/>
                    </a:stretch>
                  </a:blipFill>
                </p:spPr>
                <p:txBody>
                  <a:bodyPr/>
                  <a:lstStyle/>
                  <a:p>
                    <a:r>
                      <a:rPr lang="en-US">
                        <a:noFill/>
                      </a:rPr>
                      <a:t> </a:t>
                    </a:r>
                  </a:p>
                </p:txBody>
              </p:sp>
            </mc:Fallback>
          </mc:AlternateContent>
          <p:cxnSp>
            <p:nvCxnSpPr>
              <p:cNvPr id="23" name="Straight Arrow Connector 22"/>
              <p:cNvCxnSpPr/>
              <p:nvPr/>
            </p:nvCxnSpPr>
            <p:spPr>
              <a:xfrm flipV="1">
                <a:off x="1897470" y="4287179"/>
                <a:ext cx="576295" cy="7568"/>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flipV="1">
                <a:off x="4578085" y="4272043"/>
                <a:ext cx="576295" cy="7568"/>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5" name="TextBox 24"/>
                  <p:cNvSpPr txBox="1"/>
                  <p:nvPr/>
                </p:nvSpPr>
                <p:spPr>
                  <a:xfrm flipH="1">
                    <a:off x="4930166" y="4087377"/>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𝑌</m:t>
                          </m:r>
                        </m:oMath>
                      </m:oMathPara>
                    </a14:m>
                    <a:endParaRPr lang="en-US" dirty="0"/>
                  </a:p>
                </p:txBody>
              </p:sp>
            </mc:Choice>
            <mc:Fallback xmlns="">
              <p:sp>
                <p:nvSpPr>
                  <p:cNvPr id="25" name="TextBox 24"/>
                  <p:cNvSpPr txBox="1">
                    <a:spLocks noRot="1" noChangeAspect="1" noMove="1" noResize="1" noEditPoints="1" noAdjustHandles="1" noChangeArrowheads="1" noChangeShapeType="1" noTextEdit="1"/>
                  </p:cNvSpPr>
                  <p:nvPr/>
                </p:nvSpPr>
                <p:spPr>
                  <a:xfrm flipH="1">
                    <a:off x="4930166" y="4087377"/>
                    <a:ext cx="965301" cy="369332"/>
                  </a:xfrm>
                  <a:prstGeom prst="rect">
                    <a:avLst/>
                  </a:prstGeom>
                  <a:blipFill rotWithShape="0">
                    <a:blip r:embed="rId3"/>
                    <a:stretch>
                      <a:fillRect/>
                    </a:stretch>
                  </a:blipFill>
                </p:spPr>
                <p:txBody>
                  <a:bodyPr/>
                  <a:lstStyle/>
                  <a:p>
                    <a:r>
                      <a:rPr lang="en-US">
                        <a:noFill/>
                      </a:rPr>
                      <a:t> </a:t>
                    </a:r>
                  </a:p>
                </p:txBody>
              </p:sp>
            </mc:Fallback>
          </mc:AlternateContent>
        </p:grpSp>
        <p:sp>
          <p:nvSpPr>
            <p:cNvPr id="21" name="Oval 20"/>
            <p:cNvSpPr/>
            <p:nvPr/>
          </p:nvSpPr>
          <p:spPr>
            <a:xfrm>
              <a:off x="2788768" y="3597076"/>
              <a:ext cx="1505252" cy="1395342"/>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6" name="Group 25"/>
          <p:cNvGrpSpPr/>
          <p:nvPr/>
        </p:nvGrpSpPr>
        <p:grpSpPr>
          <a:xfrm>
            <a:off x="621143" y="1489041"/>
            <a:ext cx="4697625" cy="1395342"/>
            <a:chOff x="1197842" y="3597076"/>
            <a:chExt cx="4697625" cy="1395342"/>
          </a:xfrm>
        </p:grpSpPr>
        <p:grpSp>
          <p:nvGrpSpPr>
            <p:cNvPr id="27" name="Group 26"/>
            <p:cNvGrpSpPr/>
            <p:nvPr/>
          </p:nvGrpSpPr>
          <p:grpSpPr>
            <a:xfrm>
              <a:off x="1197842" y="4087377"/>
              <a:ext cx="4697625" cy="392036"/>
              <a:chOff x="1197842" y="4087377"/>
              <a:chExt cx="4697625" cy="392036"/>
            </a:xfrm>
          </p:grpSpPr>
          <mc:AlternateContent xmlns:mc="http://schemas.openxmlformats.org/markup-compatibility/2006" xmlns:a14="http://schemas.microsoft.com/office/drawing/2010/main">
            <mc:Choice Requires="a14">
              <p:sp>
                <p:nvSpPr>
                  <p:cNvPr id="29" name="TextBox 28"/>
                  <p:cNvSpPr txBox="1"/>
                  <p:nvPr/>
                </p:nvSpPr>
                <p:spPr>
                  <a:xfrm flipH="1" flipV="1">
                    <a:off x="1197842" y="4110081"/>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29" name="TextBox 28"/>
                  <p:cNvSpPr txBox="1">
                    <a:spLocks noRot="1" noChangeAspect="1" noMove="1" noResize="1" noEditPoints="1" noAdjustHandles="1" noChangeArrowheads="1" noChangeShapeType="1" noTextEdit="1"/>
                  </p:cNvSpPr>
                  <p:nvPr/>
                </p:nvSpPr>
                <p:spPr>
                  <a:xfrm flipH="1" flipV="1">
                    <a:off x="1197842" y="4110081"/>
                    <a:ext cx="965301" cy="369332"/>
                  </a:xfrm>
                  <a:prstGeom prst="rect">
                    <a:avLst/>
                  </a:prstGeom>
                  <a:blipFill rotWithShape="0">
                    <a:blip r:embed="rId5"/>
                    <a:stretch>
                      <a:fillRect/>
                    </a:stretch>
                  </a:blipFill>
                </p:spPr>
                <p:txBody>
                  <a:bodyPr/>
                  <a:lstStyle/>
                  <a:p>
                    <a:r>
                      <a:rPr lang="en-US">
                        <a:noFill/>
                      </a:rPr>
                      <a:t> </a:t>
                    </a:r>
                  </a:p>
                </p:txBody>
              </p:sp>
            </mc:Fallback>
          </mc:AlternateContent>
          <p:cxnSp>
            <p:nvCxnSpPr>
              <p:cNvPr id="30" name="Straight Arrow Connector 29"/>
              <p:cNvCxnSpPr/>
              <p:nvPr/>
            </p:nvCxnSpPr>
            <p:spPr>
              <a:xfrm flipV="1">
                <a:off x="1897470" y="4287179"/>
                <a:ext cx="576295" cy="7568"/>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flipV="1">
                <a:off x="4578085" y="4272043"/>
                <a:ext cx="576295" cy="7568"/>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2" name="TextBox 31"/>
                  <p:cNvSpPr txBox="1"/>
                  <p:nvPr/>
                </p:nvSpPr>
                <p:spPr>
                  <a:xfrm flipH="1">
                    <a:off x="4930166" y="4087377"/>
                    <a:ext cx="965301" cy="369332"/>
                  </a:xfrm>
                  <a:prstGeom prst="rect">
                    <a:avLst/>
                  </a:prstGeom>
                  <a:noFill/>
                </p:spPr>
                <p:txBody>
                  <a:bodyPr wrap="square" rtlCol="0">
                    <a:spAutoFit/>
                  </a:bodyPr>
                  <a:lstStyle/>
                  <a:p>
                    <a:pPr algn="ctr"/>
                    <a14:m>
                      <m:oMath xmlns:m="http://schemas.openxmlformats.org/officeDocument/2006/math">
                        <m:r>
                          <a:rPr lang="en-US" b="0" i="1" smtClean="0">
                            <a:latin typeface="Cambria Math" charset="0"/>
                          </a:rPr>
                          <m:t>𝑌</m:t>
                        </m:r>
                      </m:oMath>
                    </a14:m>
                    <a:r>
                      <a:rPr lang="en-US" dirty="0" smtClean="0"/>
                      <a:t>’</a:t>
                    </a:r>
                    <a:endParaRPr lang="en-US" dirty="0"/>
                  </a:p>
                </p:txBody>
              </p:sp>
            </mc:Choice>
            <mc:Fallback xmlns="">
              <p:sp>
                <p:nvSpPr>
                  <p:cNvPr id="32" name="TextBox 31"/>
                  <p:cNvSpPr txBox="1">
                    <a:spLocks noRot="1" noChangeAspect="1" noMove="1" noResize="1" noEditPoints="1" noAdjustHandles="1" noChangeArrowheads="1" noChangeShapeType="1" noTextEdit="1"/>
                  </p:cNvSpPr>
                  <p:nvPr/>
                </p:nvSpPr>
                <p:spPr>
                  <a:xfrm flipH="1">
                    <a:off x="4930166" y="4087377"/>
                    <a:ext cx="965301" cy="369332"/>
                  </a:xfrm>
                  <a:prstGeom prst="rect">
                    <a:avLst/>
                  </a:prstGeom>
                  <a:blipFill rotWithShape="0">
                    <a:blip r:embed="rId6"/>
                    <a:stretch>
                      <a:fillRect t="-10000" b="-26667"/>
                    </a:stretch>
                  </a:blipFill>
                </p:spPr>
                <p:txBody>
                  <a:bodyPr/>
                  <a:lstStyle/>
                  <a:p>
                    <a:r>
                      <a:rPr lang="en-US">
                        <a:noFill/>
                      </a:rPr>
                      <a:t> </a:t>
                    </a:r>
                  </a:p>
                </p:txBody>
              </p:sp>
            </mc:Fallback>
          </mc:AlternateContent>
        </p:grpSp>
        <p:sp>
          <p:nvSpPr>
            <p:cNvPr id="28" name="Oval 27"/>
            <p:cNvSpPr/>
            <p:nvPr/>
          </p:nvSpPr>
          <p:spPr>
            <a:xfrm>
              <a:off x="2788768" y="3597076"/>
              <a:ext cx="1505252" cy="1395342"/>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37" name="Picture 3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954914" y="744694"/>
            <a:ext cx="4629228" cy="3086152"/>
          </a:xfrm>
          <a:prstGeom prst="rect">
            <a:avLst/>
          </a:prstGeom>
        </p:spPr>
      </p:pic>
      <p:pic>
        <p:nvPicPr>
          <p:cNvPr id="38" name="Picture 3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981419" y="3589458"/>
            <a:ext cx="4629228" cy="3086152"/>
          </a:xfrm>
          <a:prstGeom prst="rect">
            <a:avLst/>
          </a:prstGeom>
        </p:spPr>
      </p:pic>
    </p:spTree>
    <p:extLst>
      <p:ext uri="{BB962C8B-B14F-4D97-AF65-F5344CB8AC3E}">
        <p14:creationId xmlns:p14="http://schemas.microsoft.com/office/powerpoint/2010/main" val="634855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Pavlos game #232</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78</a:t>
            </a:fld>
            <a:endParaRPr lang="en-US"/>
          </a:p>
        </p:txBody>
      </p:sp>
      <p:grpSp>
        <p:nvGrpSpPr>
          <p:cNvPr id="72" name="Group 71"/>
          <p:cNvGrpSpPr/>
          <p:nvPr/>
        </p:nvGrpSpPr>
        <p:grpSpPr>
          <a:xfrm>
            <a:off x="-171345" y="1793405"/>
            <a:ext cx="3039519" cy="2912914"/>
            <a:chOff x="-171345" y="1793405"/>
            <a:chExt cx="3039519" cy="2912914"/>
          </a:xfrm>
        </p:grpSpPr>
        <mc:AlternateContent xmlns:mc="http://schemas.openxmlformats.org/markup-compatibility/2006" xmlns:a14="http://schemas.microsoft.com/office/drawing/2010/main">
          <mc:Choice Requires="a14">
            <p:sp>
              <p:nvSpPr>
                <p:cNvPr id="9" name="TextBox 8"/>
                <p:cNvSpPr txBox="1"/>
                <p:nvPr/>
              </p:nvSpPr>
              <p:spPr>
                <a:xfrm flipH="1">
                  <a:off x="1902873" y="2064866"/>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𝑌</m:t>
                        </m:r>
                      </m:oMath>
                    </m:oMathPara>
                  </a14:m>
                  <a:endParaRPr lang="en-US" dirty="0"/>
                </a:p>
              </p:txBody>
            </p:sp>
          </mc:Choice>
          <mc:Fallback xmlns="">
            <p:sp>
              <p:nvSpPr>
                <p:cNvPr id="9" name="TextBox 8"/>
                <p:cNvSpPr txBox="1">
                  <a:spLocks noRot="1" noChangeAspect="1" noMove="1" noResize="1" noEditPoints="1" noAdjustHandles="1" noChangeArrowheads="1" noChangeShapeType="1" noTextEdit="1"/>
                </p:cNvSpPr>
                <p:nvPr/>
              </p:nvSpPr>
              <p:spPr>
                <a:xfrm flipH="1">
                  <a:off x="1902873" y="2064866"/>
                  <a:ext cx="965301" cy="369332"/>
                </a:xfrm>
                <a:prstGeom prst="rect">
                  <a:avLst/>
                </a:prstGeom>
                <a:blipFill rotWithShape="0">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p:cNvSpPr txBox="1"/>
                <p:nvPr/>
              </p:nvSpPr>
              <p:spPr>
                <a:xfrm flipH="1">
                  <a:off x="1902873" y="4051891"/>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𝑌</m:t>
                        </m:r>
                        <m:r>
                          <a:rPr lang="en-US" b="0" i="1" smtClean="0">
                            <a:latin typeface="Cambria Math" charset="0"/>
                          </a:rPr>
                          <m:t>′</m:t>
                        </m:r>
                      </m:oMath>
                    </m:oMathPara>
                  </a14:m>
                  <a:endParaRPr lang="en-US" dirty="0"/>
                </a:p>
              </p:txBody>
            </p:sp>
          </mc:Choice>
          <mc:Fallback xmlns="">
            <p:sp>
              <p:nvSpPr>
                <p:cNvPr id="15" name="TextBox 14"/>
                <p:cNvSpPr txBox="1">
                  <a:spLocks noRot="1" noChangeAspect="1" noMove="1" noResize="1" noEditPoints="1" noAdjustHandles="1" noChangeArrowheads="1" noChangeShapeType="1" noTextEdit="1"/>
                </p:cNvSpPr>
                <p:nvPr/>
              </p:nvSpPr>
              <p:spPr>
                <a:xfrm flipH="1">
                  <a:off x="1902873" y="4051891"/>
                  <a:ext cx="965301" cy="369332"/>
                </a:xfrm>
                <a:prstGeom prst="rect">
                  <a:avLst/>
                </a:prstGeom>
                <a:blipFill rotWithShape="0">
                  <a:blip r:embed="rId3"/>
                  <a:stretch>
                    <a:fillRect/>
                  </a:stretch>
                </a:blipFill>
              </p:spPr>
              <p:txBody>
                <a:bodyPr/>
                <a:lstStyle/>
                <a:p>
                  <a:r>
                    <a:rPr lang="en-US">
                      <a:noFill/>
                    </a:rPr>
                    <a:t> </a:t>
                  </a:r>
                </a:p>
              </p:txBody>
            </p:sp>
          </mc:Fallback>
        </mc:AlternateContent>
        <p:grpSp>
          <p:nvGrpSpPr>
            <p:cNvPr id="71" name="Group 70"/>
            <p:cNvGrpSpPr/>
            <p:nvPr/>
          </p:nvGrpSpPr>
          <p:grpSpPr>
            <a:xfrm>
              <a:off x="-171345" y="1793405"/>
              <a:ext cx="2400996" cy="2912914"/>
              <a:chOff x="-171345" y="1793405"/>
              <a:chExt cx="2400996" cy="2912914"/>
            </a:xfrm>
          </p:grpSpPr>
          <mc:AlternateContent xmlns:mc="http://schemas.openxmlformats.org/markup-compatibility/2006" xmlns:a14="http://schemas.microsoft.com/office/drawing/2010/main">
            <mc:Choice Requires="a14">
              <p:sp>
                <p:nvSpPr>
                  <p:cNvPr id="6" name="TextBox 5"/>
                  <p:cNvSpPr txBox="1"/>
                  <p:nvPr/>
                </p:nvSpPr>
                <p:spPr>
                  <a:xfrm flipH="1" flipV="1">
                    <a:off x="-171345" y="2067921"/>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6" name="TextBox 5"/>
                  <p:cNvSpPr txBox="1">
                    <a:spLocks noRot="1" noChangeAspect="1" noMove="1" noResize="1" noEditPoints="1" noAdjustHandles="1" noChangeArrowheads="1" noChangeShapeType="1" noTextEdit="1"/>
                  </p:cNvSpPr>
                  <p:nvPr/>
                </p:nvSpPr>
                <p:spPr>
                  <a:xfrm flipH="1" flipV="1">
                    <a:off x="-171345" y="2067921"/>
                    <a:ext cx="965301" cy="369332"/>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flipH="1" flipV="1">
                    <a:off x="-171345" y="4069356"/>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12" name="TextBox 11"/>
                  <p:cNvSpPr txBox="1">
                    <a:spLocks noRot="1" noChangeAspect="1" noMove="1" noResize="1" noEditPoints="1" noAdjustHandles="1" noChangeArrowheads="1" noChangeShapeType="1" noTextEdit="1"/>
                  </p:cNvSpPr>
                  <p:nvPr/>
                </p:nvSpPr>
                <p:spPr>
                  <a:xfrm flipH="1" flipV="1">
                    <a:off x="-171345" y="4069356"/>
                    <a:ext cx="965301" cy="369332"/>
                  </a:xfrm>
                  <a:prstGeom prst="rect">
                    <a:avLst/>
                  </a:prstGeom>
                  <a:blipFill rotWithShape="0">
                    <a:blip r:embed="rId5"/>
                    <a:stretch>
                      <a:fillRect/>
                    </a:stretch>
                  </a:blipFill>
                </p:spPr>
                <p:txBody>
                  <a:bodyPr/>
                  <a:lstStyle/>
                  <a:p>
                    <a:r>
                      <a:rPr lang="en-US">
                        <a:noFill/>
                      </a:rPr>
                      <a:t> </a:t>
                    </a:r>
                  </a:p>
                </p:txBody>
              </p:sp>
            </mc:Fallback>
          </mc:AlternateContent>
          <p:grpSp>
            <p:nvGrpSpPr>
              <p:cNvPr id="67" name="Group 66"/>
              <p:cNvGrpSpPr/>
              <p:nvPr/>
            </p:nvGrpSpPr>
            <p:grpSpPr>
              <a:xfrm>
                <a:off x="445158" y="1793405"/>
                <a:ext cx="1784493" cy="2912914"/>
                <a:chOff x="445158" y="1793405"/>
                <a:chExt cx="1784493" cy="2912914"/>
              </a:xfrm>
            </p:grpSpPr>
            <p:cxnSp>
              <p:nvCxnSpPr>
                <p:cNvPr id="7" name="Straight Arrow Connector 6"/>
                <p:cNvCxnSpPr/>
                <p:nvPr/>
              </p:nvCxnSpPr>
              <p:spPr>
                <a:xfrm>
                  <a:off x="445158" y="2252587"/>
                  <a:ext cx="265673"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a:off x="1854768" y="2250605"/>
                  <a:ext cx="327430" cy="10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445158" y="4254022"/>
                  <a:ext cx="265673"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7" name="Straight Arrow Connector 46"/>
                <p:cNvCxnSpPr/>
                <p:nvPr/>
              </p:nvCxnSpPr>
              <p:spPr>
                <a:xfrm>
                  <a:off x="1902221" y="4236557"/>
                  <a:ext cx="327430" cy="10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50" name="Rectangle 49"/>
                <p:cNvSpPr/>
                <p:nvPr/>
              </p:nvSpPr>
              <p:spPr>
                <a:xfrm>
                  <a:off x="777245" y="1793405"/>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W</a:t>
                  </a:r>
                  <a:r>
                    <a:rPr lang="en-US" baseline="-25000" dirty="0" smtClean="0">
                      <a:solidFill>
                        <a:schemeClr val="tx1">
                          <a:lumMod val="75000"/>
                          <a:lumOff val="25000"/>
                        </a:schemeClr>
                      </a:solidFill>
                    </a:rPr>
                    <a:t>1</a:t>
                  </a:r>
                  <a:endParaRPr lang="en-US" dirty="0">
                    <a:solidFill>
                      <a:schemeClr val="tx1">
                        <a:lumMod val="75000"/>
                        <a:lumOff val="25000"/>
                      </a:schemeClr>
                    </a:solidFill>
                  </a:endParaRPr>
                </a:p>
              </p:txBody>
            </p:sp>
            <p:sp>
              <p:nvSpPr>
                <p:cNvPr id="51" name="Rectangle 50"/>
                <p:cNvSpPr/>
                <p:nvPr/>
              </p:nvSpPr>
              <p:spPr>
                <a:xfrm>
                  <a:off x="789105" y="3791919"/>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W</a:t>
                  </a:r>
                  <a:r>
                    <a:rPr lang="en-US" baseline="-25000" dirty="0" smtClean="0">
                      <a:solidFill>
                        <a:schemeClr val="tx1">
                          <a:lumMod val="75000"/>
                          <a:lumOff val="25000"/>
                        </a:schemeClr>
                      </a:solidFill>
                    </a:rPr>
                    <a:t>2</a:t>
                  </a:r>
                  <a:endParaRPr lang="en-US" dirty="0">
                    <a:solidFill>
                      <a:schemeClr val="tx1">
                        <a:lumMod val="75000"/>
                        <a:lumOff val="25000"/>
                      </a:schemeClr>
                    </a:solidFill>
                  </a:endParaRPr>
                </a:p>
              </p:txBody>
            </p:sp>
          </p:grpSp>
        </p:grpSp>
      </p:grpSp>
      <p:grpSp>
        <p:nvGrpSpPr>
          <p:cNvPr id="73" name="Group 72"/>
          <p:cNvGrpSpPr/>
          <p:nvPr/>
        </p:nvGrpSpPr>
        <p:grpSpPr>
          <a:xfrm>
            <a:off x="2429865" y="1792332"/>
            <a:ext cx="2917919" cy="2816573"/>
            <a:chOff x="2429865" y="1792332"/>
            <a:chExt cx="2917919" cy="2816573"/>
          </a:xfrm>
        </p:grpSpPr>
        <mc:AlternateContent xmlns:mc="http://schemas.openxmlformats.org/markup-compatibility/2006" xmlns:a14="http://schemas.microsoft.com/office/drawing/2010/main">
          <mc:Choice Requires="a14">
            <p:sp>
              <p:nvSpPr>
                <p:cNvPr id="22" name="TextBox 21"/>
                <p:cNvSpPr txBox="1"/>
                <p:nvPr/>
              </p:nvSpPr>
              <p:spPr>
                <a:xfrm flipH="1" flipV="1">
                  <a:off x="3069380" y="3080411"/>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22" name="TextBox 21"/>
                <p:cNvSpPr txBox="1">
                  <a:spLocks noRot="1" noChangeAspect="1" noMove="1" noResize="1" noEditPoints="1" noAdjustHandles="1" noChangeArrowheads="1" noChangeShapeType="1" noTextEdit="1"/>
                </p:cNvSpPr>
                <p:nvPr/>
              </p:nvSpPr>
              <p:spPr>
                <a:xfrm flipH="1" flipV="1">
                  <a:off x="3069380" y="3080411"/>
                  <a:ext cx="965301" cy="369332"/>
                </a:xfrm>
                <a:prstGeom prst="rect">
                  <a:avLst/>
                </a:prstGeom>
                <a:blipFill rotWithShape="0">
                  <a:blip r:embed="rId6"/>
                  <a:stretch>
                    <a:fillRect/>
                  </a:stretch>
                </a:blipFill>
              </p:spPr>
              <p:txBody>
                <a:bodyPr/>
                <a:lstStyle/>
                <a:p>
                  <a:r>
                    <a:rPr lang="en-US">
                      <a:noFill/>
                    </a:rPr>
                    <a:t> </a:t>
                  </a:r>
                </a:p>
              </p:txBody>
            </p:sp>
          </mc:Fallback>
        </mc:AlternateContent>
        <p:grpSp>
          <p:nvGrpSpPr>
            <p:cNvPr id="68" name="Group 67"/>
            <p:cNvGrpSpPr/>
            <p:nvPr/>
          </p:nvGrpSpPr>
          <p:grpSpPr>
            <a:xfrm>
              <a:off x="2429865" y="1792332"/>
              <a:ext cx="2917919" cy="2816573"/>
              <a:chOff x="2429865" y="1792332"/>
              <a:chExt cx="2917919" cy="2816573"/>
            </a:xfrm>
          </p:grpSpPr>
          <p:sp>
            <p:nvSpPr>
              <p:cNvPr id="16" name="Right Brace 15"/>
              <p:cNvSpPr/>
              <p:nvPr/>
            </p:nvSpPr>
            <p:spPr>
              <a:xfrm>
                <a:off x="2429865" y="1897180"/>
                <a:ext cx="899160" cy="2711725"/>
              </a:xfrm>
              <a:prstGeom prst="rightBrace">
                <a:avLst/>
              </a:prstGeom>
              <a:ln>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3" name="Rectangle 22"/>
              <p:cNvSpPr/>
              <p:nvPr/>
            </p:nvSpPr>
            <p:spPr>
              <a:xfrm>
                <a:off x="4318175" y="1792332"/>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W</a:t>
                </a:r>
                <a:r>
                  <a:rPr lang="en-US" baseline="-25000" dirty="0" smtClean="0">
                    <a:solidFill>
                      <a:schemeClr val="tx1">
                        <a:lumMod val="75000"/>
                        <a:lumOff val="25000"/>
                      </a:schemeClr>
                    </a:solidFill>
                  </a:rPr>
                  <a:t>1</a:t>
                </a:r>
                <a:endParaRPr lang="en-US" dirty="0">
                  <a:solidFill>
                    <a:schemeClr val="tx1">
                      <a:lumMod val="75000"/>
                      <a:lumOff val="25000"/>
                    </a:schemeClr>
                  </a:solidFill>
                </a:endParaRPr>
              </a:p>
            </p:txBody>
          </p:sp>
          <p:cxnSp>
            <p:nvCxnSpPr>
              <p:cNvPr id="25" name="Straight Arrow Connector 24"/>
              <p:cNvCxnSpPr/>
              <p:nvPr/>
            </p:nvCxnSpPr>
            <p:spPr>
              <a:xfrm flipV="1">
                <a:off x="3745643" y="2622756"/>
                <a:ext cx="482651" cy="448945"/>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p:nvPr/>
            </p:nvCxnSpPr>
            <p:spPr>
              <a:xfrm>
                <a:off x="3732833" y="3458453"/>
                <a:ext cx="585342" cy="60753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52" name="Rectangle 51"/>
              <p:cNvSpPr/>
              <p:nvPr/>
            </p:nvSpPr>
            <p:spPr>
              <a:xfrm>
                <a:off x="4433384" y="3693320"/>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W</a:t>
                </a:r>
                <a:r>
                  <a:rPr lang="en-US" baseline="-25000" dirty="0" smtClean="0">
                    <a:solidFill>
                      <a:schemeClr val="tx1">
                        <a:lumMod val="75000"/>
                        <a:lumOff val="25000"/>
                      </a:schemeClr>
                    </a:solidFill>
                  </a:rPr>
                  <a:t>2</a:t>
                </a:r>
                <a:endParaRPr lang="en-US" dirty="0">
                  <a:solidFill>
                    <a:schemeClr val="tx1">
                      <a:lumMod val="75000"/>
                      <a:lumOff val="25000"/>
                    </a:schemeClr>
                  </a:solidFill>
                </a:endParaRPr>
              </a:p>
            </p:txBody>
          </p:sp>
        </p:grpSp>
      </p:grpSp>
      <p:grpSp>
        <p:nvGrpSpPr>
          <p:cNvPr id="74" name="Group 73"/>
          <p:cNvGrpSpPr/>
          <p:nvPr/>
        </p:nvGrpSpPr>
        <p:grpSpPr>
          <a:xfrm>
            <a:off x="7452292" y="2064866"/>
            <a:ext cx="2310644" cy="2185786"/>
            <a:chOff x="7452292" y="2064866"/>
            <a:chExt cx="2310644" cy="2185786"/>
          </a:xfrm>
        </p:grpSpPr>
        <p:grpSp>
          <p:nvGrpSpPr>
            <p:cNvPr id="70" name="Group 69"/>
            <p:cNvGrpSpPr/>
            <p:nvPr/>
          </p:nvGrpSpPr>
          <p:grpSpPr>
            <a:xfrm>
              <a:off x="7452292" y="2218876"/>
              <a:ext cx="2310644" cy="1931644"/>
              <a:chOff x="7452292" y="2218876"/>
              <a:chExt cx="2310644" cy="1931644"/>
            </a:xfrm>
          </p:grpSpPr>
          <p:cxnSp>
            <p:nvCxnSpPr>
              <p:cNvPr id="28" name="Straight Arrow Connector 27"/>
              <p:cNvCxnSpPr/>
              <p:nvPr/>
            </p:nvCxnSpPr>
            <p:spPr>
              <a:xfrm flipV="1">
                <a:off x="7452292" y="3445745"/>
                <a:ext cx="807248" cy="704775"/>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p:nvPr/>
            </p:nvCxnSpPr>
            <p:spPr>
              <a:xfrm>
                <a:off x="7491413" y="2218876"/>
                <a:ext cx="782392" cy="628352"/>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48" name="Rectangle 47"/>
                  <p:cNvSpPr/>
                  <p:nvPr/>
                </p:nvSpPr>
                <p:spPr>
                  <a:xfrm>
                    <a:off x="8363686" y="2676528"/>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700" b="0" i="1" smtClean="0">
                                  <a:solidFill>
                                    <a:schemeClr val="tx1">
                                      <a:lumMod val="75000"/>
                                      <a:lumOff val="25000"/>
                                    </a:schemeClr>
                                  </a:solidFill>
                                  <a:latin typeface="Cambria Math" charset="0"/>
                                </a:rPr>
                              </m:ctrlPr>
                            </m:sSubPr>
                            <m:e>
                              <m:r>
                                <a:rPr lang="en-US" sz="1700" b="0" i="1" smtClean="0">
                                  <a:solidFill>
                                    <a:schemeClr val="tx1">
                                      <a:lumMod val="75000"/>
                                      <a:lumOff val="25000"/>
                                    </a:schemeClr>
                                  </a:solidFill>
                                  <a:latin typeface="Cambria Math" charset="0"/>
                                </a:rPr>
                                <m:t>h</m:t>
                              </m:r>
                            </m:e>
                            <m:sub>
                              <m:r>
                                <a:rPr lang="en-US" sz="1700" b="0" i="1" smtClean="0">
                                  <a:solidFill>
                                    <a:schemeClr val="tx1">
                                      <a:lumMod val="75000"/>
                                      <a:lumOff val="25000"/>
                                    </a:schemeClr>
                                  </a:solidFill>
                                  <a:latin typeface="Cambria Math" charset="0"/>
                                </a:rPr>
                                <m:t>1</m:t>
                              </m:r>
                            </m:sub>
                          </m:sSub>
                          <m:r>
                            <a:rPr lang="en-US" sz="1700" b="1" i="1" smtClean="0">
                              <a:solidFill>
                                <a:srgbClr val="FF0000"/>
                              </a:solidFill>
                              <a:latin typeface="Cambria Math" charset="0"/>
                            </a:rPr>
                            <m:t>+</m:t>
                          </m:r>
                          <m:sSub>
                            <m:sSubPr>
                              <m:ctrlPr>
                                <a:rPr lang="en-US" sz="1700" b="0" i="1" smtClean="0">
                                  <a:solidFill>
                                    <a:schemeClr val="tx1">
                                      <a:lumMod val="75000"/>
                                      <a:lumOff val="25000"/>
                                    </a:schemeClr>
                                  </a:solidFill>
                                  <a:latin typeface="Cambria Math" charset="0"/>
                                </a:rPr>
                              </m:ctrlPr>
                            </m:sSubPr>
                            <m:e>
                              <m:r>
                                <a:rPr lang="en-US" sz="1700" b="0" i="1" smtClean="0">
                                  <a:solidFill>
                                    <a:schemeClr val="tx1">
                                      <a:lumMod val="75000"/>
                                      <a:lumOff val="25000"/>
                                    </a:schemeClr>
                                  </a:solidFill>
                                  <a:latin typeface="Cambria Math" charset="0"/>
                                </a:rPr>
                                <m:t>h</m:t>
                              </m:r>
                            </m:e>
                            <m:sub>
                              <m:r>
                                <a:rPr lang="en-US" sz="1700" b="0" i="1" smtClean="0">
                                  <a:solidFill>
                                    <a:schemeClr val="tx1">
                                      <a:lumMod val="75000"/>
                                      <a:lumOff val="25000"/>
                                    </a:schemeClr>
                                  </a:solidFill>
                                  <a:latin typeface="Cambria Math" charset="0"/>
                                </a:rPr>
                                <m:t>2</m:t>
                              </m:r>
                            </m:sub>
                          </m:sSub>
                        </m:oMath>
                      </m:oMathPara>
                    </a14:m>
                    <a:endParaRPr lang="en-US" sz="1700" dirty="0">
                      <a:solidFill>
                        <a:schemeClr val="tx1">
                          <a:lumMod val="75000"/>
                          <a:lumOff val="25000"/>
                        </a:schemeClr>
                      </a:solidFill>
                    </a:endParaRPr>
                  </a:p>
                </p:txBody>
              </p:sp>
            </mc:Choice>
            <mc:Fallback xmlns="">
              <p:sp>
                <p:nvSpPr>
                  <p:cNvPr id="48" name="Rectangle 47"/>
                  <p:cNvSpPr>
                    <a:spLocks noRot="1" noChangeAspect="1" noMove="1" noResize="1" noEditPoints="1" noAdjustHandles="1" noChangeArrowheads="1" noChangeShapeType="1" noTextEdit="1"/>
                  </p:cNvSpPr>
                  <p:nvPr/>
                </p:nvSpPr>
                <p:spPr>
                  <a:xfrm>
                    <a:off x="8363686" y="2676528"/>
                    <a:ext cx="914400" cy="914400"/>
                  </a:xfrm>
                  <a:prstGeom prst="rect">
                    <a:avLst/>
                  </a:prstGeom>
                  <a:blipFill rotWithShape="0">
                    <a:blip r:embed="rId10"/>
                    <a:stretch>
                      <a:fillRect/>
                    </a:stretch>
                  </a:blipFill>
                  <a:ln>
                    <a:solidFill>
                      <a:schemeClr val="tx1">
                        <a:lumMod val="75000"/>
                        <a:lumOff val="25000"/>
                      </a:schemeClr>
                    </a:solidFill>
                  </a:ln>
                  <a:effectLst/>
                </p:spPr>
                <p:txBody>
                  <a:bodyPr/>
                  <a:lstStyle/>
                  <a:p>
                    <a:r>
                      <a:rPr lang="en-US">
                        <a:noFill/>
                      </a:rPr>
                      <a:t> </a:t>
                    </a:r>
                  </a:p>
                </p:txBody>
              </p:sp>
            </mc:Fallback>
          </mc:AlternateContent>
          <p:cxnSp>
            <p:nvCxnSpPr>
              <p:cNvPr id="64" name="Straight Arrow Connector 63"/>
              <p:cNvCxnSpPr/>
              <p:nvPr/>
            </p:nvCxnSpPr>
            <p:spPr>
              <a:xfrm>
                <a:off x="9435506" y="3192982"/>
                <a:ext cx="327430" cy="10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65" name="TextBox 64"/>
                <p:cNvSpPr txBox="1"/>
                <p:nvPr/>
              </p:nvSpPr>
              <p:spPr>
                <a:xfrm>
                  <a:off x="7811792" y="2064866"/>
                  <a:ext cx="46782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h</m:t>
                            </m:r>
                          </m:e>
                          <m:sub>
                            <m:r>
                              <a:rPr lang="en-US" b="0" i="1" smtClean="0">
                                <a:latin typeface="Cambria Math" charset="0"/>
                              </a:rPr>
                              <m:t>1</m:t>
                            </m:r>
                          </m:sub>
                        </m:sSub>
                      </m:oMath>
                    </m:oMathPara>
                  </a14:m>
                  <a:endParaRPr lang="en-US" dirty="0"/>
                </a:p>
              </p:txBody>
            </p:sp>
          </mc:Choice>
          <mc:Fallback xmlns="">
            <p:sp>
              <p:nvSpPr>
                <p:cNvPr id="65" name="TextBox 64"/>
                <p:cNvSpPr txBox="1">
                  <a:spLocks noRot="1" noChangeAspect="1" noMove="1" noResize="1" noEditPoints="1" noAdjustHandles="1" noChangeArrowheads="1" noChangeShapeType="1" noTextEdit="1"/>
                </p:cNvSpPr>
                <p:nvPr/>
              </p:nvSpPr>
              <p:spPr>
                <a:xfrm>
                  <a:off x="7811792" y="2064866"/>
                  <a:ext cx="467820" cy="369332"/>
                </a:xfrm>
                <a:prstGeom prst="rect">
                  <a:avLst/>
                </a:prstGeom>
                <a:blipFill rotWithShape="0">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TextBox 65"/>
                <p:cNvSpPr txBox="1"/>
                <p:nvPr/>
              </p:nvSpPr>
              <p:spPr>
                <a:xfrm>
                  <a:off x="7805985" y="3881320"/>
                  <a:ext cx="47314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h</m:t>
                            </m:r>
                          </m:e>
                          <m:sub>
                            <m:r>
                              <a:rPr lang="en-US" b="0" i="1" smtClean="0">
                                <a:latin typeface="Cambria Math" charset="0"/>
                              </a:rPr>
                              <m:t>2</m:t>
                            </m:r>
                          </m:sub>
                        </m:sSub>
                      </m:oMath>
                    </m:oMathPara>
                  </a14:m>
                  <a:endParaRPr lang="en-US" dirty="0"/>
                </a:p>
              </p:txBody>
            </p:sp>
          </mc:Choice>
          <mc:Fallback xmlns="">
            <p:sp>
              <p:nvSpPr>
                <p:cNvPr id="66" name="TextBox 65"/>
                <p:cNvSpPr txBox="1">
                  <a:spLocks noRot="1" noChangeAspect="1" noMove="1" noResize="1" noEditPoints="1" noAdjustHandles="1" noChangeArrowheads="1" noChangeShapeType="1" noTextEdit="1"/>
                </p:cNvSpPr>
                <p:nvPr/>
              </p:nvSpPr>
              <p:spPr>
                <a:xfrm>
                  <a:off x="7805985" y="3881320"/>
                  <a:ext cx="473143" cy="369332"/>
                </a:xfrm>
                <a:prstGeom prst="rect">
                  <a:avLst/>
                </a:prstGeom>
                <a:blipFill rotWithShape="0">
                  <a:blip r:embed="rId12"/>
                  <a:stretch>
                    <a:fillRect/>
                  </a:stretch>
                </a:blipFill>
              </p:spPr>
              <p:txBody>
                <a:bodyPr/>
                <a:lstStyle/>
                <a:p>
                  <a:r>
                    <a:rPr lang="en-US">
                      <a:noFill/>
                    </a:rPr>
                    <a:t> </a:t>
                  </a:r>
                </a:p>
              </p:txBody>
            </p:sp>
          </mc:Fallback>
        </mc:AlternateContent>
      </p:grpSp>
      <p:pic>
        <p:nvPicPr>
          <p:cNvPr id="39" name="Picture 38"/>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702815" y="2470508"/>
            <a:ext cx="2057400" cy="1371600"/>
          </a:xfrm>
          <a:prstGeom prst="rect">
            <a:avLst/>
          </a:prstGeom>
        </p:spPr>
      </p:pic>
      <p:grpSp>
        <p:nvGrpSpPr>
          <p:cNvPr id="40" name="Group 39"/>
          <p:cNvGrpSpPr/>
          <p:nvPr/>
        </p:nvGrpSpPr>
        <p:grpSpPr>
          <a:xfrm>
            <a:off x="5406364" y="1533076"/>
            <a:ext cx="2231414" cy="3341717"/>
            <a:chOff x="5406364" y="1533076"/>
            <a:chExt cx="2231414" cy="3341717"/>
          </a:xfrm>
        </p:grpSpPr>
        <p:pic>
          <p:nvPicPr>
            <p:cNvPr id="42" name="Picture 41"/>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580378" y="1533076"/>
              <a:ext cx="2057400" cy="1371600"/>
            </a:xfrm>
            <a:prstGeom prst="rect">
              <a:avLst/>
            </a:prstGeom>
          </p:spPr>
        </p:pic>
        <p:pic>
          <p:nvPicPr>
            <p:cNvPr id="43" name="Picture 42"/>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5580378" y="3503193"/>
              <a:ext cx="2057400" cy="1371600"/>
            </a:xfrm>
            <a:prstGeom prst="rect">
              <a:avLst/>
            </a:prstGeom>
          </p:spPr>
        </p:pic>
        <p:cxnSp>
          <p:nvCxnSpPr>
            <p:cNvPr id="44" name="Straight Arrow Connector 43"/>
            <p:cNvCxnSpPr/>
            <p:nvPr/>
          </p:nvCxnSpPr>
          <p:spPr>
            <a:xfrm>
              <a:off x="5406364" y="2218876"/>
              <a:ext cx="174014"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5" name="Straight Arrow Connector 44"/>
            <p:cNvCxnSpPr/>
            <p:nvPr/>
          </p:nvCxnSpPr>
          <p:spPr>
            <a:xfrm>
              <a:off x="5500342" y="4186221"/>
              <a:ext cx="174014"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892270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Pavlos game #232</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79</a:t>
            </a:fld>
            <a:endParaRPr lang="en-US"/>
          </a:p>
        </p:txBody>
      </p:sp>
      <mc:AlternateContent xmlns:mc="http://schemas.openxmlformats.org/markup-compatibility/2006" xmlns:a14="http://schemas.microsoft.com/office/drawing/2010/main">
        <mc:Choice Requires="a14">
          <p:sp>
            <p:nvSpPr>
              <p:cNvPr id="6" name="TextBox 5"/>
              <p:cNvSpPr txBox="1"/>
              <p:nvPr/>
            </p:nvSpPr>
            <p:spPr>
              <a:xfrm flipH="1" flipV="1">
                <a:off x="-171345" y="2067921"/>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6" name="TextBox 5"/>
              <p:cNvSpPr txBox="1">
                <a:spLocks noRot="1" noChangeAspect="1" noMove="1" noResize="1" noEditPoints="1" noAdjustHandles="1" noChangeArrowheads="1" noChangeShapeType="1" noTextEdit="1"/>
              </p:cNvSpPr>
              <p:nvPr/>
            </p:nvSpPr>
            <p:spPr>
              <a:xfrm flipH="1" flipV="1">
                <a:off x="-171345" y="2067921"/>
                <a:ext cx="965301" cy="369332"/>
              </a:xfrm>
              <a:prstGeom prst="rect">
                <a:avLst/>
              </a:prstGeom>
              <a:blipFill rotWithShape="0">
                <a:blip r:embed="rId2"/>
                <a:stretch>
                  <a:fillRect/>
                </a:stretch>
              </a:blipFill>
            </p:spPr>
            <p:txBody>
              <a:bodyPr/>
              <a:lstStyle/>
              <a:p>
                <a:r>
                  <a:rPr lang="en-US">
                    <a:noFill/>
                  </a:rPr>
                  <a:t> </a:t>
                </a:r>
              </a:p>
            </p:txBody>
          </p:sp>
        </mc:Fallback>
      </mc:AlternateContent>
      <p:cxnSp>
        <p:nvCxnSpPr>
          <p:cNvPr id="7" name="Straight Arrow Connector 6"/>
          <p:cNvCxnSpPr/>
          <p:nvPr/>
        </p:nvCxnSpPr>
        <p:spPr>
          <a:xfrm>
            <a:off x="445158" y="2252587"/>
            <a:ext cx="265673"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a:off x="1854768" y="2250605"/>
            <a:ext cx="327430" cy="10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p:cNvSpPr txBox="1"/>
              <p:nvPr/>
            </p:nvSpPr>
            <p:spPr>
              <a:xfrm flipH="1">
                <a:off x="1902873" y="2064866"/>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𝑌</m:t>
                      </m:r>
                    </m:oMath>
                  </m:oMathPara>
                </a14:m>
                <a:endParaRPr lang="en-US" dirty="0"/>
              </a:p>
            </p:txBody>
          </p:sp>
        </mc:Choice>
        <mc:Fallback xmlns="">
          <p:sp>
            <p:nvSpPr>
              <p:cNvPr id="9" name="TextBox 8"/>
              <p:cNvSpPr txBox="1">
                <a:spLocks noRot="1" noChangeAspect="1" noMove="1" noResize="1" noEditPoints="1" noAdjustHandles="1" noChangeArrowheads="1" noChangeShapeType="1" noTextEdit="1"/>
              </p:cNvSpPr>
              <p:nvPr/>
            </p:nvSpPr>
            <p:spPr>
              <a:xfrm flipH="1">
                <a:off x="1902873" y="2064866"/>
                <a:ext cx="965301" cy="369332"/>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flipH="1" flipV="1">
                <a:off x="-171345" y="4069356"/>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12" name="TextBox 11"/>
              <p:cNvSpPr txBox="1">
                <a:spLocks noRot="1" noChangeAspect="1" noMove="1" noResize="1" noEditPoints="1" noAdjustHandles="1" noChangeArrowheads="1" noChangeShapeType="1" noTextEdit="1"/>
              </p:cNvSpPr>
              <p:nvPr/>
            </p:nvSpPr>
            <p:spPr>
              <a:xfrm flipH="1" flipV="1">
                <a:off x="-171345" y="4069356"/>
                <a:ext cx="965301" cy="369332"/>
              </a:xfrm>
              <a:prstGeom prst="rect">
                <a:avLst/>
              </a:prstGeom>
              <a:blipFill rotWithShape="0">
                <a:blip r:embed="rId4"/>
                <a:stretch>
                  <a:fillRect/>
                </a:stretch>
              </a:blipFill>
            </p:spPr>
            <p:txBody>
              <a:bodyPr/>
              <a:lstStyle/>
              <a:p>
                <a:r>
                  <a:rPr lang="en-US">
                    <a:noFill/>
                  </a:rPr>
                  <a:t> </a:t>
                </a:r>
              </a:p>
            </p:txBody>
          </p:sp>
        </mc:Fallback>
      </mc:AlternateContent>
      <p:cxnSp>
        <p:nvCxnSpPr>
          <p:cNvPr id="13" name="Straight Arrow Connector 12"/>
          <p:cNvCxnSpPr/>
          <p:nvPr/>
        </p:nvCxnSpPr>
        <p:spPr>
          <a:xfrm>
            <a:off x="445158" y="4254022"/>
            <a:ext cx="265673"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p:cNvSpPr txBox="1"/>
              <p:nvPr/>
            </p:nvSpPr>
            <p:spPr>
              <a:xfrm flipH="1">
                <a:off x="1902873" y="4051891"/>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𝑌</m:t>
                      </m:r>
                    </m:oMath>
                  </m:oMathPara>
                </a14:m>
                <a:endParaRPr lang="en-US" dirty="0"/>
              </a:p>
            </p:txBody>
          </p:sp>
        </mc:Choice>
        <mc:Fallback xmlns="">
          <p:sp>
            <p:nvSpPr>
              <p:cNvPr id="15" name="TextBox 14"/>
              <p:cNvSpPr txBox="1">
                <a:spLocks noRot="1" noChangeAspect="1" noMove="1" noResize="1" noEditPoints="1" noAdjustHandles="1" noChangeArrowheads="1" noChangeShapeType="1" noTextEdit="1"/>
              </p:cNvSpPr>
              <p:nvPr/>
            </p:nvSpPr>
            <p:spPr>
              <a:xfrm flipH="1">
                <a:off x="1902873" y="4051891"/>
                <a:ext cx="965301" cy="369332"/>
              </a:xfrm>
              <a:prstGeom prst="rect">
                <a:avLst/>
              </a:prstGeom>
              <a:blipFill rotWithShape="0">
                <a:blip r:embed="rId3"/>
                <a:stretch>
                  <a:fillRect/>
                </a:stretch>
              </a:blipFill>
            </p:spPr>
            <p:txBody>
              <a:bodyPr/>
              <a:lstStyle/>
              <a:p>
                <a:r>
                  <a:rPr lang="en-US">
                    <a:noFill/>
                  </a:rPr>
                  <a:t> </a:t>
                </a:r>
              </a:p>
            </p:txBody>
          </p:sp>
        </mc:Fallback>
      </mc:AlternateContent>
      <p:sp>
        <p:nvSpPr>
          <p:cNvPr id="16" name="Right Brace 15"/>
          <p:cNvSpPr/>
          <p:nvPr/>
        </p:nvSpPr>
        <p:spPr>
          <a:xfrm>
            <a:off x="2429865" y="1897180"/>
            <a:ext cx="899160" cy="2711725"/>
          </a:xfrm>
          <a:prstGeom prst="rightBrace">
            <a:avLst/>
          </a:prstGeom>
          <a:ln>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2" name="TextBox 21"/>
              <p:cNvSpPr txBox="1"/>
              <p:nvPr/>
            </p:nvSpPr>
            <p:spPr>
              <a:xfrm flipH="1" flipV="1">
                <a:off x="3069380" y="3080411"/>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22" name="TextBox 21"/>
              <p:cNvSpPr txBox="1">
                <a:spLocks noRot="1" noChangeAspect="1" noMove="1" noResize="1" noEditPoints="1" noAdjustHandles="1" noChangeArrowheads="1" noChangeShapeType="1" noTextEdit="1"/>
              </p:cNvSpPr>
              <p:nvPr/>
            </p:nvSpPr>
            <p:spPr>
              <a:xfrm flipH="1" flipV="1">
                <a:off x="3069380" y="3080411"/>
                <a:ext cx="965301" cy="369332"/>
              </a:xfrm>
              <a:prstGeom prst="rect">
                <a:avLst/>
              </a:prstGeom>
              <a:blipFill rotWithShape="0">
                <a:blip r:embed="rId5"/>
                <a:stretch>
                  <a:fillRect/>
                </a:stretch>
              </a:blipFill>
            </p:spPr>
            <p:txBody>
              <a:bodyPr/>
              <a:lstStyle/>
              <a:p>
                <a:r>
                  <a:rPr lang="en-US">
                    <a:noFill/>
                  </a:rPr>
                  <a:t> </a:t>
                </a:r>
              </a:p>
            </p:txBody>
          </p:sp>
        </mc:Fallback>
      </mc:AlternateContent>
      <p:sp>
        <p:nvSpPr>
          <p:cNvPr id="23" name="Rectangle 22"/>
          <p:cNvSpPr/>
          <p:nvPr/>
        </p:nvSpPr>
        <p:spPr>
          <a:xfrm>
            <a:off x="4318175" y="1792332"/>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W</a:t>
            </a:r>
            <a:r>
              <a:rPr lang="en-US" baseline="-25000" dirty="0" smtClean="0">
                <a:solidFill>
                  <a:schemeClr val="tx1">
                    <a:lumMod val="75000"/>
                    <a:lumOff val="25000"/>
                  </a:schemeClr>
                </a:solidFill>
              </a:rPr>
              <a:t>1</a:t>
            </a:r>
            <a:endParaRPr lang="en-US" dirty="0">
              <a:solidFill>
                <a:schemeClr val="tx1">
                  <a:lumMod val="75000"/>
                  <a:lumOff val="25000"/>
                </a:schemeClr>
              </a:solidFill>
            </a:endParaRPr>
          </a:p>
        </p:txBody>
      </p:sp>
      <p:cxnSp>
        <p:nvCxnSpPr>
          <p:cNvPr id="25" name="Straight Arrow Connector 24"/>
          <p:cNvCxnSpPr/>
          <p:nvPr/>
        </p:nvCxnSpPr>
        <p:spPr>
          <a:xfrm flipV="1">
            <a:off x="3745643" y="2622756"/>
            <a:ext cx="482651" cy="448945"/>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p:nvPr/>
        </p:nvCxnSpPr>
        <p:spPr>
          <a:xfrm flipV="1">
            <a:off x="7452292" y="3445745"/>
            <a:ext cx="807248" cy="704775"/>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p:nvPr/>
        </p:nvCxnSpPr>
        <p:spPr>
          <a:xfrm>
            <a:off x="7491413" y="2218876"/>
            <a:ext cx="782392" cy="628352"/>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p:nvPr/>
        </p:nvCxnSpPr>
        <p:spPr>
          <a:xfrm>
            <a:off x="3732833" y="3458453"/>
            <a:ext cx="585342" cy="60753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7" name="Straight Arrow Connector 46"/>
          <p:cNvCxnSpPr/>
          <p:nvPr/>
        </p:nvCxnSpPr>
        <p:spPr>
          <a:xfrm>
            <a:off x="1902221" y="4236557"/>
            <a:ext cx="327430" cy="10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48" name="Rectangle 47"/>
              <p:cNvSpPr/>
              <p:nvPr/>
            </p:nvSpPr>
            <p:spPr>
              <a:xfrm>
                <a:off x="8363686" y="2676528"/>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700" b="0" i="1" smtClean="0">
                              <a:solidFill>
                                <a:schemeClr val="tx1">
                                  <a:lumMod val="75000"/>
                                  <a:lumOff val="25000"/>
                                </a:schemeClr>
                              </a:solidFill>
                              <a:latin typeface="Cambria Math" charset="0"/>
                            </a:rPr>
                          </m:ctrlPr>
                        </m:sSubPr>
                        <m:e>
                          <m:r>
                            <a:rPr lang="en-US" sz="1700" b="0" i="1" smtClean="0">
                              <a:solidFill>
                                <a:schemeClr val="tx1">
                                  <a:lumMod val="75000"/>
                                  <a:lumOff val="25000"/>
                                </a:schemeClr>
                              </a:solidFill>
                              <a:latin typeface="Cambria Math" charset="0"/>
                            </a:rPr>
                            <m:t>𝑊</m:t>
                          </m:r>
                        </m:e>
                        <m:sub>
                          <m:r>
                            <a:rPr lang="en-US" sz="1700" b="0" i="1" smtClean="0">
                              <a:solidFill>
                                <a:schemeClr val="tx1">
                                  <a:lumMod val="75000"/>
                                  <a:lumOff val="25000"/>
                                </a:schemeClr>
                              </a:solidFill>
                              <a:latin typeface="Cambria Math" charset="0"/>
                            </a:rPr>
                            <m:t>3</m:t>
                          </m:r>
                        </m:sub>
                      </m:sSub>
                    </m:oMath>
                  </m:oMathPara>
                </a14:m>
                <a:endParaRPr lang="en-US" sz="1700" dirty="0">
                  <a:solidFill>
                    <a:schemeClr val="tx1">
                      <a:lumMod val="75000"/>
                      <a:lumOff val="25000"/>
                    </a:schemeClr>
                  </a:solidFill>
                </a:endParaRPr>
              </a:p>
            </p:txBody>
          </p:sp>
        </mc:Choice>
        <mc:Fallback xmlns="">
          <p:sp>
            <p:nvSpPr>
              <p:cNvPr id="48" name="Rectangle 47"/>
              <p:cNvSpPr>
                <a:spLocks noRot="1" noChangeAspect="1" noMove="1" noResize="1" noEditPoints="1" noAdjustHandles="1" noChangeArrowheads="1" noChangeShapeType="1" noTextEdit="1"/>
              </p:cNvSpPr>
              <p:nvPr/>
            </p:nvSpPr>
            <p:spPr>
              <a:xfrm>
                <a:off x="8363686" y="2676528"/>
                <a:ext cx="914400" cy="914400"/>
              </a:xfrm>
              <a:prstGeom prst="rect">
                <a:avLst/>
              </a:prstGeom>
              <a:blipFill rotWithShape="0">
                <a:blip r:embed="rId8"/>
                <a:stretch>
                  <a:fillRect/>
                </a:stretch>
              </a:blipFill>
              <a:ln>
                <a:solidFill>
                  <a:schemeClr val="tx1">
                    <a:lumMod val="75000"/>
                    <a:lumOff val="25000"/>
                  </a:schemeClr>
                </a:solidFill>
              </a:ln>
              <a:effectLst/>
            </p:spPr>
            <p:txBody>
              <a:bodyPr/>
              <a:lstStyle/>
              <a:p>
                <a:r>
                  <a:rPr lang="en-US">
                    <a:noFill/>
                  </a:rPr>
                  <a:t> </a:t>
                </a:r>
              </a:p>
            </p:txBody>
          </p:sp>
        </mc:Fallback>
      </mc:AlternateContent>
      <p:sp>
        <p:nvSpPr>
          <p:cNvPr id="50" name="Rectangle 49"/>
          <p:cNvSpPr/>
          <p:nvPr/>
        </p:nvSpPr>
        <p:spPr>
          <a:xfrm>
            <a:off x="777245" y="1793405"/>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W</a:t>
            </a:r>
            <a:r>
              <a:rPr lang="en-US" baseline="-25000" dirty="0" smtClean="0">
                <a:solidFill>
                  <a:schemeClr val="tx1">
                    <a:lumMod val="75000"/>
                    <a:lumOff val="25000"/>
                  </a:schemeClr>
                </a:solidFill>
              </a:rPr>
              <a:t>1</a:t>
            </a:r>
            <a:endParaRPr lang="en-US" dirty="0">
              <a:solidFill>
                <a:schemeClr val="tx1">
                  <a:lumMod val="75000"/>
                  <a:lumOff val="25000"/>
                </a:schemeClr>
              </a:solidFill>
            </a:endParaRPr>
          </a:p>
        </p:txBody>
      </p:sp>
      <p:sp>
        <p:nvSpPr>
          <p:cNvPr id="51" name="Rectangle 50"/>
          <p:cNvSpPr/>
          <p:nvPr/>
        </p:nvSpPr>
        <p:spPr>
          <a:xfrm>
            <a:off x="789105" y="3791919"/>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W</a:t>
            </a:r>
            <a:r>
              <a:rPr lang="en-US" baseline="-25000" dirty="0" smtClean="0">
                <a:solidFill>
                  <a:schemeClr val="tx1">
                    <a:lumMod val="75000"/>
                    <a:lumOff val="25000"/>
                  </a:schemeClr>
                </a:solidFill>
              </a:rPr>
              <a:t>2</a:t>
            </a:r>
            <a:endParaRPr lang="en-US" dirty="0">
              <a:solidFill>
                <a:schemeClr val="tx1">
                  <a:lumMod val="75000"/>
                  <a:lumOff val="25000"/>
                </a:schemeClr>
              </a:solidFill>
            </a:endParaRPr>
          </a:p>
        </p:txBody>
      </p:sp>
      <p:sp>
        <p:nvSpPr>
          <p:cNvPr id="52" name="Rectangle 51"/>
          <p:cNvSpPr/>
          <p:nvPr/>
        </p:nvSpPr>
        <p:spPr>
          <a:xfrm>
            <a:off x="4433384" y="3693320"/>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mtClean="0">
                <a:solidFill>
                  <a:schemeClr val="tx1">
                    <a:lumMod val="75000"/>
                    <a:lumOff val="25000"/>
                  </a:schemeClr>
                </a:solidFill>
              </a:rPr>
              <a:t>W</a:t>
            </a:r>
            <a:r>
              <a:rPr lang="en-US" baseline="-25000" smtClean="0">
                <a:solidFill>
                  <a:schemeClr val="tx1">
                    <a:lumMod val="75000"/>
                    <a:lumOff val="25000"/>
                  </a:schemeClr>
                </a:solidFill>
              </a:rPr>
              <a:t>2</a:t>
            </a:r>
            <a:endParaRPr lang="en-US" dirty="0">
              <a:solidFill>
                <a:schemeClr val="tx1">
                  <a:lumMod val="75000"/>
                  <a:lumOff val="25000"/>
                </a:schemeClr>
              </a:solidFill>
            </a:endParaRPr>
          </a:p>
        </p:txBody>
      </p:sp>
      <p:cxnSp>
        <p:nvCxnSpPr>
          <p:cNvPr id="56" name="Straight Arrow Connector 55"/>
          <p:cNvCxnSpPr/>
          <p:nvPr/>
        </p:nvCxnSpPr>
        <p:spPr>
          <a:xfrm>
            <a:off x="5406364" y="2218876"/>
            <a:ext cx="174014"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9" name="Straight Arrow Connector 58"/>
          <p:cNvCxnSpPr/>
          <p:nvPr/>
        </p:nvCxnSpPr>
        <p:spPr>
          <a:xfrm>
            <a:off x="5500342" y="4186221"/>
            <a:ext cx="174014"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4" name="Straight Arrow Connector 63"/>
          <p:cNvCxnSpPr/>
          <p:nvPr/>
        </p:nvCxnSpPr>
        <p:spPr>
          <a:xfrm>
            <a:off x="9435506" y="3192982"/>
            <a:ext cx="327430" cy="10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65" name="TextBox 64"/>
              <p:cNvSpPr txBox="1"/>
              <p:nvPr/>
            </p:nvSpPr>
            <p:spPr>
              <a:xfrm>
                <a:off x="7811792" y="2064866"/>
                <a:ext cx="46782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h</m:t>
                          </m:r>
                        </m:e>
                        <m:sub>
                          <m:r>
                            <a:rPr lang="en-US" b="0" i="1" smtClean="0">
                              <a:latin typeface="Cambria Math" charset="0"/>
                            </a:rPr>
                            <m:t>1</m:t>
                          </m:r>
                        </m:sub>
                      </m:sSub>
                    </m:oMath>
                  </m:oMathPara>
                </a14:m>
                <a:endParaRPr lang="en-US" dirty="0"/>
              </a:p>
            </p:txBody>
          </p:sp>
        </mc:Choice>
        <mc:Fallback xmlns="">
          <p:sp>
            <p:nvSpPr>
              <p:cNvPr id="65" name="TextBox 64"/>
              <p:cNvSpPr txBox="1">
                <a:spLocks noRot="1" noChangeAspect="1" noMove="1" noResize="1" noEditPoints="1" noAdjustHandles="1" noChangeArrowheads="1" noChangeShapeType="1" noTextEdit="1"/>
              </p:cNvSpPr>
              <p:nvPr/>
            </p:nvSpPr>
            <p:spPr>
              <a:xfrm>
                <a:off x="7811792" y="2064866"/>
                <a:ext cx="467820" cy="369332"/>
              </a:xfrm>
              <a:prstGeom prst="rect">
                <a:avLst/>
              </a:prstGeom>
              <a:blipFill rotWithShape="0">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TextBox 65"/>
              <p:cNvSpPr txBox="1"/>
              <p:nvPr/>
            </p:nvSpPr>
            <p:spPr>
              <a:xfrm>
                <a:off x="7805985" y="3881320"/>
                <a:ext cx="47314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h</m:t>
                          </m:r>
                        </m:e>
                        <m:sub>
                          <m:r>
                            <a:rPr lang="en-US" b="0" i="1" smtClean="0">
                              <a:latin typeface="Cambria Math" charset="0"/>
                            </a:rPr>
                            <m:t>2</m:t>
                          </m:r>
                        </m:sub>
                      </m:sSub>
                    </m:oMath>
                  </m:oMathPara>
                </a14:m>
                <a:endParaRPr lang="en-US" dirty="0"/>
              </a:p>
            </p:txBody>
          </p:sp>
        </mc:Choice>
        <mc:Fallback xmlns="">
          <p:sp>
            <p:nvSpPr>
              <p:cNvPr id="66" name="TextBox 65"/>
              <p:cNvSpPr txBox="1">
                <a:spLocks noRot="1" noChangeAspect="1" noMove="1" noResize="1" noEditPoints="1" noAdjustHandles="1" noChangeArrowheads="1" noChangeShapeType="1" noTextEdit="1"/>
              </p:cNvSpPr>
              <p:nvPr/>
            </p:nvSpPr>
            <p:spPr>
              <a:xfrm>
                <a:off x="7805985" y="3881320"/>
                <a:ext cx="473143" cy="369332"/>
              </a:xfrm>
              <a:prstGeom prst="rect">
                <a:avLst/>
              </a:prstGeom>
              <a:blipFill rotWithShape="0">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Rectangle 33"/>
              <p:cNvSpPr/>
              <p:nvPr/>
            </p:nvSpPr>
            <p:spPr>
              <a:xfrm>
                <a:off x="8106688" y="1466349"/>
                <a:ext cx="3003130" cy="1325235"/>
              </a:xfrm>
              <a:prstGeom prst="rect">
                <a:avLst/>
              </a:prstGeom>
            </p:spPr>
            <p:txBody>
              <a:bodyPr wrap="none">
                <a:spAutoFit/>
              </a:bodyPr>
              <a:lstStyle/>
              <a:p>
                <a:pPr>
                  <a:spcAft>
                    <a:spcPts val="600"/>
                  </a:spcAft>
                </a:pPr>
                <a14:m>
                  <m:oMathPara xmlns:m="http://schemas.openxmlformats.org/officeDocument/2006/math">
                    <m:oMathParaPr>
                      <m:jc m:val="centerGroup"/>
                    </m:oMathParaPr>
                    <m:oMath xmlns:m="http://schemas.openxmlformats.org/officeDocument/2006/math">
                      <m:r>
                        <a:rPr lang="en-US" b="0" i="1" smtClean="0">
                          <a:solidFill>
                            <a:schemeClr val="tx1">
                              <a:lumMod val="75000"/>
                              <a:lumOff val="25000"/>
                            </a:schemeClr>
                          </a:solidFill>
                          <a:latin typeface="Cambria Math" charset="0"/>
                        </a:rPr>
                        <m:t>𝑞</m:t>
                      </m:r>
                      <m:r>
                        <a:rPr lang="en-US" b="0" i="1" smtClean="0">
                          <a:solidFill>
                            <a:schemeClr val="tx1">
                              <a:lumMod val="75000"/>
                              <a:lumOff val="25000"/>
                            </a:schemeClr>
                          </a:solidFill>
                          <a:latin typeface="Cambria Math" charset="0"/>
                        </a:rPr>
                        <m:t>= </m:t>
                      </m:r>
                      <m:sSub>
                        <m:sSubPr>
                          <m:ctrlPr>
                            <a:rPr lang="en-US" b="0" i="1" smtClean="0">
                              <a:solidFill>
                                <a:schemeClr val="tx1">
                                  <a:lumMod val="75000"/>
                                  <a:lumOff val="25000"/>
                                </a:schemeClr>
                              </a:solidFill>
                              <a:latin typeface="Cambria Math" charset="0"/>
                            </a:rPr>
                          </m:ctrlPr>
                        </m:sSubPr>
                        <m:e>
                          <m:r>
                            <a:rPr lang="en-US" b="0" i="1" smtClean="0">
                              <a:solidFill>
                                <a:schemeClr val="tx1">
                                  <a:lumMod val="75000"/>
                                  <a:lumOff val="25000"/>
                                </a:schemeClr>
                              </a:solidFill>
                              <a:latin typeface="Cambria Math" charset="0"/>
                            </a:rPr>
                            <m:t>𝑊</m:t>
                          </m:r>
                        </m:e>
                        <m:sub>
                          <m:r>
                            <a:rPr lang="en-US" b="0" i="1" smtClean="0">
                              <a:solidFill>
                                <a:schemeClr val="tx1">
                                  <a:lumMod val="75000"/>
                                  <a:lumOff val="25000"/>
                                </a:schemeClr>
                              </a:solidFill>
                              <a:latin typeface="Cambria Math" charset="0"/>
                            </a:rPr>
                            <m:t>31</m:t>
                          </m:r>
                        </m:sub>
                      </m:sSub>
                      <m:sSub>
                        <m:sSubPr>
                          <m:ctrlPr>
                            <a:rPr lang="en-US" b="0" i="1" smtClean="0">
                              <a:solidFill>
                                <a:schemeClr val="tx1">
                                  <a:lumMod val="75000"/>
                                  <a:lumOff val="25000"/>
                                </a:schemeClr>
                              </a:solidFill>
                              <a:latin typeface="Cambria Math" charset="0"/>
                            </a:rPr>
                          </m:ctrlPr>
                        </m:sSubPr>
                        <m:e>
                          <m:r>
                            <a:rPr lang="en-US" b="0" i="1" smtClean="0">
                              <a:solidFill>
                                <a:schemeClr val="tx1">
                                  <a:lumMod val="75000"/>
                                  <a:lumOff val="25000"/>
                                </a:schemeClr>
                              </a:solidFill>
                              <a:latin typeface="Cambria Math" charset="0"/>
                            </a:rPr>
                            <m:t>h</m:t>
                          </m:r>
                        </m:e>
                        <m:sub>
                          <m:r>
                            <a:rPr lang="en-US" b="0" i="1" smtClean="0">
                              <a:solidFill>
                                <a:schemeClr val="tx1">
                                  <a:lumMod val="75000"/>
                                  <a:lumOff val="25000"/>
                                </a:schemeClr>
                              </a:solidFill>
                              <a:latin typeface="Cambria Math" charset="0"/>
                            </a:rPr>
                            <m:t>1</m:t>
                          </m:r>
                        </m:sub>
                      </m:sSub>
                      <m:r>
                        <a:rPr lang="en-US" b="0" i="1" smtClean="0">
                          <a:solidFill>
                            <a:schemeClr val="tx1">
                              <a:lumMod val="75000"/>
                              <a:lumOff val="25000"/>
                            </a:schemeClr>
                          </a:solidFill>
                          <a:latin typeface="Cambria Math" charset="0"/>
                        </a:rPr>
                        <m:t>+</m:t>
                      </m:r>
                      <m:sSub>
                        <m:sSubPr>
                          <m:ctrlPr>
                            <a:rPr lang="en-US" b="0" i="1" smtClean="0">
                              <a:solidFill>
                                <a:schemeClr val="tx1">
                                  <a:lumMod val="75000"/>
                                  <a:lumOff val="25000"/>
                                </a:schemeClr>
                              </a:solidFill>
                              <a:latin typeface="Cambria Math" charset="0"/>
                            </a:rPr>
                          </m:ctrlPr>
                        </m:sSubPr>
                        <m:e>
                          <m:sSub>
                            <m:sSubPr>
                              <m:ctrlPr>
                                <a:rPr lang="en-US" b="0" i="1" smtClean="0">
                                  <a:solidFill>
                                    <a:schemeClr val="tx1">
                                      <a:lumMod val="75000"/>
                                      <a:lumOff val="25000"/>
                                    </a:schemeClr>
                                  </a:solidFill>
                                  <a:latin typeface="Cambria Math" charset="0"/>
                                </a:rPr>
                              </m:ctrlPr>
                            </m:sSubPr>
                            <m:e>
                              <m:r>
                                <a:rPr lang="en-US" b="0" i="1" smtClean="0">
                                  <a:solidFill>
                                    <a:schemeClr val="tx1">
                                      <a:lumMod val="75000"/>
                                      <a:lumOff val="25000"/>
                                    </a:schemeClr>
                                  </a:solidFill>
                                  <a:latin typeface="Cambria Math" charset="0"/>
                                </a:rPr>
                                <m:t>𝑊</m:t>
                              </m:r>
                            </m:e>
                            <m:sub>
                              <m:r>
                                <a:rPr lang="en-US" b="0" i="1" smtClean="0">
                                  <a:solidFill>
                                    <a:schemeClr val="tx1">
                                      <a:lumMod val="75000"/>
                                      <a:lumOff val="25000"/>
                                    </a:schemeClr>
                                  </a:solidFill>
                                  <a:latin typeface="Cambria Math" charset="0"/>
                                </a:rPr>
                                <m:t>32</m:t>
                              </m:r>
                            </m:sub>
                          </m:sSub>
                          <m:r>
                            <a:rPr lang="en-US" b="0" i="1" smtClean="0">
                              <a:solidFill>
                                <a:schemeClr val="tx1">
                                  <a:lumMod val="75000"/>
                                  <a:lumOff val="25000"/>
                                </a:schemeClr>
                              </a:solidFill>
                              <a:latin typeface="Cambria Math" charset="0"/>
                            </a:rPr>
                            <m:t>h</m:t>
                          </m:r>
                        </m:e>
                        <m:sub>
                          <m:r>
                            <a:rPr lang="en-US" b="0" i="1" smtClean="0">
                              <a:solidFill>
                                <a:schemeClr val="tx1">
                                  <a:lumMod val="75000"/>
                                  <a:lumOff val="25000"/>
                                </a:schemeClr>
                              </a:solidFill>
                              <a:latin typeface="Cambria Math" charset="0"/>
                            </a:rPr>
                            <m:t>2</m:t>
                          </m:r>
                        </m:sub>
                      </m:sSub>
                      <m:r>
                        <a:rPr lang="en-US" b="0" i="1" smtClean="0">
                          <a:solidFill>
                            <a:schemeClr val="tx1">
                              <a:lumMod val="75000"/>
                              <a:lumOff val="25000"/>
                            </a:schemeClr>
                          </a:solidFill>
                          <a:latin typeface="Cambria Math" charset="0"/>
                        </a:rPr>
                        <m:t>+</m:t>
                      </m:r>
                      <m:sSub>
                        <m:sSubPr>
                          <m:ctrlPr>
                            <a:rPr lang="en-US" b="0" i="1" smtClean="0">
                              <a:solidFill>
                                <a:schemeClr val="tx1">
                                  <a:lumMod val="75000"/>
                                  <a:lumOff val="25000"/>
                                </a:schemeClr>
                              </a:solidFill>
                              <a:latin typeface="Cambria Math" charset="0"/>
                            </a:rPr>
                          </m:ctrlPr>
                        </m:sSubPr>
                        <m:e>
                          <m:r>
                            <a:rPr lang="en-US" b="0" i="1" smtClean="0">
                              <a:solidFill>
                                <a:schemeClr val="tx1">
                                  <a:lumMod val="75000"/>
                                  <a:lumOff val="25000"/>
                                </a:schemeClr>
                              </a:solidFill>
                              <a:latin typeface="Cambria Math" charset="0"/>
                            </a:rPr>
                            <m:t>𝑊</m:t>
                          </m:r>
                        </m:e>
                        <m:sub>
                          <m:r>
                            <a:rPr lang="en-US" b="0" i="1" smtClean="0">
                              <a:solidFill>
                                <a:schemeClr val="tx1">
                                  <a:lumMod val="75000"/>
                                  <a:lumOff val="25000"/>
                                </a:schemeClr>
                              </a:solidFill>
                              <a:latin typeface="Cambria Math" charset="0"/>
                            </a:rPr>
                            <m:t>30</m:t>
                          </m:r>
                        </m:sub>
                      </m:sSub>
                    </m:oMath>
                  </m:oMathPara>
                </a14:m>
                <a:endParaRPr lang="en-US" dirty="0" smtClean="0"/>
              </a:p>
              <a:p>
                <a:pPr>
                  <a:spcAft>
                    <a:spcPts val="600"/>
                  </a:spcAft>
                </a:pPr>
                <a14:m>
                  <m:oMathPara xmlns:m="http://schemas.openxmlformats.org/officeDocument/2006/math">
                    <m:oMathParaPr>
                      <m:jc m:val="centerGroup"/>
                    </m:oMathParaPr>
                    <m:oMath xmlns:m="http://schemas.openxmlformats.org/officeDocument/2006/math">
                      <m:r>
                        <a:rPr lang="en-US" b="0" i="1" smtClean="0">
                          <a:latin typeface="Cambria Math" charset="0"/>
                        </a:rPr>
                        <m:t>𝑝</m:t>
                      </m:r>
                      <m:r>
                        <a:rPr lang="en-US" b="0" i="1" smtClean="0">
                          <a:latin typeface="Cambria Math" charset="0"/>
                        </a:rPr>
                        <m:t>=</m:t>
                      </m:r>
                      <m:f>
                        <m:fPr>
                          <m:ctrlPr>
                            <a:rPr lang="mr-IN" b="0" i="1" smtClean="0">
                              <a:latin typeface="Cambria Math" charset="0"/>
                            </a:rPr>
                          </m:ctrlPr>
                        </m:fPr>
                        <m:num>
                          <m:r>
                            <a:rPr lang="en-US" b="0" i="1" smtClean="0">
                              <a:latin typeface="Cambria Math" charset="0"/>
                            </a:rPr>
                            <m:t>1</m:t>
                          </m:r>
                        </m:num>
                        <m:den>
                          <m:r>
                            <a:rPr lang="en-US" b="0" i="1" smtClean="0">
                              <a:latin typeface="Cambria Math" charset="0"/>
                            </a:rPr>
                            <m:t>1+</m:t>
                          </m:r>
                          <m:sSup>
                            <m:sSupPr>
                              <m:ctrlPr>
                                <a:rPr lang="en-US" b="0" i="1" smtClean="0">
                                  <a:latin typeface="Cambria Math" charset="0"/>
                                </a:rPr>
                              </m:ctrlPr>
                            </m:sSupPr>
                            <m:e>
                              <m:r>
                                <a:rPr lang="en-US" b="0" i="1" smtClean="0">
                                  <a:latin typeface="Cambria Math" charset="0"/>
                                </a:rPr>
                                <m:t>𝑒</m:t>
                              </m:r>
                            </m:e>
                            <m:sup>
                              <m:r>
                                <a:rPr lang="en-US" b="0" i="1" smtClean="0">
                                  <a:latin typeface="Cambria Math" charset="0"/>
                                </a:rPr>
                                <m:t>−</m:t>
                              </m:r>
                              <m:r>
                                <a:rPr lang="en-US" b="0" i="1" smtClean="0">
                                  <a:latin typeface="Cambria Math" charset="0"/>
                                </a:rPr>
                                <m:t>𝑞</m:t>
                              </m:r>
                            </m:sup>
                          </m:sSup>
                        </m:den>
                      </m:f>
                    </m:oMath>
                  </m:oMathPara>
                </a14:m>
                <a:endParaRPr lang="en-US" dirty="0" smtClean="0"/>
              </a:p>
              <a:p>
                <a:pPr>
                  <a:spcAft>
                    <a:spcPts val="600"/>
                  </a:spcAft>
                </a:pPr>
                <a:endParaRPr lang="en-US" dirty="0"/>
              </a:p>
            </p:txBody>
          </p:sp>
        </mc:Choice>
        <mc:Fallback xmlns="">
          <p:sp>
            <p:nvSpPr>
              <p:cNvPr id="34" name="Rectangle 33"/>
              <p:cNvSpPr>
                <a:spLocks noRot="1" noChangeAspect="1" noMove="1" noResize="1" noEditPoints="1" noAdjustHandles="1" noChangeArrowheads="1" noChangeShapeType="1" noTextEdit="1"/>
              </p:cNvSpPr>
              <p:nvPr/>
            </p:nvSpPr>
            <p:spPr>
              <a:xfrm>
                <a:off x="8106688" y="1466349"/>
                <a:ext cx="3003130" cy="1325235"/>
              </a:xfrm>
              <a:prstGeom prst="rect">
                <a:avLst/>
              </a:prstGeom>
              <a:blipFill rotWithShape="0">
                <a:blip r:embed="rId11"/>
                <a:stretch>
                  <a:fillRect t="-27189"/>
                </a:stretch>
              </a:blipFill>
            </p:spPr>
            <p:txBody>
              <a:bodyPr/>
              <a:lstStyle/>
              <a:p>
                <a:r>
                  <a:rPr lang="en-US">
                    <a:noFill/>
                  </a:rPr>
                  <a:t> </a:t>
                </a:r>
              </a:p>
            </p:txBody>
          </p:sp>
        </mc:Fallback>
      </mc:AlternateContent>
      <p:grpSp>
        <p:nvGrpSpPr>
          <p:cNvPr id="35" name="Group 34"/>
          <p:cNvGrpSpPr/>
          <p:nvPr/>
        </p:nvGrpSpPr>
        <p:grpSpPr>
          <a:xfrm>
            <a:off x="5406364" y="1533076"/>
            <a:ext cx="2231414" cy="3341717"/>
            <a:chOff x="5406364" y="1533076"/>
            <a:chExt cx="2231414" cy="3341717"/>
          </a:xfrm>
        </p:grpSpPr>
        <p:pic>
          <p:nvPicPr>
            <p:cNvPr id="36" name="Picture 35"/>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580378" y="1533076"/>
              <a:ext cx="2057400" cy="1371600"/>
            </a:xfrm>
            <a:prstGeom prst="rect">
              <a:avLst/>
            </a:prstGeom>
          </p:spPr>
        </p:pic>
        <p:pic>
          <p:nvPicPr>
            <p:cNvPr id="37" name="Picture 36"/>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580378" y="3503193"/>
              <a:ext cx="2057400" cy="1371600"/>
            </a:xfrm>
            <a:prstGeom prst="rect">
              <a:avLst/>
            </a:prstGeom>
          </p:spPr>
        </p:pic>
        <p:cxnSp>
          <p:nvCxnSpPr>
            <p:cNvPr id="39" name="Straight Arrow Connector 38"/>
            <p:cNvCxnSpPr/>
            <p:nvPr/>
          </p:nvCxnSpPr>
          <p:spPr>
            <a:xfrm>
              <a:off x="5406364" y="2218876"/>
              <a:ext cx="174014"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0" name="Straight Arrow Connector 39"/>
            <p:cNvCxnSpPr/>
            <p:nvPr/>
          </p:nvCxnSpPr>
          <p:spPr>
            <a:xfrm>
              <a:off x="5500342" y="4186221"/>
              <a:ext cx="174014"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pic>
        <p:nvPicPr>
          <p:cNvPr id="41" name="Picture 40"/>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9702815" y="2470508"/>
            <a:ext cx="2057400" cy="1371600"/>
          </a:xfrm>
          <a:prstGeom prst="rect">
            <a:avLst/>
          </a:prstGeom>
        </p:spPr>
      </p:pic>
      <mc:AlternateContent xmlns:mc="http://schemas.openxmlformats.org/markup-compatibility/2006">
        <mc:Choice xmlns:a14="http://schemas.microsoft.com/office/drawing/2010/main" Requires="a14">
          <p:sp>
            <p:nvSpPr>
              <p:cNvPr id="42" name="Rectangle 41"/>
              <p:cNvSpPr/>
              <p:nvPr/>
            </p:nvSpPr>
            <p:spPr>
              <a:xfrm>
                <a:off x="8259498" y="5184612"/>
                <a:ext cx="3482428"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𝐿</m:t>
                      </m:r>
                      <m:r>
                        <a:rPr lang="en-US" b="0" i="1" smtClean="0">
                          <a:latin typeface="Cambria Math" charset="0"/>
                        </a:rPr>
                        <m:t>=−</m:t>
                      </m:r>
                      <m:r>
                        <a:rPr lang="en-US" b="0" i="1" smtClean="0">
                          <a:latin typeface="Cambria Math" charset="0"/>
                        </a:rPr>
                        <m:t>𝑦</m:t>
                      </m:r>
                      <m:r>
                        <a:rPr lang="en-US" b="0" i="1" smtClean="0">
                          <a:latin typeface="Cambria Math" charset="0"/>
                        </a:rPr>
                        <m:t> </m:t>
                      </m:r>
                      <m:r>
                        <m:rPr>
                          <m:sty m:val="p"/>
                        </m:rPr>
                        <a:rPr lang="en-US" b="0" i="0" smtClean="0">
                          <a:latin typeface="Cambria Math" charset="0"/>
                        </a:rPr>
                        <m:t>ln</m:t>
                      </m:r>
                      <m:d>
                        <m:dPr>
                          <m:ctrlPr>
                            <a:rPr lang="en-US" b="0" i="1" smtClean="0">
                              <a:latin typeface="Cambria Math" charset="0"/>
                            </a:rPr>
                          </m:ctrlPr>
                        </m:dPr>
                        <m:e>
                          <m:r>
                            <m:rPr>
                              <m:sty m:val="p"/>
                            </m:rPr>
                            <a:rPr lang="en-US" b="0" i="0" smtClean="0">
                              <a:latin typeface="Cambria Math" charset="0"/>
                            </a:rPr>
                            <m:t>p</m:t>
                          </m:r>
                        </m:e>
                      </m:d>
                      <m:r>
                        <a:rPr lang="en-US" b="0" i="0" smtClean="0">
                          <a:latin typeface="Cambria Math" charset="0"/>
                        </a:rPr>
                        <m:t>−</m:t>
                      </m:r>
                      <m:d>
                        <m:dPr>
                          <m:ctrlPr>
                            <a:rPr lang="en-US" b="0" i="1" smtClean="0">
                              <a:latin typeface="Cambria Math" charset="0"/>
                            </a:rPr>
                          </m:ctrlPr>
                        </m:dPr>
                        <m:e>
                          <m:r>
                            <a:rPr lang="en-US" b="0" i="0" smtClean="0">
                              <a:latin typeface="Cambria Math" charset="0"/>
                            </a:rPr>
                            <m:t>1−</m:t>
                          </m:r>
                          <m:r>
                            <m:rPr>
                              <m:sty m:val="p"/>
                            </m:rPr>
                            <a:rPr lang="en-US" b="0" i="0" smtClean="0">
                              <a:latin typeface="Cambria Math" charset="0"/>
                            </a:rPr>
                            <m:t>y</m:t>
                          </m:r>
                        </m:e>
                      </m:d>
                      <m:r>
                        <m:rPr>
                          <m:sty m:val="p"/>
                        </m:rPr>
                        <a:rPr lang="en-US" b="0" i="0" smtClean="0">
                          <a:latin typeface="Cambria Math" charset="0"/>
                        </a:rPr>
                        <m:t>ln</m:t>
                      </m:r>
                      <m:r>
                        <a:rPr lang="en-US" b="0" i="0" smtClean="0">
                          <a:latin typeface="Cambria Math" charset="0"/>
                        </a:rPr>
                        <m:t>(1−</m:t>
                      </m:r>
                      <m:r>
                        <m:rPr>
                          <m:sty m:val="p"/>
                        </m:rPr>
                        <a:rPr lang="en-US" b="0" i="0" smtClean="0">
                          <a:latin typeface="Cambria Math" charset="0"/>
                        </a:rPr>
                        <m:t>p</m:t>
                      </m:r>
                      <m:r>
                        <a:rPr lang="en-US" b="0" i="0" smtClean="0">
                          <a:latin typeface="Cambria Math" charset="0"/>
                        </a:rPr>
                        <m:t>)</m:t>
                      </m:r>
                    </m:oMath>
                  </m:oMathPara>
                </a14:m>
                <a:endParaRPr lang="en-US" dirty="0" smtClean="0"/>
              </a:p>
              <a:p>
                <a:endParaRPr lang="en-US" dirty="0"/>
              </a:p>
            </p:txBody>
          </p:sp>
        </mc:Choice>
        <mc:Fallback>
          <p:sp>
            <p:nvSpPr>
              <p:cNvPr id="42" name="Rectangle 41"/>
              <p:cNvSpPr>
                <a:spLocks noRot="1" noChangeAspect="1" noMove="1" noResize="1" noEditPoints="1" noAdjustHandles="1" noChangeArrowheads="1" noChangeShapeType="1" noTextEdit="1"/>
              </p:cNvSpPr>
              <p:nvPr/>
            </p:nvSpPr>
            <p:spPr>
              <a:xfrm>
                <a:off x="8259498" y="5184612"/>
                <a:ext cx="3482428" cy="646331"/>
              </a:xfrm>
              <a:prstGeom prst="rect">
                <a:avLst/>
              </a:prstGeom>
              <a:blipFill rotWithShape="0">
                <a:blip r:embed="rId15"/>
                <a:stretch>
                  <a:fillRect t="-54206" b="-26168"/>
                </a:stretch>
              </a:blipFill>
            </p:spPr>
            <p:txBody>
              <a:bodyPr/>
              <a:lstStyle/>
              <a:p>
                <a:r>
                  <a:rPr lang="en-US">
                    <a:noFill/>
                  </a:rPr>
                  <a:t> </a:t>
                </a:r>
              </a:p>
            </p:txBody>
          </p:sp>
        </mc:Fallback>
      </mc:AlternateContent>
      <p:sp>
        <p:nvSpPr>
          <p:cNvPr id="43" name="TextBox 42"/>
          <p:cNvSpPr txBox="1"/>
          <p:nvPr/>
        </p:nvSpPr>
        <p:spPr>
          <a:xfrm>
            <a:off x="3985225" y="5504555"/>
            <a:ext cx="3264035" cy="369332"/>
          </a:xfrm>
          <a:prstGeom prst="rect">
            <a:avLst/>
          </a:prstGeom>
          <a:solidFill>
            <a:schemeClr val="accent1">
              <a:lumMod val="20000"/>
              <a:lumOff val="80000"/>
            </a:schemeClr>
          </a:solidFill>
        </p:spPr>
        <p:txBody>
          <a:bodyPr wrap="none" rtlCol="0">
            <a:spAutoFit/>
          </a:bodyPr>
          <a:lstStyle/>
          <a:p>
            <a:r>
              <a:rPr lang="en-US" dirty="0" smtClean="0">
                <a:latin typeface="Karla" charset="0"/>
                <a:ea typeface="Karla" charset="0"/>
                <a:cs typeface="Karla" charset="0"/>
              </a:rPr>
              <a:t>Need to </a:t>
            </a:r>
            <a:r>
              <a:rPr lang="en-US" dirty="0" smtClean="0">
                <a:latin typeface="Karla" charset="0"/>
                <a:ea typeface="Karla" charset="0"/>
                <a:cs typeface="Karla" charset="0"/>
              </a:rPr>
              <a:t>learn W1</a:t>
            </a:r>
            <a:r>
              <a:rPr lang="en-US" dirty="0" smtClean="0">
                <a:latin typeface="Karla" charset="0"/>
                <a:ea typeface="Karla" charset="0"/>
                <a:cs typeface="Karla" charset="0"/>
              </a:rPr>
              <a:t>, W2 and W3.</a:t>
            </a:r>
            <a:endParaRPr lang="en-US" dirty="0">
              <a:latin typeface="Karla" charset="0"/>
              <a:ea typeface="Karla" charset="0"/>
              <a:cs typeface="Karla" charset="0"/>
            </a:endParaRPr>
          </a:p>
        </p:txBody>
      </p:sp>
    </p:spTree>
    <p:extLst>
      <p:ext uri="{BB962C8B-B14F-4D97-AF65-F5344CB8AC3E}">
        <p14:creationId xmlns:p14="http://schemas.microsoft.com/office/powerpoint/2010/main" val="2256340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4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Policies	</a:t>
            </a:r>
            <a:endParaRPr lang="en-US" dirty="0"/>
          </a:p>
        </p:txBody>
      </p:sp>
      <p:sp>
        <p:nvSpPr>
          <p:cNvPr id="3" name="Content Placeholder 2"/>
          <p:cNvSpPr>
            <a:spLocks noGrp="1"/>
          </p:cNvSpPr>
          <p:nvPr>
            <p:ph idx="1"/>
          </p:nvPr>
        </p:nvSpPr>
        <p:spPr/>
        <p:txBody>
          <a:bodyPr/>
          <a:lstStyle/>
          <a:p>
            <a:endParaRPr lang="en-US" dirty="0"/>
          </a:p>
          <a:p>
            <a:r>
              <a:rPr lang="en-US" dirty="0"/>
              <a:t>Ethical behavior is an important trait of a Data Scientist, from ethically handling data to attribution of code and work of others. Thus, in </a:t>
            </a:r>
            <a:r>
              <a:rPr lang="en-US" dirty="0" smtClean="0"/>
              <a:t>this course we </a:t>
            </a:r>
            <a:r>
              <a:rPr lang="en-US" dirty="0"/>
              <a:t>give a strong emphasis to Academic </a:t>
            </a:r>
            <a:r>
              <a:rPr lang="en-US" dirty="0" smtClean="0"/>
              <a:t>Honesty. </a:t>
            </a:r>
            <a:r>
              <a:rPr lang="en-US" dirty="0"/>
              <a:t>As a student your best guidelines are to be reasonable and fair. We encourage teamwork for problem sets, but you should not split the homework and you should work on all the problems together. We have included some ideas below of </a:t>
            </a:r>
            <a:r>
              <a:rPr lang="en-US" dirty="0" smtClean="0"/>
              <a:t>acceptable and </a:t>
            </a:r>
            <a:r>
              <a:rPr lang="en-US" dirty="0"/>
              <a:t>not acceptable​ </a:t>
            </a:r>
            <a:r>
              <a:rPr lang="en-US" dirty="0" smtClean="0"/>
              <a:t>behaviors. </a:t>
            </a:r>
            <a:r>
              <a:rPr lang="en-US" dirty="0"/>
              <a:t>Engaging in not acceptable </a:t>
            </a:r>
            <a:r>
              <a:rPr lang="en-US" dirty="0" smtClean="0"/>
              <a:t>behavior regarding </a:t>
            </a:r>
            <a:r>
              <a:rPr lang="en-US" dirty="0"/>
              <a:t>academic honesty will be handled harshly. Please be responsible and when in doubt ask </a:t>
            </a:r>
            <a:r>
              <a:rPr lang="en-US" dirty="0" smtClean="0"/>
              <a:t>either Pavlos or David. </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8</a:t>
            </a:fld>
            <a:endParaRPr lang="en-US" dirty="0"/>
          </a:p>
        </p:txBody>
      </p:sp>
    </p:spTree>
    <p:extLst>
      <p:ext uri="{BB962C8B-B14F-4D97-AF65-F5344CB8AC3E}">
        <p14:creationId xmlns:p14="http://schemas.microsoft.com/office/powerpoint/2010/main" val="887047192"/>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Backpropagation</a:t>
            </a:r>
          </a:p>
        </p:txBody>
      </p:sp>
      <p:sp>
        <p:nvSpPr>
          <p:cNvPr id="3" name="Slide Number Placeholder 2"/>
          <p:cNvSpPr>
            <a:spLocks noGrp="1"/>
          </p:cNvSpPr>
          <p:nvPr>
            <p:ph type="sldNum" sz="quarter" idx="12"/>
          </p:nvPr>
        </p:nvSpPr>
        <p:spPr/>
        <p:txBody>
          <a:bodyPr/>
          <a:lstStyle/>
          <a:p>
            <a:fld id="{74FD6AAA-7C75-FB4B-8EA1-06B22787237D}" type="slidenum">
              <a:rPr lang="en-US" smtClean="0"/>
              <a:t>80</a:t>
            </a:fld>
            <a:endParaRPr lang="en-US"/>
          </a:p>
        </p:txBody>
      </p:sp>
    </p:spTree>
    <p:extLst>
      <p:ext uri="{BB962C8B-B14F-4D97-AF65-F5344CB8AC3E}">
        <p14:creationId xmlns:p14="http://schemas.microsoft.com/office/powerpoint/2010/main" val="1605336014"/>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Backpropagation: Logistic Regression Revisited</a:t>
            </a:r>
          </a:p>
        </p:txBody>
      </p:sp>
      <p:sp>
        <p:nvSpPr>
          <p:cNvPr id="4" name="Slide Number Placeholder 3"/>
          <p:cNvSpPr>
            <a:spLocks noGrp="1"/>
          </p:cNvSpPr>
          <p:nvPr>
            <p:ph type="sldNum" sz="quarter" idx="12"/>
          </p:nvPr>
        </p:nvSpPr>
        <p:spPr/>
        <p:txBody>
          <a:bodyPr/>
          <a:lstStyle/>
          <a:p>
            <a:fld id="{74FD6AAA-7C75-FB4B-8EA1-06B22787237D}" type="slidenum">
              <a:rPr lang="en-US" smtClean="0"/>
              <a:t>81</a:t>
            </a:fld>
            <a:endParaRPr lang="en-US"/>
          </a:p>
        </p:txBody>
      </p:sp>
      <p:grpSp>
        <p:nvGrpSpPr>
          <p:cNvPr id="20" name="Group 19"/>
          <p:cNvGrpSpPr/>
          <p:nvPr/>
        </p:nvGrpSpPr>
        <p:grpSpPr>
          <a:xfrm>
            <a:off x="349292" y="1479897"/>
            <a:ext cx="11852982" cy="1032810"/>
            <a:chOff x="0" y="4778909"/>
            <a:chExt cx="11852982" cy="1032810"/>
          </a:xfrm>
        </p:grpSpPr>
        <p:grpSp>
          <p:nvGrpSpPr>
            <p:cNvPr id="21" name="Group 20"/>
            <p:cNvGrpSpPr/>
            <p:nvPr/>
          </p:nvGrpSpPr>
          <p:grpSpPr>
            <a:xfrm>
              <a:off x="0" y="4778909"/>
              <a:ext cx="11852982" cy="1032810"/>
              <a:chOff x="0" y="4778909"/>
              <a:chExt cx="11852982" cy="1032810"/>
            </a:xfrm>
          </p:grpSpPr>
          <mc:AlternateContent xmlns:mc="http://schemas.openxmlformats.org/markup-compatibility/2006" xmlns:a14="http://schemas.microsoft.com/office/drawing/2010/main">
            <mc:Choice Requires="a14">
              <p:sp>
                <p:nvSpPr>
                  <p:cNvPr id="23" name="TextBox 22"/>
                  <p:cNvSpPr txBox="1"/>
                  <p:nvPr/>
                </p:nvSpPr>
                <p:spPr>
                  <a:xfrm>
                    <a:off x="8147022" y="4876881"/>
                    <a:ext cx="3705960" cy="76450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charset="0"/>
                              <a:ea typeface="Cambria Math" charset="0"/>
                              <a:cs typeface="Cambria Math" charset="0"/>
                            </a:rPr>
                            <m:t>ℒ</m:t>
                          </m:r>
                          <m:r>
                            <a:rPr lang="en-US" sz="1600" b="0" i="1" smtClean="0">
                              <a:latin typeface="Cambria Math" charset="0"/>
                              <a:ea typeface="Cambria Math" charset="0"/>
                              <a:cs typeface="Cambria Math" charset="0"/>
                            </a:rPr>
                            <m:t>(</m:t>
                          </m:r>
                          <m:r>
                            <a:rPr lang="en-US" sz="1600" b="0" i="1" smtClean="0">
                              <a:latin typeface="Cambria Math" charset="0"/>
                              <a:ea typeface="Cambria Math" charset="0"/>
                              <a:cs typeface="Cambria Math" charset="0"/>
                            </a:rPr>
                            <m:t>𝛽</m:t>
                          </m:r>
                          <m:r>
                            <a:rPr lang="en-US" sz="1600" b="0" i="1" smtClean="0">
                              <a:latin typeface="Cambria Math" charset="0"/>
                              <a:ea typeface="Cambria Math" charset="0"/>
                              <a:cs typeface="Cambria Math" charset="0"/>
                            </a:rPr>
                            <m:t>)=</m:t>
                          </m:r>
                          <m:nary>
                            <m:naryPr>
                              <m:chr m:val="∑"/>
                              <m:ctrlPr>
                                <a:rPr lang="is-IS" sz="1600" b="0" i="1" smtClean="0">
                                  <a:latin typeface="Cambria Math" charset="0"/>
                                  <a:ea typeface="Cambria Math" charset="0"/>
                                  <a:cs typeface="Cambria Math" charset="0"/>
                                </a:rPr>
                              </m:ctrlPr>
                            </m:naryPr>
                            <m:sub>
                              <m:r>
                                <m:rPr>
                                  <m:brk m:alnAt="23"/>
                                </m:rPr>
                                <a:rPr lang="en-US" sz="1600" b="0" i="1" smtClean="0">
                                  <a:latin typeface="Cambria Math" charset="0"/>
                                  <a:ea typeface="Cambria Math" charset="0"/>
                                  <a:cs typeface="Cambria Math" charset="0"/>
                                </a:rPr>
                                <m:t>𝑖</m:t>
                              </m:r>
                            </m:sub>
                            <m:sup>
                              <m:r>
                                <a:rPr lang="en-US" sz="1600" b="0" i="1" smtClean="0">
                                  <a:latin typeface="Cambria Math" charset="0"/>
                                  <a:ea typeface="Cambria Math" charset="0"/>
                                  <a:cs typeface="Cambria Math" charset="0"/>
                                </a:rPr>
                                <m:t>𝑛</m:t>
                              </m:r>
                            </m:sup>
                            <m:e>
                              <m:sSub>
                                <m:sSubPr>
                                  <m:ctrlPr>
                                    <a:rPr lang="en-US" sz="1600" b="0" i="1" smtClean="0">
                                      <a:latin typeface="Cambria Math" charset="0"/>
                                      <a:ea typeface="Cambria Math" charset="0"/>
                                      <a:cs typeface="Cambria Math" charset="0"/>
                                    </a:rPr>
                                  </m:ctrlPr>
                                </m:sSubPr>
                                <m:e>
                                  <m:r>
                                    <a:rPr lang="en-US" sz="1600" b="0" i="1" smtClean="0">
                                      <a:latin typeface="Cambria Math" charset="0"/>
                                      <a:ea typeface="Cambria Math" charset="0"/>
                                      <a:cs typeface="Cambria Math" charset="0"/>
                                    </a:rPr>
                                    <m:t>ℒ</m:t>
                                  </m:r>
                                </m:e>
                                <m:sub>
                                  <m:r>
                                    <a:rPr lang="en-US" sz="1600" b="0" i="1" smtClean="0">
                                      <a:latin typeface="Cambria Math" charset="0"/>
                                      <a:ea typeface="Cambria Math" charset="0"/>
                                      <a:cs typeface="Cambria Math" charset="0"/>
                                    </a:rPr>
                                    <m:t>𝑖</m:t>
                                  </m:r>
                                </m:sub>
                              </m:sSub>
                              <m:d>
                                <m:dPr>
                                  <m:ctrlPr>
                                    <a:rPr lang="en-US" sz="1600" b="0" i="1" smtClean="0">
                                      <a:latin typeface="Cambria Math" charset="0"/>
                                      <a:ea typeface="Cambria Math" charset="0"/>
                                      <a:cs typeface="Cambria Math" charset="0"/>
                                    </a:rPr>
                                  </m:ctrlPr>
                                </m:dPr>
                                <m:e>
                                  <m:r>
                                    <a:rPr lang="en-US" sz="1600" b="0" i="1" smtClean="0">
                                      <a:latin typeface="Cambria Math" charset="0"/>
                                      <a:ea typeface="Cambria Math" charset="0"/>
                                      <a:cs typeface="Cambria Math" charset="0"/>
                                    </a:rPr>
                                    <m:t>𝛽</m:t>
                                  </m:r>
                                </m:e>
                              </m:d>
                            </m:e>
                          </m:nary>
                        </m:oMath>
                      </m:oMathPara>
                    </a14:m>
                    <a:endParaRPr lang="en-US" b="0" i="1" dirty="0" smtClean="0">
                      <a:latin typeface="Cambria Math" charset="0"/>
                      <a:ea typeface="Cambria Math" charset="0"/>
                      <a:cs typeface="Cambria Math" charset="0"/>
                    </a:endParaRPr>
                  </a:p>
                </p:txBody>
              </p:sp>
            </mc:Choice>
            <mc:Fallback xmlns="">
              <p:sp>
                <p:nvSpPr>
                  <p:cNvPr id="23" name="TextBox 22"/>
                  <p:cNvSpPr txBox="1">
                    <a:spLocks noRot="1" noChangeAspect="1" noMove="1" noResize="1" noEditPoints="1" noAdjustHandles="1" noChangeArrowheads="1" noChangeShapeType="1" noTextEdit="1"/>
                  </p:cNvSpPr>
                  <p:nvPr/>
                </p:nvSpPr>
                <p:spPr>
                  <a:xfrm>
                    <a:off x="8147022" y="4876881"/>
                    <a:ext cx="3705960" cy="764505"/>
                  </a:xfrm>
                  <a:prstGeom prst="rect">
                    <a:avLst/>
                  </a:prstGeom>
                  <a:blipFill rotWithShape="0">
                    <a:blip r:embed="rId2"/>
                    <a:stretch>
                      <a:fillRect/>
                    </a:stretch>
                  </a:blipFill>
                </p:spPr>
                <p:txBody>
                  <a:bodyPr/>
                  <a:lstStyle/>
                  <a:p>
                    <a:r>
                      <a:rPr lang="en-US">
                        <a:noFill/>
                      </a:rPr>
                      <a:t> </a:t>
                    </a:r>
                  </a:p>
                </p:txBody>
              </p:sp>
            </mc:Fallback>
          </mc:AlternateContent>
          <p:grpSp>
            <p:nvGrpSpPr>
              <p:cNvPr id="24" name="Group 23"/>
              <p:cNvGrpSpPr/>
              <p:nvPr/>
            </p:nvGrpSpPr>
            <p:grpSpPr>
              <a:xfrm>
                <a:off x="0" y="4778909"/>
                <a:ext cx="8416752" cy="1032810"/>
                <a:chOff x="244843" y="3195835"/>
                <a:chExt cx="8416752" cy="1032810"/>
              </a:xfrm>
            </p:grpSpPr>
            <p:sp>
              <p:nvSpPr>
                <p:cNvPr id="25" name="Rectangle 24"/>
                <p:cNvSpPr/>
                <p:nvPr/>
              </p:nvSpPr>
              <p:spPr>
                <a:xfrm>
                  <a:off x="1093393" y="3203897"/>
                  <a:ext cx="1005840"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Affine</a:t>
                  </a:r>
                  <a:endParaRPr lang="en-US"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26" name="TextBox 25"/>
                    <p:cNvSpPr txBox="1"/>
                    <p:nvPr/>
                  </p:nvSpPr>
                  <p:spPr>
                    <a:xfrm>
                      <a:off x="244843" y="3522061"/>
                      <a:ext cx="39228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26" name="TextBox 25"/>
                    <p:cNvSpPr txBox="1">
                      <a:spLocks noRot="1" noChangeAspect="1" noMove="1" noResize="1" noEditPoints="1" noAdjustHandles="1" noChangeArrowheads="1" noChangeShapeType="1" noTextEdit="1"/>
                    </p:cNvSpPr>
                    <p:nvPr/>
                  </p:nvSpPr>
                  <p:spPr>
                    <a:xfrm>
                      <a:off x="244843" y="3522061"/>
                      <a:ext cx="392287" cy="369332"/>
                    </a:xfrm>
                    <a:prstGeom prst="rect">
                      <a:avLst/>
                    </a:prstGeom>
                    <a:blipFill rotWithShape="0">
                      <a:blip r:embed="rId3"/>
                      <a:stretch>
                        <a:fillRect/>
                      </a:stretch>
                    </a:blipFill>
                  </p:spPr>
                  <p:txBody>
                    <a:bodyPr/>
                    <a:lstStyle/>
                    <a:p>
                      <a:r>
                        <a:rPr lang="en-US">
                          <a:noFill/>
                        </a:rPr>
                        <a:t> </a:t>
                      </a:r>
                    </a:p>
                  </p:txBody>
                </p:sp>
              </mc:Fallback>
            </mc:AlternateContent>
            <p:cxnSp>
              <p:nvCxnSpPr>
                <p:cNvPr id="27" name="Straight Arrow Connector 26"/>
                <p:cNvCxnSpPr/>
                <p:nvPr/>
              </p:nvCxnSpPr>
              <p:spPr>
                <a:xfrm>
                  <a:off x="678230" y="3725725"/>
                  <a:ext cx="347196"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8" name="TextBox 27"/>
                    <p:cNvSpPr txBox="1"/>
                    <p:nvPr/>
                  </p:nvSpPr>
                  <p:spPr>
                    <a:xfrm>
                      <a:off x="2412720" y="3498483"/>
                      <a:ext cx="156049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h</m:t>
                            </m:r>
                            <m:r>
                              <a:rPr lang="en-US" b="0" i="1" smtClean="0">
                                <a:latin typeface="Cambria Math" charset="0"/>
                              </a:rPr>
                              <m:t>=</m:t>
                            </m:r>
                            <m:sSub>
                              <m:sSubPr>
                                <m:ctrlPr>
                                  <a:rPr lang="en-US" b="0" i="1" smtClean="0">
                                    <a:latin typeface="Cambria Math" charset="0"/>
                                  </a:rPr>
                                </m:ctrlPr>
                              </m:sSubPr>
                              <m:e>
                                <m:r>
                                  <a:rPr lang="en-US" b="0" i="1" smtClean="0">
                                    <a:latin typeface="Cambria Math" charset="0"/>
                                  </a:rPr>
                                  <m:t>𝛽</m:t>
                                </m:r>
                              </m:e>
                              <m:sub>
                                <m:r>
                                  <a:rPr lang="en-US" b="0" i="1" smtClean="0">
                                    <a:latin typeface="Cambria Math" charset="0"/>
                                  </a:rPr>
                                  <m:t>0</m:t>
                                </m:r>
                              </m:sub>
                            </m:sSub>
                            <m:r>
                              <a:rPr lang="en-US" b="0" i="1" smtClean="0">
                                <a:latin typeface="Cambria Math" charset="0"/>
                              </a:rPr>
                              <m:t>+</m:t>
                            </m:r>
                            <m:sSub>
                              <m:sSubPr>
                                <m:ctrlPr>
                                  <a:rPr lang="en-US" b="0" i="1" smtClean="0">
                                    <a:latin typeface="Cambria Math" charset="0"/>
                                  </a:rPr>
                                </m:ctrlPr>
                              </m:sSubPr>
                              <m:e>
                                <m:r>
                                  <a:rPr lang="en-US" b="0" i="1" smtClean="0">
                                    <a:latin typeface="Cambria Math" charset="0"/>
                                  </a:rPr>
                                  <m:t>𝛽</m:t>
                                </m:r>
                              </m:e>
                              <m:sub>
                                <m:r>
                                  <a:rPr lang="en-US" b="0" i="1" smtClean="0">
                                    <a:latin typeface="Cambria Math" charset="0"/>
                                  </a:rPr>
                                  <m:t>1</m:t>
                                </m:r>
                              </m:sub>
                            </m:sSub>
                            <m:r>
                              <a:rPr lang="en-US" b="0" i="1" smtClean="0">
                                <a:latin typeface="Cambria Math" charset="0"/>
                              </a:rPr>
                              <m:t>𝑋</m:t>
                            </m:r>
                          </m:oMath>
                        </m:oMathPara>
                      </a14:m>
                      <a:endParaRPr lang="en-US" dirty="0"/>
                    </a:p>
                  </p:txBody>
                </p:sp>
              </mc:Choice>
              <mc:Fallback xmlns="">
                <p:sp>
                  <p:nvSpPr>
                    <p:cNvPr id="28" name="TextBox 27"/>
                    <p:cNvSpPr txBox="1">
                      <a:spLocks noRot="1" noChangeAspect="1" noMove="1" noResize="1" noEditPoints="1" noAdjustHandles="1" noChangeArrowheads="1" noChangeShapeType="1" noTextEdit="1"/>
                    </p:cNvSpPr>
                    <p:nvPr/>
                  </p:nvSpPr>
                  <p:spPr>
                    <a:xfrm>
                      <a:off x="2412720" y="3498483"/>
                      <a:ext cx="1560492" cy="369332"/>
                    </a:xfrm>
                    <a:prstGeom prst="rect">
                      <a:avLst/>
                    </a:prstGeom>
                    <a:blipFill rotWithShape="0">
                      <a:blip r:embed="rId4"/>
                      <a:stretch>
                        <a:fillRect b="-13115"/>
                      </a:stretch>
                    </a:blipFill>
                  </p:spPr>
                  <p:txBody>
                    <a:bodyPr/>
                    <a:lstStyle/>
                    <a:p>
                      <a:r>
                        <a:rPr lang="en-US">
                          <a:noFill/>
                        </a:rPr>
                        <a:t> </a:t>
                      </a:r>
                    </a:p>
                  </p:txBody>
                </p:sp>
              </mc:Fallback>
            </mc:AlternateContent>
            <p:cxnSp>
              <p:nvCxnSpPr>
                <p:cNvPr id="29" name="Straight Arrow Connector 28"/>
                <p:cNvCxnSpPr/>
                <p:nvPr/>
              </p:nvCxnSpPr>
              <p:spPr>
                <a:xfrm flipV="1">
                  <a:off x="2207052" y="3714038"/>
                  <a:ext cx="255532" cy="4541"/>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30" name="Rectangle 29"/>
                <p:cNvSpPr/>
                <p:nvPr/>
              </p:nvSpPr>
              <p:spPr>
                <a:xfrm>
                  <a:off x="4353981" y="3222805"/>
                  <a:ext cx="1132369"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Activation</a:t>
                  </a:r>
                  <a:endParaRPr lang="en-US"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31" name="TextBox 30"/>
                    <p:cNvSpPr txBox="1"/>
                    <p:nvPr/>
                  </p:nvSpPr>
                  <p:spPr>
                    <a:xfrm>
                      <a:off x="5404539" y="3359086"/>
                      <a:ext cx="2245512" cy="61734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𝑝</m:t>
                            </m:r>
                            <m:r>
                              <a:rPr lang="en-US" b="0" i="1" smtClean="0">
                                <a:latin typeface="Cambria Math" charset="0"/>
                              </a:rPr>
                              <m:t>=</m:t>
                            </m:r>
                            <m:f>
                              <m:fPr>
                                <m:ctrlPr>
                                  <a:rPr lang="mr-IN" b="0" i="1" smtClean="0">
                                    <a:latin typeface="Cambria Math" charset="0"/>
                                  </a:rPr>
                                </m:ctrlPr>
                              </m:fPr>
                              <m:num>
                                <m:r>
                                  <a:rPr lang="en-US" b="0" i="1" smtClean="0">
                                    <a:latin typeface="Cambria Math" charset="0"/>
                                  </a:rPr>
                                  <m:t>1</m:t>
                                </m:r>
                              </m:num>
                              <m:den>
                                <m:r>
                                  <a:rPr lang="en-US" b="0" i="1" smtClean="0">
                                    <a:latin typeface="Cambria Math" charset="0"/>
                                  </a:rPr>
                                  <m:t>1+</m:t>
                                </m:r>
                                <m:sSup>
                                  <m:sSupPr>
                                    <m:ctrlPr>
                                      <a:rPr lang="en-US" b="0" i="1" smtClean="0">
                                        <a:latin typeface="Cambria Math" charset="0"/>
                                      </a:rPr>
                                    </m:ctrlPr>
                                  </m:sSupPr>
                                  <m:e>
                                    <m:r>
                                      <a:rPr lang="en-US" b="0" i="1" smtClean="0">
                                        <a:latin typeface="Cambria Math" charset="0"/>
                                      </a:rPr>
                                      <m:t>𝑒</m:t>
                                    </m:r>
                                  </m:e>
                                  <m:sup>
                                    <m:r>
                                      <a:rPr lang="en-US" b="0" i="1" smtClean="0">
                                        <a:latin typeface="Cambria Math" charset="0"/>
                                      </a:rPr>
                                      <m:t>−</m:t>
                                    </m:r>
                                    <m:r>
                                      <a:rPr lang="en-US" b="0" i="1" smtClean="0">
                                        <a:latin typeface="Cambria Math" charset="0"/>
                                      </a:rPr>
                                      <m:t>h</m:t>
                                    </m:r>
                                  </m:sup>
                                </m:sSup>
                              </m:den>
                            </m:f>
                          </m:oMath>
                        </m:oMathPara>
                      </a14:m>
                      <a:endParaRPr lang="en-US" b="1" dirty="0"/>
                    </a:p>
                  </p:txBody>
                </p:sp>
              </mc:Choice>
              <mc:Fallback xmlns="">
                <p:sp>
                  <p:nvSpPr>
                    <p:cNvPr id="31" name="TextBox 30"/>
                    <p:cNvSpPr txBox="1">
                      <a:spLocks noRot="1" noChangeAspect="1" noMove="1" noResize="1" noEditPoints="1" noAdjustHandles="1" noChangeArrowheads="1" noChangeShapeType="1" noTextEdit="1"/>
                    </p:cNvSpPr>
                    <p:nvPr/>
                  </p:nvSpPr>
                  <p:spPr>
                    <a:xfrm>
                      <a:off x="5404539" y="3359086"/>
                      <a:ext cx="2245512" cy="617348"/>
                    </a:xfrm>
                    <a:prstGeom prst="rect">
                      <a:avLst/>
                    </a:prstGeom>
                    <a:blipFill rotWithShape="0">
                      <a:blip r:embed="rId5"/>
                      <a:stretch>
                        <a:fillRect/>
                      </a:stretch>
                    </a:blipFill>
                  </p:spPr>
                  <p:txBody>
                    <a:bodyPr/>
                    <a:lstStyle/>
                    <a:p>
                      <a:r>
                        <a:rPr lang="en-US">
                          <a:noFill/>
                        </a:rPr>
                        <a:t> </a:t>
                      </a:r>
                    </a:p>
                  </p:txBody>
                </p:sp>
              </mc:Fallback>
            </mc:AlternateContent>
            <p:cxnSp>
              <p:nvCxnSpPr>
                <p:cNvPr id="32" name="Straight Arrow Connector 31"/>
                <p:cNvCxnSpPr/>
                <p:nvPr/>
              </p:nvCxnSpPr>
              <p:spPr>
                <a:xfrm>
                  <a:off x="5537168" y="3713835"/>
                  <a:ext cx="277387" cy="20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33" name="Rectangle 32"/>
                <p:cNvSpPr/>
                <p:nvPr/>
              </p:nvSpPr>
              <p:spPr>
                <a:xfrm>
                  <a:off x="7652903" y="3195835"/>
                  <a:ext cx="1005840"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Loss Fun</a:t>
                  </a:r>
                  <a:endParaRPr lang="en-US" dirty="0">
                    <a:solidFill>
                      <a:schemeClr val="tx1">
                        <a:lumMod val="75000"/>
                        <a:lumOff val="25000"/>
                      </a:schemeClr>
                    </a:solidFill>
                  </a:endParaRPr>
                </a:p>
              </p:txBody>
            </p:sp>
            <p:cxnSp>
              <p:nvCxnSpPr>
                <p:cNvPr id="34" name="Straight Arrow Connector 33"/>
                <p:cNvCxnSpPr/>
                <p:nvPr/>
              </p:nvCxnSpPr>
              <p:spPr>
                <a:xfrm flipV="1">
                  <a:off x="4064053" y="3697793"/>
                  <a:ext cx="229852" cy="962"/>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5" name="Straight Arrow Connector 34"/>
                <p:cNvCxnSpPr/>
                <p:nvPr/>
              </p:nvCxnSpPr>
              <p:spPr>
                <a:xfrm>
                  <a:off x="7274560" y="3696747"/>
                  <a:ext cx="328205"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36" name="TextBox 35"/>
                <p:cNvSpPr txBox="1"/>
                <p:nvPr/>
              </p:nvSpPr>
              <p:spPr>
                <a:xfrm>
                  <a:off x="8476864" y="3667760"/>
                  <a:ext cx="184731" cy="369332"/>
                </a:xfrm>
                <a:prstGeom prst="rect">
                  <a:avLst/>
                </a:prstGeom>
                <a:noFill/>
              </p:spPr>
              <p:txBody>
                <a:bodyPr wrap="none" rtlCol="0">
                  <a:spAutoFit/>
                </a:bodyPr>
                <a:lstStyle/>
                <a:p>
                  <a:endParaRPr lang="en-US" dirty="0"/>
                </a:p>
              </p:txBody>
            </p:sp>
          </p:grpSp>
        </p:grpSp>
        <p:cxnSp>
          <p:nvCxnSpPr>
            <p:cNvPr id="22" name="Straight Arrow Connector 21"/>
            <p:cNvCxnSpPr/>
            <p:nvPr/>
          </p:nvCxnSpPr>
          <p:spPr>
            <a:xfrm flipV="1">
              <a:off x="8569837" y="5266223"/>
              <a:ext cx="576295" cy="7568"/>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37" name="TextBox 36"/>
              <p:cNvSpPr txBox="1"/>
              <p:nvPr/>
            </p:nvSpPr>
            <p:spPr>
              <a:xfrm>
                <a:off x="9653666" y="3442787"/>
                <a:ext cx="1010884" cy="72943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mr-IN" sz="2000" b="0" i="1" smtClean="0">
                              <a:latin typeface="Cambria Math" charset="0"/>
                              <a:ea typeface="Cambria Math" charset="0"/>
                              <a:cs typeface="Cambria Math" charset="0"/>
                            </a:rPr>
                          </m:ctrlPr>
                        </m:fPr>
                        <m:num>
                          <m:r>
                            <a:rPr lang="mr-IN" sz="2000" b="0" i="1" smtClean="0">
                              <a:latin typeface="Cambria Math" charset="0"/>
                              <a:ea typeface="Cambria Math" charset="0"/>
                              <a:cs typeface="Cambria Math" charset="0"/>
                            </a:rPr>
                            <m:t>𝜕</m:t>
                          </m:r>
                          <m:r>
                            <a:rPr lang="en-US" sz="2000" b="0" i="1" smtClean="0">
                              <a:latin typeface="Cambria Math" charset="0"/>
                              <a:ea typeface="Cambria Math" charset="0"/>
                              <a:cs typeface="Cambria Math" charset="0"/>
                            </a:rPr>
                            <m:t>ℒ</m:t>
                          </m:r>
                        </m:num>
                        <m:den>
                          <m:r>
                            <a:rPr lang="mr-IN" sz="2000" b="0" i="1" smtClean="0">
                              <a:latin typeface="Cambria Math" charset="0"/>
                              <a:ea typeface="Cambria Math" charset="0"/>
                              <a:cs typeface="Cambria Math" charset="0"/>
                            </a:rPr>
                            <m:t>𝜕</m:t>
                          </m:r>
                          <m:r>
                            <a:rPr lang="en-US" sz="2000" b="0" i="1" smtClean="0">
                              <a:latin typeface="Cambria Math" charset="0"/>
                              <a:ea typeface="Cambria Math" charset="0"/>
                              <a:cs typeface="Cambria Math" charset="0"/>
                            </a:rPr>
                            <m:t>𝑝</m:t>
                          </m:r>
                        </m:den>
                      </m:f>
                    </m:oMath>
                  </m:oMathPara>
                </a14:m>
                <a:endParaRPr lang="en-US" b="0" i="1" dirty="0" smtClean="0">
                  <a:latin typeface="Cambria Math" charset="0"/>
                  <a:ea typeface="Cambria Math" charset="0"/>
                  <a:cs typeface="Cambria Math" charset="0"/>
                </a:endParaRPr>
              </a:p>
            </p:txBody>
          </p:sp>
        </mc:Choice>
        <mc:Fallback xmlns="">
          <p:sp>
            <p:nvSpPr>
              <p:cNvPr id="37" name="TextBox 36"/>
              <p:cNvSpPr txBox="1">
                <a:spLocks noRot="1" noChangeAspect="1" noMove="1" noResize="1" noEditPoints="1" noAdjustHandles="1" noChangeArrowheads="1" noChangeShapeType="1" noTextEdit="1"/>
              </p:cNvSpPr>
              <p:nvPr/>
            </p:nvSpPr>
            <p:spPr>
              <a:xfrm>
                <a:off x="9653666" y="3442787"/>
                <a:ext cx="1010884" cy="729430"/>
              </a:xfrm>
              <a:prstGeom prst="rect">
                <a:avLst/>
              </a:prstGeom>
              <a:blipFill rotWithShape="0">
                <a:blip r:embed="rId6"/>
                <a:stretch>
                  <a:fillRect/>
                </a:stretch>
              </a:blipFill>
            </p:spPr>
            <p:txBody>
              <a:bodyPr/>
              <a:lstStyle/>
              <a:p>
                <a:r>
                  <a:rPr lang="en-US">
                    <a:noFill/>
                  </a:rPr>
                  <a:t> </a:t>
                </a:r>
              </a:p>
            </p:txBody>
          </p:sp>
        </mc:Fallback>
      </mc:AlternateContent>
      <p:grpSp>
        <p:nvGrpSpPr>
          <p:cNvPr id="54" name="Group 53"/>
          <p:cNvGrpSpPr/>
          <p:nvPr/>
        </p:nvGrpSpPr>
        <p:grpSpPr>
          <a:xfrm>
            <a:off x="6199078" y="3539796"/>
            <a:ext cx="3454588" cy="675954"/>
            <a:chOff x="6199078" y="3539796"/>
            <a:chExt cx="3454588" cy="675954"/>
          </a:xfrm>
        </p:grpSpPr>
        <mc:AlternateContent xmlns:mc="http://schemas.openxmlformats.org/markup-compatibility/2006" xmlns:a14="http://schemas.microsoft.com/office/drawing/2010/main">
          <mc:Choice Requires="a14">
            <p:sp>
              <p:nvSpPr>
                <p:cNvPr id="38" name="TextBox 37"/>
                <p:cNvSpPr txBox="1"/>
                <p:nvPr/>
              </p:nvSpPr>
              <p:spPr>
                <a:xfrm>
                  <a:off x="6199078" y="3539796"/>
                  <a:ext cx="1179931" cy="675954"/>
                </a:xfrm>
                <a:prstGeom prst="rect">
                  <a:avLst/>
                </a:prstGeom>
                <a:noFill/>
              </p:spPr>
              <p:txBody>
                <a:bodyPr wrap="square" rtlCol="0">
                  <a:spAutoFit/>
                </a:bodyPr>
                <a:lstStyle/>
                <a:p>
                  <a14:m>
                    <m:oMath xmlns:m="http://schemas.openxmlformats.org/officeDocument/2006/math">
                      <m:f>
                        <m:fPr>
                          <m:ctrlPr>
                            <a:rPr lang="mr-IN" sz="2400" b="0" i="1" smtClean="0">
                              <a:latin typeface="Cambria Math" charset="0"/>
                              <a:ea typeface="Cambria Math" charset="0"/>
                              <a:cs typeface="Cambria Math" charset="0"/>
                            </a:rPr>
                          </m:ctrlPr>
                        </m:fPr>
                        <m:num>
                          <m:r>
                            <a:rPr lang="mr-IN" sz="2400" b="0" i="1" smtClean="0">
                              <a:latin typeface="Cambria Math" charset="0"/>
                              <a:ea typeface="Cambria Math" charset="0"/>
                              <a:cs typeface="Cambria Math" charset="0"/>
                            </a:rPr>
                            <m:t>𝜕</m:t>
                          </m:r>
                          <m:r>
                            <a:rPr lang="en-US" sz="2400" b="0" i="1" smtClean="0">
                              <a:latin typeface="Cambria Math" charset="0"/>
                              <a:ea typeface="Cambria Math" charset="0"/>
                              <a:cs typeface="Cambria Math" charset="0"/>
                            </a:rPr>
                            <m:t>ℒ</m:t>
                          </m:r>
                        </m:num>
                        <m:den>
                          <m:r>
                            <a:rPr lang="mr-IN" sz="2400" b="0" i="1" smtClean="0">
                              <a:latin typeface="Cambria Math" charset="0"/>
                              <a:ea typeface="Cambria Math" charset="0"/>
                              <a:cs typeface="Cambria Math" charset="0"/>
                            </a:rPr>
                            <m:t>𝜕</m:t>
                          </m:r>
                          <m:r>
                            <a:rPr lang="en-US" sz="2400" b="0" i="1" smtClean="0">
                              <a:latin typeface="Cambria Math" charset="0"/>
                              <a:ea typeface="Cambria Math" charset="0"/>
                              <a:cs typeface="Cambria Math" charset="0"/>
                            </a:rPr>
                            <m:t>𝑝</m:t>
                          </m:r>
                        </m:den>
                      </m:f>
                    </m:oMath>
                  </a14:m>
                  <a:r>
                    <a:rPr lang="mr-IN" sz="2400" b="0" dirty="0" smtClean="0">
                      <a:ea typeface="Cambria Math" charset="0"/>
                      <a:cs typeface="Cambria Math" charset="0"/>
                    </a:rPr>
                    <a:t> </a:t>
                  </a:r>
                  <a14:m>
                    <m:oMath xmlns:m="http://schemas.openxmlformats.org/officeDocument/2006/math">
                      <m:f>
                        <m:fPr>
                          <m:ctrlPr>
                            <a:rPr lang="mr-IN" sz="2400" b="0" i="1" smtClean="0">
                              <a:latin typeface="Cambria Math" charset="0"/>
                              <a:ea typeface="Cambria Math" charset="0"/>
                              <a:cs typeface="Cambria Math" charset="0"/>
                            </a:rPr>
                          </m:ctrlPr>
                        </m:fPr>
                        <m:num>
                          <m:r>
                            <a:rPr lang="mr-IN" sz="2400" b="0" i="1" smtClean="0">
                              <a:latin typeface="Cambria Math" charset="0"/>
                              <a:ea typeface="Cambria Math" charset="0"/>
                              <a:cs typeface="Cambria Math" charset="0"/>
                            </a:rPr>
                            <m:t>𝜕</m:t>
                          </m:r>
                          <m:r>
                            <a:rPr lang="en-US" sz="2400" b="0" i="1" smtClean="0">
                              <a:latin typeface="Cambria Math" charset="0"/>
                              <a:ea typeface="Cambria Math" charset="0"/>
                              <a:cs typeface="Cambria Math" charset="0"/>
                            </a:rPr>
                            <m:t>𝑝</m:t>
                          </m:r>
                        </m:num>
                        <m:den>
                          <m:r>
                            <a:rPr lang="mr-IN" sz="2400" b="0" i="1" smtClean="0">
                              <a:latin typeface="Cambria Math" charset="0"/>
                              <a:ea typeface="Cambria Math" charset="0"/>
                              <a:cs typeface="Cambria Math" charset="0"/>
                            </a:rPr>
                            <m:t>𝜕</m:t>
                          </m:r>
                          <m:r>
                            <a:rPr lang="en-US" sz="2400" b="0" i="1" smtClean="0">
                              <a:latin typeface="Cambria Math" charset="0"/>
                              <a:ea typeface="Cambria Math" charset="0"/>
                              <a:cs typeface="Cambria Math" charset="0"/>
                            </a:rPr>
                            <m:t>h</m:t>
                          </m:r>
                        </m:den>
                      </m:f>
                    </m:oMath>
                  </a14:m>
                  <a:endParaRPr lang="en-US" sz="2400" b="0" i="1" dirty="0" smtClean="0">
                    <a:latin typeface="Cambria Math" charset="0"/>
                    <a:ea typeface="Cambria Math" charset="0"/>
                    <a:cs typeface="Cambria Math" charset="0"/>
                  </a:endParaRPr>
                </a:p>
              </p:txBody>
            </p:sp>
          </mc:Choice>
          <mc:Fallback xmlns="">
            <p:sp>
              <p:nvSpPr>
                <p:cNvPr id="38" name="TextBox 37"/>
                <p:cNvSpPr txBox="1">
                  <a:spLocks noRot="1" noChangeAspect="1" noMove="1" noResize="1" noEditPoints="1" noAdjustHandles="1" noChangeArrowheads="1" noChangeShapeType="1" noTextEdit="1"/>
                </p:cNvSpPr>
                <p:nvPr/>
              </p:nvSpPr>
              <p:spPr>
                <a:xfrm>
                  <a:off x="6199078" y="3539796"/>
                  <a:ext cx="1179931" cy="675954"/>
                </a:xfrm>
                <a:prstGeom prst="rect">
                  <a:avLst/>
                </a:prstGeom>
                <a:blipFill rotWithShape="0">
                  <a:blip r:embed="rId7"/>
                  <a:stretch>
                    <a:fillRect b="-901"/>
                  </a:stretch>
                </a:blipFill>
              </p:spPr>
              <p:txBody>
                <a:bodyPr/>
                <a:lstStyle/>
                <a:p>
                  <a:r>
                    <a:rPr lang="en-US">
                      <a:noFill/>
                    </a:rPr>
                    <a:t> </a:t>
                  </a:r>
                </a:p>
              </p:txBody>
            </p:sp>
          </mc:Fallback>
        </mc:AlternateContent>
        <p:cxnSp>
          <p:nvCxnSpPr>
            <p:cNvPr id="42" name="Straight Arrow Connector 41"/>
            <p:cNvCxnSpPr/>
            <p:nvPr/>
          </p:nvCxnSpPr>
          <p:spPr>
            <a:xfrm flipH="1">
              <a:off x="7075357" y="3807502"/>
              <a:ext cx="2578309" cy="9477"/>
            </a:xfrm>
            <a:prstGeom prst="straightConnector1">
              <a:avLst/>
            </a:prstGeom>
            <a:ln>
              <a:solidFill>
                <a:schemeClr val="tx1">
                  <a:lumMod val="65000"/>
                  <a:lumOff val="35000"/>
                </a:schemeClr>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55" name="Group 54"/>
          <p:cNvGrpSpPr/>
          <p:nvPr/>
        </p:nvGrpSpPr>
        <p:grpSpPr>
          <a:xfrm>
            <a:off x="2567033" y="3525811"/>
            <a:ext cx="3510572" cy="680314"/>
            <a:chOff x="2567033" y="3525811"/>
            <a:chExt cx="3510572" cy="680314"/>
          </a:xfrm>
        </p:grpSpPr>
        <mc:AlternateContent xmlns:mc="http://schemas.openxmlformats.org/markup-compatibility/2006" xmlns:a14="http://schemas.microsoft.com/office/drawing/2010/main">
          <mc:Choice Requires="a14">
            <p:sp>
              <p:nvSpPr>
                <p:cNvPr id="39" name="TextBox 38"/>
                <p:cNvSpPr txBox="1"/>
                <p:nvPr/>
              </p:nvSpPr>
              <p:spPr>
                <a:xfrm>
                  <a:off x="2567033" y="3525811"/>
                  <a:ext cx="1553494" cy="680314"/>
                </a:xfrm>
                <a:prstGeom prst="rect">
                  <a:avLst/>
                </a:prstGeom>
                <a:noFill/>
              </p:spPr>
              <p:txBody>
                <a:bodyPr wrap="square" rtlCol="0">
                  <a:spAutoFit/>
                </a:bodyPr>
                <a:lstStyle/>
                <a:p>
                  <a14:m>
                    <m:oMath xmlns:m="http://schemas.openxmlformats.org/officeDocument/2006/math">
                      <m:f>
                        <m:fPr>
                          <m:ctrlPr>
                            <a:rPr lang="mr-IN" sz="2400" i="1" smtClean="0">
                              <a:latin typeface="Cambria Math" charset="0"/>
                              <a:ea typeface="Cambria Math" charset="0"/>
                              <a:cs typeface="Cambria Math" charset="0"/>
                            </a:rPr>
                          </m:ctrlPr>
                        </m:fPr>
                        <m:num>
                          <m:r>
                            <a:rPr lang="mr-IN" sz="2400" b="0" i="1" smtClean="0">
                              <a:latin typeface="Cambria Math" charset="0"/>
                              <a:ea typeface="Cambria Math" charset="0"/>
                              <a:cs typeface="Cambria Math" charset="0"/>
                            </a:rPr>
                            <m:t>𝜕</m:t>
                          </m:r>
                          <m:r>
                            <a:rPr lang="en-US" sz="2400" b="0" i="1" smtClean="0">
                              <a:latin typeface="Cambria Math" charset="0"/>
                              <a:ea typeface="Cambria Math" charset="0"/>
                              <a:cs typeface="Cambria Math" charset="0"/>
                            </a:rPr>
                            <m:t>ℒ</m:t>
                          </m:r>
                        </m:num>
                        <m:den>
                          <m:r>
                            <a:rPr lang="mr-IN" sz="2400" b="0" i="1" smtClean="0">
                              <a:latin typeface="Cambria Math" charset="0"/>
                              <a:ea typeface="Cambria Math" charset="0"/>
                              <a:cs typeface="Cambria Math" charset="0"/>
                            </a:rPr>
                            <m:t>𝜕</m:t>
                          </m:r>
                          <m:r>
                            <a:rPr lang="en-US" sz="2400" b="0" i="1" smtClean="0">
                              <a:latin typeface="Cambria Math" charset="0"/>
                              <a:ea typeface="Cambria Math" charset="0"/>
                              <a:cs typeface="Cambria Math" charset="0"/>
                            </a:rPr>
                            <m:t>𝑝</m:t>
                          </m:r>
                        </m:den>
                      </m:f>
                    </m:oMath>
                  </a14:m>
                  <a:r>
                    <a:rPr lang="mr-IN" sz="2400" dirty="0" smtClean="0">
                      <a:ea typeface="Cambria Math" charset="0"/>
                      <a:cs typeface="Cambria Math" charset="0"/>
                    </a:rPr>
                    <a:t> </a:t>
                  </a:r>
                  <a14:m>
                    <m:oMath xmlns:m="http://schemas.openxmlformats.org/officeDocument/2006/math">
                      <m:f>
                        <m:fPr>
                          <m:ctrlPr>
                            <a:rPr lang="mr-IN" sz="2400" i="1" smtClean="0">
                              <a:latin typeface="Cambria Math" charset="0"/>
                              <a:ea typeface="Cambria Math" charset="0"/>
                              <a:cs typeface="Cambria Math" charset="0"/>
                            </a:rPr>
                          </m:ctrlPr>
                        </m:fPr>
                        <m:num>
                          <m:r>
                            <a:rPr lang="mr-IN" sz="2400" b="0" i="1" smtClean="0">
                              <a:latin typeface="Cambria Math" charset="0"/>
                              <a:ea typeface="Cambria Math" charset="0"/>
                              <a:cs typeface="Cambria Math" charset="0"/>
                            </a:rPr>
                            <m:t>𝜕</m:t>
                          </m:r>
                          <m:r>
                            <a:rPr lang="en-US" sz="2400" b="0" i="1" smtClean="0">
                              <a:latin typeface="Cambria Math" charset="0"/>
                              <a:ea typeface="Cambria Math" charset="0"/>
                              <a:cs typeface="Cambria Math" charset="0"/>
                            </a:rPr>
                            <m:t>𝑝</m:t>
                          </m:r>
                        </m:num>
                        <m:den>
                          <m:r>
                            <a:rPr lang="mr-IN" sz="2400" b="0" i="1" smtClean="0">
                              <a:latin typeface="Cambria Math" charset="0"/>
                              <a:ea typeface="Cambria Math" charset="0"/>
                              <a:cs typeface="Cambria Math" charset="0"/>
                            </a:rPr>
                            <m:t>𝜕</m:t>
                          </m:r>
                          <m:r>
                            <a:rPr lang="en-US" sz="2400" b="0" i="1" smtClean="0">
                              <a:latin typeface="Cambria Math" charset="0"/>
                              <a:ea typeface="Cambria Math" charset="0"/>
                              <a:cs typeface="Cambria Math" charset="0"/>
                            </a:rPr>
                            <m:t>h</m:t>
                          </m:r>
                        </m:den>
                      </m:f>
                    </m:oMath>
                  </a14:m>
                  <a:r>
                    <a:rPr lang="mr-IN" sz="2400" dirty="0" smtClean="0">
                      <a:ea typeface="Cambria Math" charset="0"/>
                      <a:cs typeface="Cambria Math" charset="0"/>
                    </a:rPr>
                    <a:t> </a:t>
                  </a:r>
                  <a14:m>
                    <m:oMath xmlns:m="http://schemas.openxmlformats.org/officeDocument/2006/math">
                      <m:f>
                        <m:fPr>
                          <m:ctrlPr>
                            <a:rPr lang="mr-IN" sz="2400" i="1" smtClean="0">
                              <a:latin typeface="Cambria Math" charset="0"/>
                              <a:ea typeface="Cambria Math" charset="0"/>
                              <a:cs typeface="Cambria Math" charset="0"/>
                            </a:rPr>
                          </m:ctrlPr>
                        </m:fPr>
                        <m:num>
                          <m:r>
                            <a:rPr lang="mr-IN" sz="2400" b="0" i="1" smtClean="0">
                              <a:latin typeface="Cambria Math" charset="0"/>
                              <a:ea typeface="Cambria Math" charset="0"/>
                              <a:cs typeface="Cambria Math" charset="0"/>
                            </a:rPr>
                            <m:t>𝜕</m:t>
                          </m:r>
                          <m:r>
                            <a:rPr lang="en-US" sz="2400" b="0" i="1" smtClean="0">
                              <a:latin typeface="Cambria Math" charset="0"/>
                              <a:ea typeface="Cambria Math" charset="0"/>
                              <a:cs typeface="Cambria Math" charset="0"/>
                            </a:rPr>
                            <m:t>h</m:t>
                          </m:r>
                        </m:num>
                        <m:den>
                          <m:r>
                            <a:rPr lang="mr-IN" sz="2400" b="0" i="1" smtClean="0">
                              <a:latin typeface="Cambria Math" charset="0"/>
                              <a:ea typeface="Cambria Math" charset="0"/>
                              <a:cs typeface="Cambria Math" charset="0"/>
                            </a:rPr>
                            <m:t>𝜕</m:t>
                          </m:r>
                          <m:r>
                            <a:rPr lang="en-US" sz="2400" b="0" i="1" smtClean="0">
                              <a:latin typeface="Cambria Math" charset="0"/>
                              <a:ea typeface="Cambria Math" charset="0"/>
                              <a:cs typeface="Cambria Math" charset="0"/>
                            </a:rPr>
                            <m:t>𝛽</m:t>
                          </m:r>
                        </m:den>
                      </m:f>
                    </m:oMath>
                  </a14:m>
                  <a:endParaRPr lang="en-US" sz="2400" i="1" dirty="0" smtClean="0">
                    <a:latin typeface="Cambria Math" charset="0"/>
                    <a:ea typeface="Cambria Math" charset="0"/>
                    <a:cs typeface="Cambria Math" charset="0"/>
                  </a:endParaRPr>
                </a:p>
              </p:txBody>
            </p:sp>
          </mc:Choice>
          <mc:Fallback xmlns="">
            <p:sp>
              <p:nvSpPr>
                <p:cNvPr id="39" name="TextBox 38"/>
                <p:cNvSpPr txBox="1">
                  <a:spLocks noRot="1" noChangeAspect="1" noMove="1" noResize="1" noEditPoints="1" noAdjustHandles="1" noChangeArrowheads="1" noChangeShapeType="1" noTextEdit="1"/>
                </p:cNvSpPr>
                <p:nvPr/>
              </p:nvSpPr>
              <p:spPr>
                <a:xfrm>
                  <a:off x="2567033" y="3525811"/>
                  <a:ext cx="1553494" cy="680314"/>
                </a:xfrm>
                <a:prstGeom prst="rect">
                  <a:avLst/>
                </a:prstGeom>
                <a:blipFill rotWithShape="0">
                  <a:blip r:embed="rId8"/>
                  <a:stretch>
                    <a:fillRect/>
                  </a:stretch>
                </a:blipFill>
              </p:spPr>
              <p:txBody>
                <a:bodyPr/>
                <a:lstStyle/>
                <a:p>
                  <a:r>
                    <a:rPr lang="en-US">
                      <a:noFill/>
                    </a:rPr>
                    <a:t> </a:t>
                  </a:r>
                </a:p>
              </p:txBody>
            </p:sp>
          </mc:Fallback>
        </mc:AlternateContent>
        <p:cxnSp>
          <p:nvCxnSpPr>
            <p:cNvPr id="46" name="Straight Arrow Connector 45"/>
            <p:cNvCxnSpPr/>
            <p:nvPr/>
          </p:nvCxnSpPr>
          <p:spPr>
            <a:xfrm flipH="1">
              <a:off x="3739344" y="3816979"/>
              <a:ext cx="2338261" cy="1"/>
            </a:xfrm>
            <a:prstGeom prst="straightConnector1">
              <a:avLst/>
            </a:prstGeom>
            <a:ln>
              <a:solidFill>
                <a:schemeClr val="tx1">
                  <a:lumMod val="65000"/>
                  <a:lumOff val="35000"/>
                </a:schemeClr>
              </a:solidFill>
              <a:tailEnd type="triangle"/>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76551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Backpropagation</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82</a:t>
            </a:fld>
            <a:endParaRPr lang="en-US"/>
          </a:p>
        </p:txBody>
      </p:sp>
      <p:grpSp>
        <p:nvGrpSpPr>
          <p:cNvPr id="79" name="Group 78"/>
          <p:cNvGrpSpPr/>
          <p:nvPr/>
        </p:nvGrpSpPr>
        <p:grpSpPr>
          <a:xfrm>
            <a:off x="2132862" y="1547078"/>
            <a:ext cx="8470116" cy="2479513"/>
            <a:chOff x="3193036" y="1798870"/>
            <a:chExt cx="8470116" cy="2479513"/>
          </a:xfrm>
        </p:grpSpPr>
        <p:grpSp>
          <p:nvGrpSpPr>
            <p:cNvPr id="11" name="Group 10"/>
            <p:cNvGrpSpPr/>
            <p:nvPr/>
          </p:nvGrpSpPr>
          <p:grpSpPr>
            <a:xfrm>
              <a:off x="3193036" y="1798870"/>
              <a:ext cx="4987688" cy="2479513"/>
              <a:chOff x="2777549" y="2141459"/>
              <a:chExt cx="4987688" cy="2479513"/>
            </a:xfrm>
          </p:grpSpPr>
          <mc:AlternateContent xmlns:mc="http://schemas.openxmlformats.org/markup-compatibility/2006">
            <mc:Choice xmlns:a14="http://schemas.microsoft.com/office/drawing/2010/main" Requires="a14">
              <p:sp>
                <p:nvSpPr>
                  <p:cNvPr id="22" name="TextBox 21"/>
                  <p:cNvSpPr txBox="1"/>
                  <p:nvPr/>
                </p:nvSpPr>
                <p:spPr>
                  <a:xfrm flipH="1" flipV="1">
                    <a:off x="2777549" y="3189246"/>
                    <a:ext cx="42504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p:sp>
                <p:nvSpPr>
                  <p:cNvPr id="22" name="TextBox 21"/>
                  <p:cNvSpPr txBox="1">
                    <a:spLocks noRot="1" noChangeAspect="1" noMove="1" noResize="1" noEditPoints="1" noAdjustHandles="1" noChangeArrowheads="1" noChangeShapeType="1" noTextEdit="1"/>
                  </p:cNvSpPr>
                  <p:nvPr/>
                </p:nvSpPr>
                <p:spPr>
                  <a:xfrm flipH="1" flipV="1">
                    <a:off x="2777549" y="3189246"/>
                    <a:ext cx="425045" cy="369332"/>
                  </a:xfrm>
                  <a:prstGeom prst="rect">
                    <a:avLst/>
                  </a:prstGeom>
                  <a:blipFill rotWithShape="0">
                    <a:blip r:embed="rId2"/>
                    <a:stretch>
                      <a:fillRect/>
                    </a:stretch>
                  </a:blipFill>
                </p:spPr>
                <p:txBody>
                  <a:bodyPr/>
                  <a:lstStyle/>
                  <a:p>
                    <a:r>
                      <a:rPr lang="en-US">
                        <a:noFill/>
                      </a:rPr>
                      <a:t> </a:t>
                    </a:r>
                  </a:p>
                </p:txBody>
              </p:sp>
            </mc:Fallback>
          </mc:AlternateContent>
          <p:sp>
            <p:nvSpPr>
              <p:cNvPr id="23" name="Rectangle 22"/>
              <p:cNvSpPr/>
              <p:nvPr/>
            </p:nvSpPr>
            <p:spPr>
              <a:xfrm>
                <a:off x="4418675" y="2141459"/>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W</a:t>
                </a:r>
                <a:r>
                  <a:rPr lang="en-US" baseline="-25000" dirty="0" smtClean="0">
                    <a:solidFill>
                      <a:schemeClr val="tx1">
                        <a:lumMod val="75000"/>
                        <a:lumOff val="25000"/>
                      </a:schemeClr>
                    </a:solidFill>
                  </a:rPr>
                  <a:t>1</a:t>
                </a:r>
                <a:endParaRPr lang="en-US" dirty="0">
                  <a:solidFill>
                    <a:schemeClr val="tx1">
                      <a:lumMod val="75000"/>
                      <a:lumOff val="25000"/>
                    </a:schemeClr>
                  </a:solidFill>
                </a:endParaRPr>
              </a:p>
            </p:txBody>
          </p:sp>
          <p:cxnSp>
            <p:nvCxnSpPr>
              <p:cNvPr id="25" name="Straight Arrow Connector 24"/>
              <p:cNvCxnSpPr>
                <a:stCxn id="22" idx="1"/>
                <a:endCxn id="23" idx="1"/>
              </p:cNvCxnSpPr>
              <p:nvPr/>
            </p:nvCxnSpPr>
            <p:spPr>
              <a:xfrm flipV="1">
                <a:off x="3202594" y="2598659"/>
                <a:ext cx="1216081" cy="77525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a:stCxn id="22" idx="1"/>
                <a:endCxn id="52" idx="1"/>
              </p:cNvCxnSpPr>
              <p:nvPr/>
            </p:nvCxnSpPr>
            <p:spPr>
              <a:xfrm>
                <a:off x="3202594" y="3373912"/>
                <a:ext cx="1216081" cy="78986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3" name="Group 2"/>
              <p:cNvGrpSpPr/>
              <p:nvPr/>
            </p:nvGrpSpPr>
            <p:grpSpPr>
              <a:xfrm>
                <a:off x="5333075" y="2598659"/>
                <a:ext cx="2130481" cy="1565113"/>
                <a:chOff x="7172934" y="2505575"/>
                <a:chExt cx="2130481" cy="1565113"/>
              </a:xfrm>
            </p:grpSpPr>
            <p:cxnSp>
              <p:nvCxnSpPr>
                <p:cNvPr id="28" name="Straight Arrow Connector 27"/>
                <p:cNvCxnSpPr>
                  <a:stCxn id="52" idx="3"/>
                  <a:endCxn id="48" idx="1"/>
                </p:cNvCxnSpPr>
                <p:nvPr/>
              </p:nvCxnSpPr>
              <p:spPr>
                <a:xfrm flipV="1">
                  <a:off x="7172934" y="3254579"/>
                  <a:ext cx="1216081" cy="816109"/>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a:stCxn id="23" idx="3"/>
                  <a:endCxn id="48" idx="1"/>
                </p:cNvCxnSpPr>
                <p:nvPr/>
              </p:nvCxnSpPr>
              <p:spPr>
                <a:xfrm>
                  <a:off x="7172934" y="2505575"/>
                  <a:ext cx="1216081" cy="749004"/>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48" name="Rectangle 47"/>
                    <p:cNvSpPr/>
                    <p:nvPr/>
                  </p:nvSpPr>
                  <p:spPr>
                    <a:xfrm>
                      <a:off x="8389015" y="2797379"/>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700" b="0" i="1" smtClean="0">
                                    <a:solidFill>
                                      <a:schemeClr val="tx1">
                                        <a:lumMod val="75000"/>
                                        <a:lumOff val="25000"/>
                                      </a:schemeClr>
                                    </a:solidFill>
                                    <a:latin typeface="Cambria Math" charset="0"/>
                                  </a:rPr>
                                </m:ctrlPr>
                              </m:sSubPr>
                              <m:e>
                                <m:r>
                                  <a:rPr lang="en-US" sz="1700" b="0" i="1" smtClean="0">
                                    <a:solidFill>
                                      <a:schemeClr val="tx1">
                                        <a:lumMod val="75000"/>
                                        <a:lumOff val="25000"/>
                                      </a:schemeClr>
                                    </a:solidFill>
                                    <a:latin typeface="Cambria Math" charset="0"/>
                                  </a:rPr>
                                  <m:t>𝑊</m:t>
                                </m:r>
                              </m:e>
                              <m:sub>
                                <m:r>
                                  <a:rPr lang="en-US" sz="1700" b="0" i="1" smtClean="0">
                                    <a:solidFill>
                                      <a:schemeClr val="tx1">
                                        <a:lumMod val="75000"/>
                                        <a:lumOff val="25000"/>
                                      </a:schemeClr>
                                    </a:solidFill>
                                    <a:latin typeface="Cambria Math" charset="0"/>
                                  </a:rPr>
                                  <m:t>3</m:t>
                                </m:r>
                              </m:sub>
                            </m:sSub>
                          </m:oMath>
                        </m:oMathPara>
                      </a14:m>
                      <a:endParaRPr lang="en-US" sz="1700" dirty="0">
                        <a:solidFill>
                          <a:schemeClr val="tx1">
                            <a:lumMod val="75000"/>
                            <a:lumOff val="25000"/>
                          </a:schemeClr>
                        </a:solidFill>
                      </a:endParaRPr>
                    </a:p>
                  </p:txBody>
                </p:sp>
              </mc:Choice>
              <mc:Fallback>
                <p:sp>
                  <p:nvSpPr>
                    <p:cNvPr id="48" name="Rectangle 47"/>
                    <p:cNvSpPr>
                      <a:spLocks noRot="1" noChangeAspect="1" noMove="1" noResize="1" noEditPoints="1" noAdjustHandles="1" noChangeArrowheads="1" noChangeShapeType="1" noTextEdit="1"/>
                    </p:cNvSpPr>
                    <p:nvPr/>
                  </p:nvSpPr>
                  <p:spPr>
                    <a:xfrm>
                      <a:off x="8389015" y="2797379"/>
                      <a:ext cx="914400" cy="914400"/>
                    </a:xfrm>
                    <a:prstGeom prst="rect">
                      <a:avLst/>
                    </a:prstGeom>
                    <a:blipFill rotWithShape="0">
                      <a:blip r:embed="rId3"/>
                      <a:stretch>
                        <a:fillRect/>
                      </a:stretch>
                    </a:blipFill>
                    <a:ln>
                      <a:solidFill>
                        <a:schemeClr val="tx1">
                          <a:lumMod val="75000"/>
                          <a:lumOff val="25000"/>
                        </a:schemeClr>
                      </a:solidFill>
                    </a:ln>
                    <a:effectLst/>
                  </p:spPr>
                  <p:txBody>
                    <a:bodyPr/>
                    <a:lstStyle/>
                    <a:p>
                      <a:r>
                        <a:rPr lang="en-US">
                          <a:noFill/>
                        </a:rPr>
                        <a:t> </a:t>
                      </a:r>
                    </a:p>
                  </p:txBody>
                </p:sp>
              </mc:Fallback>
            </mc:AlternateContent>
          </p:grpSp>
          <p:sp>
            <p:nvSpPr>
              <p:cNvPr id="52" name="Rectangle 51"/>
              <p:cNvSpPr/>
              <p:nvPr/>
            </p:nvSpPr>
            <p:spPr>
              <a:xfrm>
                <a:off x="4418675" y="3706572"/>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mtClean="0">
                    <a:solidFill>
                      <a:schemeClr val="tx1">
                        <a:lumMod val="75000"/>
                        <a:lumOff val="25000"/>
                      </a:schemeClr>
                    </a:solidFill>
                  </a:rPr>
                  <a:t>W</a:t>
                </a:r>
                <a:r>
                  <a:rPr lang="en-US" baseline="-25000" smtClean="0">
                    <a:solidFill>
                      <a:schemeClr val="tx1">
                        <a:lumMod val="75000"/>
                        <a:lumOff val="25000"/>
                      </a:schemeClr>
                    </a:solidFill>
                  </a:rPr>
                  <a:t>2</a:t>
                </a:r>
                <a:endParaRPr lang="en-US" dirty="0">
                  <a:solidFill>
                    <a:schemeClr val="tx1">
                      <a:lumMod val="75000"/>
                      <a:lumOff val="25000"/>
                    </a:schemeClr>
                  </a:solidFill>
                </a:endParaRPr>
              </a:p>
            </p:txBody>
          </p:sp>
          <p:cxnSp>
            <p:nvCxnSpPr>
              <p:cNvPr id="64" name="Straight Arrow Connector 63"/>
              <p:cNvCxnSpPr>
                <a:stCxn id="48" idx="3"/>
              </p:cNvCxnSpPr>
              <p:nvPr/>
            </p:nvCxnSpPr>
            <p:spPr>
              <a:xfrm>
                <a:off x="7463556" y="3347663"/>
                <a:ext cx="301681"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mc:Choice xmlns:a14="http://schemas.microsoft.com/office/drawing/2010/main" Requires="a14">
            <p:sp>
              <p:nvSpPr>
                <p:cNvPr id="77" name="Rectangle 76"/>
                <p:cNvSpPr/>
                <p:nvPr/>
              </p:nvSpPr>
              <p:spPr>
                <a:xfrm>
                  <a:off x="8180724" y="2815943"/>
                  <a:ext cx="3482428"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𝐿</m:t>
                        </m:r>
                        <m:r>
                          <a:rPr lang="en-US" b="0" i="1" smtClean="0">
                            <a:latin typeface="Cambria Math" charset="0"/>
                          </a:rPr>
                          <m:t>=−</m:t>
                        </m:r>
                        <m:r>
                          <a:rPr lang="en-US" b="0" i="1" smtClean="0">
                            <a:latin typeface="Cambria Math" charset="0"/>
                          </a:rPr>
                          <m:t>𝑦</m:t>
                        </m:r>
                        <m:r>
                          <a:rPr lang="en-US" b="0" i="1" smtClean="0">
                            <a:latin typeface="Cambria Math" charset="0"/>
                          </a:rPr>
                          <m:t> </m:t>
                        </m:r>
                        <m:r>
                          <m:rPr>
                            <m:sty m:val="p"/>
                          </m:rPr>
                          <a:rPr lang="en-US" b="0" i="0" smtClean="0">
                            <a:latin typeface="Cambria Math" charset="0"/>
                          </a:rPr>
                          <m:t>ln</m:t>
                        </m:r>
                        <m:d>
                          <m:dPr>
                            <m:ctrlPr>
                              <a:rPr lang="en-US" b="0" i="1" smtClean="0">
                                <a:latin typeface="Cambria Math" charset="0"/>
                              </a:rPr>
                            </m:ctrlPr>
                          </m:dPr>
                          <m:e>
                            <m:r>
                              <m:rPr>
                                <m:sty m:val="p"/>
                              </m:rPr>
                              <a:rPr lang="en-US" b="0" i="0" smtClean="0">
                                <a:latin typeface="Cambria Math" charset="0"/>
                              </a:rPr>
                              <m:t>p</m:t>
                            </m:r>
                          </m:e>
                        </m:d>
                        <m:r>
                          <a:rPr lang="en-US" b="0" i="0" smtClean="0">
                            <a:latin typeface="Cambria Math" charset="0"/>
                          </a:rPr>
                          <m:t>−</m:t>
                        </m:r>
                        <m:d>
                          <m:dPr>
                            <m:ctrlPr>
                              <a:rPr lang="en-US" b="0" i="1" smtClean="0">
                                <a:latin typeface="Cambria Math" charset="0"/>
                              </a:rPr>
                            </m:ctrlPr>
                          </m:dPr>
                          <m:e>
                            <m:r>
                              <a:rPr lang="en-US" b="0" i="0" smtClean="0">
                                <a:latin typeface="Cambria Math" charset="0"/>
                              </a:rPr>
                              <m:t>1−</m:t>
                            </m:r>
                            <m:r>
                              <m:rPr>
                                <m:sty m:val="p"/>
                              </m:rPr>
                              <a:rPr lang="en-US" b="0" i="0" smtClean="0">
                                <a:latin typeface="Cambria Math" charset="0"/>
                              </a:rPr>
                              <m:t>y</m:t>
                            </m:r>
                          </m:e>
                        </m:d>
                        <m:r>
                          <m:rPr>
                            <m:sty m:val="p"/>
                          </m:rPr>
                          <a:rPr lang="en-US" b="0" i="0" smtClean="0">
                            <a:latin typeface="Cambria Math" charset="0"/>
                          </a:rPr>
                          <m:t>ln</m:t>
                        </m:r>
                        <m:r>
                          <a:rPr lang="en-US" b="0" i="0" smtClean="0">
                            <a:latin typeface="Cambria Math" charset="0"/>
                          </a:rPr>
                          <m:t>(1−</m:t>
                        </m:r>
                        <m:r>
                          <m:rPr>
                            <m:sty m:val="p"/>
                          </m:rPr>
                          <a:rPr lang="en-US" b="0" i="0" smtClean="0">
                            <a:latin typeface="Cambria Math" charset="0"/>
                          </a:rPr>
                          <m:t>p</m:t>
                        </m:r>
                        <m:r>
                          <a:rPr lang="en-US" b="0" i="0" smtClean="0">
                            <a:latin typeface="Cambria Math" charset="0"/>
                          </a:rPr>
                          <m:t>)</m:t>
                        </m:r>
                      </m:oMath>
                    </m:oMathPara>
                  </a14:m>
                  <a:endParaRPr lang="en-US" dirty="0" smtClean="0"/>
                </a:p>
                <a:p>
                  <a:endParaRPr lang="en-US" dirty="0"/>
                </a:p>
              </p:txBody>
            </p:sp>
          </mc:Choice>
          <mc:Fallback>
            <p:sp>
              <p:nvSpPr>
                <p:cNvPr id="77" name="Rectangle 76"/>
                <p:cNvSpPr>
                  <a:spLocks noRot="1" noChangeAspect="1" noMove="1" noResize="1" noEditPoints="1" noAdjustHandles="1" noChangeArrowheads="1" noChangeShapeType="1" noTextEdit="1"/>
                </p:cNvSpPr>
                <p:nvPr/>
              </p:nvSpPr>
              <p:spPr>
                <a:xfrm>
                  <a:off x="8180724" y="2815943"/>
                  <a:ext cx="3482428" cy="646331"/>
                </a:xfrm>
                <a:prstGeom prst="rect">
                  <a:avLst/>
                </a:prstGeom>
                <a:blipFill rotWithShape="0">
                  <a:blip r:embed="rId4"/>
                  <a:stretch>
                    <a:fillRect t="-55660" b="-26415"/>
                  </a:stretch>
                </a:blipFill>
              </p:spPr>
              <p:txBody>
                <a:bodyPr/>
                <a:lstStyle/>
                <a:p>
                  <a:r>
                    <a:rPr lang="en-US">
                      <a:noFill/>
                    </a:rPr>
                    <a:t> </a:t>
                  </a:r>
                </a:p>
              </p:txBody>
            </p:sp>
          </mc:Fallback>
        </mc:AlternateContent>
      </p:grpSp>
    </p:spTree>
    <p:extLst>
      <p:ext uri="{BB962C8B-B14F-4D97-AF65-F5344CB8AC3E}">
        <p14:creationId xmlns:p14="http://schemas.microsoft.com/office/powerpoint/2010/main" val="585863877"/>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4FD6AAA-7C75-FB4B-8EA1-06B22787237D}" type="slidenum">
              <a:rPr lang="en-US" smtClean="0">
                <a:solidFill>
                  <a:schemeClr val="tx1">
                    <a:lumMod val="75000"/>
                    <a:lumOff val="25000"/>
                  </a:schemeClr>
                </a:solidFill>
              </a:rPr>
              <a:t>83</a:t>
            </a:fld>
            <a:endParaRPr lang="en-US">
              <a:solidFill>
                <a:schemeClr val="tx1">
                  <a:lumMod val="75000"/>
                  <a:lumOff val="25000"/>
                </a:schemeClr>
              </a:solidFill>
            </a:endParaRPr>
          </a:p>
        </p:txBody>
      </p:sp>
      <p:sp>
        <p:nvSpPr>
          <p:cNvPr id="8" name="Oval 7"/>
          <p:cNvSpPr/>
          <p:nvPr/>
        </p:nvSpPr>
        <p:spPr>
          <a:xfrm>
            <a:off x="5498762" y="4955059"/>
            <a:ext cx="642552" cy="605481"/>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X</a:t>
            </a:r>
            <a:endParaRPr lang="en-US" dirty="0">
              <a:solidFill>
                <a:schemeClr val="tx1">
                  <a:lumMod val="75000"/>
                  <a:lumOff val="25000"/>
                </a:schemeClr>
              </a:solidFill>
            </a:endParaRPr>
          </a:p>
        </p:txBody>
      </p:sp>
      <p:grpSp>
        <p:nvGrpSpPr>
          <p:cNvPr id="5" name="Group 4"/>
          <p:cNvGrpSpPr/>
          <p:nvPr/>
        </p:nvGrpSpPr>
        <p:grpSpPr>
          <a:xfrm>
            <a:off x="2487014" y="4976981"/>
            <a:ext cx="1554402" cy="605481"/>
            <a:chOff x="2487014" y="4976981"/>
            <a:chExt cx="1554402" cy="605481"/>
          </a:xfrm>
        </p:grpSpPr>
        <p:sp>
          <p:nvSpPr>
            <p:cNvPr id="3" name="Oval 2"/>
            <p:cNvSpPr/>
            <p:nvPr/>
          </p:nvSpPr>
          <p:spPr>
            <a:xfrm>
              <a:off x="3398864" y="4976981"/>
              <a:ext cx="642552" cy="605481"/>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mtClean="0">
                  <a:solidFill>
                    <a:schemeClr val="tx1">
                      <a:lumMod val="75000"/>
                      <a:lumOff val="25000"/>
                    </a:schemeClr>
                  </a:solidFill>
                </a:rPr>
                <a:t>W</a:t>
              </a:r>
              <a:endParaRPr lang="en-US"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10" name="Rectangle 9"/>
                <p:cNvSpPr/>
                <p:nvPr/>
              </p:nvSpPr>
              <p:spPr>
                <a:xfrm>
                  <a:off x="2487014" y="5095055"/>
                  <a:ext cx="977832" cy="369332"/>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chemeClr val="tx1">
                                    <a:lumMod val="75000"/>
                                    <a:lumOff val="25000"/>
                                  </a:schemeClr>
                                </a:solidFill>
                                <a:latin typeface="Cambria Math" charset="0"/>
                              </a:rPr>
                            </m:ctrlPr>
                          </m:sSubPr>
                          <m:e>
                            <m:r>
                              <a:rPr lang="en-US" b="0" i="1" smtClean="0">
                                <a:solidFill>
                                  <a:schemeClr val="tx1">
                                    <a:lumMod val="75000"/>
                                    <a:lumOff val="25000"/>
                                  </a:schemeClr>
                                </a:solidFill>
                                <a:latin typeface="Cambria Math" charset="0"/>
                              </a:rPr>
                              <m:t>𝜉</m:t>
                            </m:r>
                          </m:e>
                          <m:sub>
                            <m:r>
                              <a:rPr lang="en-US" b="0" i="1" smtClean="0">
                                <a:solidFill>
                                  <a:schemeClr val="tx1">
                                    <a:lumMod val="75000"/>
                                    <a:lumOff val="25000"/>
                                  </a:schemeClr>
                                </a:solidFill>
                                <a:latin typeface="Cambria Math" charset="0"/>
                              </a:rPr>
                              <m:t>0</m:t>
                            </m:r>
                          </m:sub>
                        </m:sSub>
                        <m:r>
                          <a:rPr lang="en-US" b="0" i="1" smtClean="0">
                            <a:solidFill>
                              <a:schemeClr val="tx1">
                                <a:lumMod val="75000"/>
                                <a:lumOff val="25000"/>
                              </a:schemeClr>
                            </a:solidFill>
                            <a:latin typeface="Cambria Math" charset="0"/>
                          </a:rPr>
                          <m:t>=</m:t>
                        </m:r>
                        <m:r>
                          <a:rPr lang="en-US" b="0" i="1" smtClean="0">
                            <a:solidFill>
                              <a:schemeClr val="tx1">
                                <a:lumMod val="75000"/>
                                <a:lumOff val="25000"/>
                              </a:schemeClr>
                            </a:solidFill>
                            <a:latin typeface="Cambria Math" charset="0"/>
                          </a:rPr>
                          <m:t>𝑊</m:t>
                        </m:r>
                      </m:oMath>
                    </m:oMathPara>
                  </a14:m>
                  <a:endParaRPr lang="en-US" dirty="0">
                    <a:solidFill>
                      <a:schemeClr val="tx1">
                        <a:lumMod val="75000"/>
                        <a:lumOff val="25000"/>
                      </a:schemeClr>
                    </a:solidFill>
                  </a:endParaRPr>
                </a:p>
              </p:txBody>
            </p:sp>
          </mc:Choice>
          <mc:Fallback xmlns="">
            <p:sp>
              <p:nvSpPr>
                <p:cNvPr id="10" name="Rectangle 9"/>
                <p:cNvSpPr>
                  <a:spLocks noRot="1" noChangeAspect="1" noMove="1" noResize="1" noEditPoints="1" noAdjustHandles="1" noChangeArrowheads="1" noChangeShapeType="1" noTextEdit="1"/>
                </p:cNvSpPr>
                <p:nvPr/>
              </p:nvSpPr>
              <p:spPr>
                <a:xfrm>
                  <a:off x="2487014" y="5095055"/>
                  <a:ext cx="977832" cy="369332"/>
                </a:xfrm>
                <a:prstGeom prst="rect">
                  <a:avLst/>
                </a:prstGeom>
                <a:blipFill rotWithShape="0">
                  <a:blip r:embed="rId2"/>
                  <a:stretch>
                    <a:fillRect l="-1250" b="-11667"/>
                  </a:stretch>
                </a:blipFill>
              </p:spPr>
              <p:txBody>
                <a:bodyPr/>
                <a:lstStyle/>
                <a:p>
                  <a:r>
                    <a:rPr lang="en-US">
                      <a:noFill/>
                    </a:rPr>
                    <a:t> </a:t>
                  </a:r>
                </a:p>
              </p:txBody>
            </p:sp>
          </mc:Fallback>
        </mc:AlternateContent>
      </p:grpSp>
      <p:grpSp>
        <p:nvGrpSpPr>
          <p:cNvPr id="63" name="Group 62"/>
          <p:cNvGrpSpPr/>
          <p:nvPr/>
        </p:nvGrpSpPr>
        <p:grpSpPr>
          <a:xfrm>
            <a:off x="2881421" y="3697236"/>
            <a:ext cx="1868330" cy="605481"/>
            <a:chOff x="3630432" y="3551878"/>
            <a:chExt cx="1868330" cy="605481"/>
          </a:xfrm>
        </p:grpSpPr>
        <mc:AlternateContent xmlns:mc="http://schemas.openxmlformats.org/markup-compatibility/2006" xmlns:a14="http://schemas.microsoft.com/office/drawing/2010/main">
          <mc:Choice Requires="a14">
            <p:sp>
              <p:nvSpPr>
                <p:cNvPr id="7" name="Oval 6"/>
                <p:cNvSpPr/>
                <p:nvPr/>
              </p:nvSpPr>
              <p:spPr>
                <a:xfrm>
                  <a:off x="4856210" y="3551878"/>
                  <a:ext cx="642552" cy="605481"/>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lumMod val="75000"/>
                                <a:lumOff val="25000"/>
                              </a:schemeClr>
                            </a:solidFill>
                            <a:latin typeface="Cambria Math" charset="0"/>
                          </a:rPr>
                          <m:t>×</m:t>
                        </m:r>
                      </m:oMath>
                    </m:oMathPara>
                  </a14:m>
                  <a:endParaRPr lang="en-US" b="0" dirty="0" smtClean="0">
                    <a:solidFill>
                      <a:schemeClr val="tx1">
                        <a:lumMod val="75000"/>
                        <a:lumOff val="25000"/>
                      </a:schemeClr>
                    </a:solidFill>
                  </a:endParaRPr>
                </a:p>
              </p:txBody>
            </p:sp>
          </mc:Choice>
          <mc:Fallback xmlns="">
            <p:sp>
              <p:nvSpPr>
                <p:cNvPr id="7" name="Oval 6"/>
                <p:cNvSpPr>
                  <a:spLocks noRot="1" noChangeAspect="1" noMove="1" noResize="1" noEditPoints="1" noAdjustHandles="1" noChangeArrowheads="1" noChangeShapeType="1" noTextEdit="1"/>
                </p:cNvSpPr>
                <p:nvPr/>
              </p:nvSpPr>
              <p:spPr>
                <a:xfrm>
                  <a:off x="4856210" y="3551878"/>
                  <a:ext cx="642552" cy="605481"/>
                </a:xfrm>
                <a:prstGeom prst="ellipse">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p:cNvSpPr/>
                <p:nvPr/>
              </p:nvSpPr>
              <p:spPr>
                <a:xfrm>
                  <a:off x="3630432" y="3668530"/>
                  <a:ext cx="1251433" cy="369332"/>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chemeClr val="tx1">
                                    <a:lumMod val="75000"/>
                                    <a:lumOff val="25000"/>
                                  </a:schemeClr>
                                </a:solidFill>
                                <a:latin typeface="Cambria Math" charset="0"/>
                              </a:rPr>
                            </m:ctrlPr>
                          </m:sSubPr>
                          <m:e>
                            <m:r>
                              <a:rPr lang="en-US" b="0" i="1" smtClean="0">
                                <a:solidFill>
                                  <a:schemeClr val="tx1">
                                    <a:lumMod val="75000"/>
                                    <a:lumOff val="25000"/>
                                  </a:schemeClr>
                                </a:solidFill>
                                <a:latin typeface="Cambria Math" charset="0"/>
                              </a:rPr>
                              <m:t>𝜉</m:t>
                            </m:r>
                          </m:e>
                          <m:sub>
                            <m:r>
                              <a:rPr lang="en-US" b="0" i="1" smtClean="0">
                                <a:solidFill>
                                  <a:schemeClr val="tx1">
                                    <a:lumMod val="75000"/>
                                    <a:lumOff val="25000"/>
                                  </a:schemeClr>
                                </a:solidFill>
                                <a:latin typeface="Cambria Math" charset="0"/>
                              </a:rPr>
                              <m:t>1</m:t>
                            </m:r>
                          </m:sub>
                        </m:sSub>
                        <m:r>
                          <a:rPr lang="en-US" b="0" i="1" smtClean="0">
                            <a:solidFill>
                              <a:schemeClr val="tx1">
                                <a:lumMod val="75000"/>
                                <a:lumOff val="25000"/>
                              </a:schemeClr>
                            </a:solidFill>
                            <a:latin typeface="Cambria Math" charset="0"/>
                          </a:rPr>
                          <m:t>=</m:t>
                        </m:r>
                        <m:sSup>
                          <m:sSupPr>
                            <m:ctrlPr>
                              <a:rPr lang="en-US" b="0" i="1" smtClean="0">
                                <a:solidFill>
                                  <a:schemeClr val="tx1">
                                    <a:lumMod val="75000"/>
                                    <a:lumOff val="25000"/>
                                  </a:schemeClr>
                                </a:solidFill>
                                <a:latin typeface="Cambria Math" charset="0"/>
                              </a:rPr>
                            </m:ctrlPr>
                          </m:sSupPr>
                          <m:e>
                            <m:r>
                              <a:rPr lang="en-US" b="0" i="1" smtClean="0">
                                <a:solidFill>
                                  <a:schemeClr val="tx1">
                                    <a:lumMod val="75000"/>
                                    <a:lumOff val="25000"/>
                                  </a:schemeClr>
                                </a:solidFill>
                                <a:latin typeface="Cambria Math" charset="0"/>
                              </a:rPr>
                              <m:t>𝑊</m:t>
                            </m:r>
                          </m:e>
                          <m:sup>
                            <m:r>
                              <a:rPr lang="en-US" b="0" i="1" smtClean="0">
                                <a:solidFill>
                                  <a:schemeClr val="tx1">
                                    <a:lumMod val="75000"/>
                                    <a:lumOff val="25000"/>
                                  </a:schemeClr>
                                </a:solidFill>
                                <a:latin typeface="Cambria Math" charset="0"/>
                              </a:rPr>
                              <m:t>𝑇</m:t>
                            </m:r>
                          </m:sup>
                        </m:sSup>
                        <m:r>
                          <a:rPr lang="en-US" b="0" i="1" smtClean="0">
                            <a:solidFill>
                              <a:schemeClr val="tx1">
                                <a:lumMod val="75000"/>
                                <a:lumOff val="25000"/>
                              </a:schemeClr>
                            </a:solidFill>
                            <a:latin typeface="Cambria Math" charset="0"/>
                          </a:rPr>
                          <m:t>𝑋</m:t>
                        </m:r>
                      </m:oMath>
                    </m:oMathPara>
                  </a14:m>
                  <a:endParaRPr lang="en-US" dirty="0">
                    <a:solidFill>
                      <a:schemeClr val="tx1">
                        <a:lumMod val="75000"/>
                        <a:lumOff val="25000"/>
                      </a:schemeClr>
                    </a:solidFill>
                  </a:endParaRPr>
                </a:p>
              </p:txBody>
            </p:sp>
          </mc:Choice>
          <mc:Fallback xmlns="">
            <p:sp>
              <p:nvSpPr>
                <p:cNvPr id="11" name="Rectangle 10"/>
                <p:cNvSpPr>
                  <a:spLocks noRot="1" noChangeAspect="1" noMove="1" noResize="1" noEditPoints="1" noAdjustHandles="1" noChangeArrowheads="1" noChangeShapeType="1" noTextEdit="1"/>
                </p:cNvSpPr>
                <p:nvPr/>
              </p:nvSpPr>
              <p:spPr>
                <a:xfrm>
                  <a:off x="3630432" y="3668530"/>
                  <a:ext cx="1251433" cy="369332"/>
                </a:xfrm>
                <a:prstGeom prst="rect">
                  <a:avLst/>
                </a:prstGeom>
                <a:blipFill rotWithShape="0">
                  <a:blip r:embed="rId4"/>
                  <a:stretch>
                    <a:fillRect l="-976" b="-11667"/>
                  </a:stretch>
                </a:blipFill>
              </p:spPr>
              <p:txBody>
                <a:bodyPr/>
                <a:lstStyle/>
                <a:p>
                  <a:r>
                    <a:rPr lang="en-US">
                      <a:noFill/>
                    </a:rPr>
                    <a:t> </a:t>
                  </a:r>
                </a:p>
              </p:txBody>
            </p:sp>
          </mc:Fallback>
        </mc:AlternateContent>
      </p:grpSp>
      <p:grpSp>
        <p:nvGrpSpPr>
          <p:cNvPr id="64" name="Group 63"/>
          <p:cNvGrpSpPr/>
          <p:nvPr/>
        </p:nvGrpSpPr>
        <p:grpSpPr>
          <a:xfrm>
            <a:off x="2800531" y="2798805"/>
            <a:ext cx="2006248" cy="605481"/>
            <a:chOff x="2800531" y="2798805"/>
            <a:chExt cx="2006248" cy="605481"/>
          </a:xfrm>
        </p:grpSpPr>
        <mc:AlternateContent xmlns:mc="http://schemas.openxmlformats.org/markup-compatibility/2006" xmlns:a14="http://schemas.microsoft.com/office/drawing/2010/main">
          <mc:Choice Requires="a14">
            <p:sp>
              <p:nvSpPr>
                <p:cNvPr id="9" name="Oval 8"/>
                <p:cNvSpPr/>
                <p:nvPr/>
              </p:nvSpPr>
              <p:spPr>
                <a:xfrm>
                  <a:off x="4164227" y="2798805"/>
                  <a:ext cx="642552" cy="605481"/>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b="0" i="1" smtClean="0">
                                <a:solidFill>
                                  <a:schemeClr val="tx1">
                                    <a:lumMod val="75000"/>
                                    <a:lumOff val="25000"/>
                                  </a:schemeClr>
                                </a:solidFill>
                                <a:latin typeface="Cambria Math" charset="0"/>
                              </a:rPr>
                            </m:ctrlPr>
                          </m:sSupPr>
                          <m:e>
                            <m:r>
                              <a:rPr lang="en-US" b="0" i="1" smtClean="0">
                                <a:solidFill>
                                  <a:schemeClr val="tx1">
                                    <a:lumMod val="75000"/>
                                    <a:lumOff val="25000"/>
                                  </a:schemeClr>
                                </a:solidFill>
                                <a:latin typeface="Cambria Math" charset="0"/>
                              </a:rPr>
                              <m:t>𝑒</m:t>
                            </m:r>
                          </m:e>
                          <m:sup>
                            <m:r>
                              <a:rPr lang="en-US" b="0" i="1" smtClean="0">
                                <a:solidFill>
                                  <a:schemeClr val="tx1">
                                    <a:lumMod val="75000"/>
                                    <a:lumOff val="25000"/>
                                  </a:schemeClr>
                                </a:solidFill>
                                <a:latin typeface="Cambria Math" charset="0"/>
                              </a:rPr>
                              <m:t>−.</m:t>
                            </m:r>
                          </m:sup>
                        </m:sSup>
                      </m:oMath>
                    </m:oMathPara>
                  </a14:m>
                  <a:endParaRPr lang="en-US" dirty="0">
                    <a:solidFill>
                      <a:schemeClr val="tx1">
                        <a:lumMod val="75000"/>
                        <a:lumOff val="25000"/>
                      </a:schemeClr>
                    </a:solidFill>
                  </a:endParaRPr>
                </a:p>
              </p:txBody>
            </p:sp>
          </mc:Choice>
          <mc:Fallback xmlns="">
            <p:sp>
              <p:nvSpPr>
                <p:cNvPr id="9" name="Oval 8"/>
                <p:cNvSpPr>
                  <a:spLocks noRot="1" noChangeAspect="1" noMove="1" noResize="1" noEditPoints="1" noAdjustHandles="1" noChangeArrowheads="1" noChangeShapeType="1" noTextEdit="1"/>
                </p:cNvSpPr>
                <p:nvPr/>
              </p:nvSpPr>
              <p:spPr>
                <a:xfrm>
                  <a:off x="4164227" y="2798805"/>
                  <a:ext cx="642552" cy="605481"/>
                </a:xfrm>
                <a:prstGeom prst="ellipse">
                  <a:avLst/>
                </a:prstGeom>
                <a:blipFill rotWithShape="0">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ectangle 11"/>
                <p:cNvSpPr/>
                <p:nvPr/>
              </p:nvSpPr>
              <p:spPr>
                <a:xfrm>
                  <a:off x="2800531" y="2955813"/>
                  <a:ext cx="1400768" cy="41575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chemeClr val="tx1">
                                    <a:lumMod val="75000"/>
                                    <a:lumOff val="25000"/>
                                  </a:schemeClr>
                                </a:solidFill>
                                <a:latin typeface="Cambria Math" charset="0"/>
                              </a:rPr>
                            </m:ctrlPr>
                          </m:sSubPr>
                          <m:e>
                            <m:r>
                              <a:rPr lang="en-US" b="0" i="1" smtClean="0">
                                <a:solidFill>
                                  <a:schemeClr val="tx1">
                                    <a:lumMod val="75000"/>
                                    <a:lumOff val="25000"/>
                                  </a:schemeClr>
                                </a:solidFill>
                                <a:latin typeface="Cambria Math" charset="0"/>
                              </a:rPr>
                              <m:t>𝜉</m:t>
                            </m:r>
                          </m:e>
                          <m:sub>
                            <m:r>
                              <a:rPr lang="en-US" b="0" i="1" smtClean="0">
                                <a:solidFill>
                                  <a:schemeClr val="tx1">
                                    <a:lumMod val="75000"/>
                                    <a:lumOff val="25000"/>
                                  </a:schemeClr>
                                </a:solidFill>
                                <a:latin typeface="Cambria Math" charset="0"/>
                              </a:rPr>
                              <m:t>2</m:t>
                            </m:r>
                          </m:sub>
                        </m:sSub>
                        <m:r>
                          <a:rPr lang="en-US" b="0" i="1" smtClean="0">
                            <a:solidFill>
                              <a:schemeClr val="tx1">
                                <a:lumMod val="75000"/>
                                <a:lumOff val="25000"/>
                              </a:schemeClr>
                            </a:solidFill>
                            <a:latin typeface="Cambria Math" charset="0"/>
                          </a:rPr>
                          <m:t>=</m:t>
                        </m:r>
                        <m:sSup>
                          <m:sSupPr>
                            <m:ctrlPr>
                              <a:rPr lang="en-US" b="0" i="1" smtClean="0">
                                <a:solidFill>
                                  <a:schemeClr val="tx1">
                                    <a:lumMod val="75000"/>
                                    <a:lumOff val="25000"/>
                                  </a:schemeClr>
                                </a:solidFill>
                                <a:latin typeface="Cambria Math" charset="0"/>
                              </a:rPr>
                            </m:ctrlPr>
                          </m:sSupPr>
                          <m:e>
                            <m:r>
                              <a:rPr lang="en-US" b="0" i="1" smtClean="0">
                                <a:solidFill>
                                  <a:schemeClr val="tx1">
                                    <a:lumMod val="75000"/>
                                    <a:lumOff val="25000"/>
                                  </a:schemeClr>
                                </a:solidFill>
                                <a:latin typeface="Cambria Math" charset="0"/>
                              </a:rPr>
                              <m:t>𝑒</m:t>
                            </m:r>
                          </m:e>
                          <m:sup>
                            <m:r>
                              <a:rPr lang="en-US" b="0" i="1" smtClean="0">
                                <a:solidFill>
                                  <a:schemeClr val="tx1">
                                    <a:lumMod val="75000"/>
                                    <a:lumOff val="25000"/>
                                  </a:schemeClr>
                                </a:solidFill>
                                <a:latin typeface="Cambria Math" charset="0"/>
                              </a:rPr>
                              <m:t>−</m:t>
                            </m:r>
                            <m:sSup>
                              <m:sSupPr>
                                <m:ctrlPr>
                                  <a:rPr lang="en-US" b="0" i="1" smtClean="0">
                                    <a:solidFill>
                                      <a:schemeClr val="tx1">
                                        <a:lumMod val="75000"/>
                                        <a:lumOff val="25000"/>
                                      </a:schemeClr>
                                    </a:solidFill>
                                    <a:latin typeface="Cambria Math" charset="0"/>
                                  </a:rPr>
                                </m:ctrlPr>
                              </m:sSupPr>
                              <m:e>
                                <m:r>
                                  <a:rPr lang="en-US" b="0" i="1" smtClean="0">
                                    <a:solidFill>
                                      <a:schemeClr val="tx1">
                                        <a:lumMod val="75000"/>
                                        <a:lumOff val="25000"/>
                                      </a:schemeClr>
                                    </a:solidFill>
                                    <a:latin typeface="Cambria Math" charset="0"/>
                                  </a:rPr>
                                  <m:t>𝑊</m:t>
                                </m:r>
                              </m:e>
                              <m:sup>
                                <m:r>
                                  <a:rPr lang="en-US" b="0" i="1" smtClean="0">
                                    <a:solidFill>
                                      <a:schemeClr val="tx1">
                                        <a:lumMod val="75000"/>
                                        <a:lumOff val="25000"/>
                                      </a:schemeClr>
                                    </a:solidFill>
                                    <a:latin typeface="Cambria Math" charset="0"/>
                                  </a:rPr>
                                  <m:t>𝑇</m:t>
                                </m:r>
                              </m:sup>
                            </m:sSup>
                            <m:r>
                              <a:rPr lang="en-US" b="0" i="1" smtClean="0">
                                <a:solidFill>
                                  <a:schemeClr val="tx1">
                                    <a:lumMod val="75000"/>
                                    <a:lumOff val="25000"/>
                                  </a:schemeClr>
                                </a:solidFill>
                                <a:latin typeface="Cambria Math" charset="0"/>
                              </a:rPr>
                              <m:t>𝑋</m:t>
                            </m:r>
                          </m:sup>
                        </m:sSup>
                      </m:oMath>
                    </m:oMathPara>
                  </a14:m>
                  <a:endParaRPr lang="en-US" dirty="0">
                    <a:solidFill>
                      <a:schemeClr val="tx1">
                        <a:lumMod val="75000"/>
                        <a:lumOff val="25000"/>
                      </a:schemeClr>
                    </a:solidFill>
                  </a:endParaRPr>
                </a:p>
              </p:txBody>
            </p:sp>
          </mc:Choice>
          <mc:Fallback xmlns="">
            <p:sp>
              <p:nvSpPr>
                <p:cNvPr id="12" name="Rectangle 11"/>
                <p:cNvSpPr>
                  <a:spLocks noRot="1" noChangeAspect="1" noMove="1" noResize="1" noEditPoints="1" noAdjustHandles="1" noChangeArrowheads="1" noChangeShapeType="1" noTextEdit="1"/>
                </p:cNvSpPr>
                <p:nvPr/>
              </p:nvSpPr>
              <p:spPr>
                <a:xfrm>
                  <a:off x="2800531" y="2955813"/>
                  <a:ext cx="1400768" cy="415755"/>
                </a:xfrm>
                <a:prstGeom prst="rect">
                  <a:avLst/>
                </a:prstGeom>
                <a:blipFill rotWithShape="0">
                  <a:blip r:embed="rId6"/>
                  <a:stretch>
                    <a:fillRect l="-435" b="-10294"/>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13" name="Oval 12"/>
              <p:cNvSpPr/>
              <p:nvPr/>
            </p:nvSpPr>
            <p:spPr>
              <a:xfrm>
                <a:off x="4201299" y="1514047"/>
                <a:ext cx="642552" cy="605481"/>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600" b="0" i="0" dirty="0" smtClean="0">
                          <a:solidFill>
                            <a:schemeClr val="tx1">
                              <a:lumMod val="75000"/>
                              <a:lumOff val="25000"/>
                            </a:schemeClr>
                          </a:solidFill>
                          <a:latin typeface="Cambria Math" charset="0"/>
                        </a:rPr>
                        <m:t>+</m:t>
                      </m:r>
                    </m:oMath>
                  </m:oMathPara>
                </a14:m>
                <a:endParaRPr lang="en-US" dirty="0">
                  <a:solidFill>
                    <a:schemeClr val="tx1">
                      <a:lumMod val="75000"/>
                      <a:lumOff val="25000"/>
                    </a:schemeClr>
                  </a:solidFill>
                </a:endParaRPr>
              </a:p>
            </p:txBody>
          </p:sp>
        </mc:Choice>
        <mc:Fallback xmlns="">
          <p:sp>
            <p:nvSpPr>
              <p:cNvPr id="13" name="Oval 12"/>
              <p:cNvSpPr>
                <a:spLocks noRot="1" noChangeAspect="1" noMove="1" noResize="1" noEditPoints="1" noAdjustHandles="1" noChangeArrowheads="1" noChangeShapeType="1" noTextEdit="1"/>
              </p:cNvSpPr>
              <p:nvPr/>
            </p:nvSpPr>
            <p:spPr>
              <a:xfrm>
                <a:off x="4201299" y="1514047"/>
                <a:ext cx="642552" cy="605481"/>
              </a:xfrm>
              <a:prstGeom prst="ellipse">
                <a:avLst/>
              </a:prstGeom>
              <a:blipFill rotWithShape="0">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p:cNvSpPr/>
              <p:nvPr/>
            </p:nvSpPr>
            <p:spPr>
              <a:xfrm>
                <a:off x="2386022" y="1608909"/>
                <a:ext cx="1870127" cy="41575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chemeClr val="tx1">
                                  <a:lumMod val="75000"/>
                                  <a:lumOff val="25000"/>
                                </a:schemeClr>
                              </a:solidFill>
                              <a:latin typeface="Cambria Math" charset="0"/>
                            </a:rPr>
                          </m:ctrlPr>
                        </m:sSubPr>
                        <m:e>
                          <m:r>
                            <a:rPr lang="en-US" b="0" i="1" smtClean="0">
                              <a:solidFill>
                                <a:schemeClr val="tx1">
                                  <a:lumMod val="75000"/>
                                  <a:lumOff val="25000"/>
                                </a:schemeClr>
                              </a:solidFill>
                              <a:latin typeface="Cambria Math" charset="0"/>
                            </a:rPr>
                            <m:t>𝜉</m:t>
                          </m:r>
                        </m:e>
                        <m:sub>
                          <m:r>
                            <a:rPr lang="en-US" b="0" i="1" smtClean="0">
                              <a:solidFill>
                                <a:schemeClr val="tx1">
                                  <a:lumMod val="75000"/>
                                  <a:lumOff val="25000"/>
                                </a:schemeClr>
                              </a:solidFill>
                              <a:latin typeface="Cambria Math" charset="0"/>
                            </a:rPr>
                            <m:t>3</m:t>
                          </m:r>
                        </m:sub>
                      </m:sSub>
                      <m:r>
                        <a:rPr lang="en-US" b="0" i="1" smtClean="0">
                          <a:solidFill>
                            <a:schemeClr val="tx1">
                              <a:lumMod val="75000"/>
                              <a:lumOff val="25000"/>
                            </a:schemeClr>
                          </a:solidFill>
                          <a:latin typeface="Cambria Math" charset="0"/>
                        </a:rPr>
                        <m:t>=</m:t>
                      </m:r>
                      <m:sSup>
                        <m:sSupPr>
                          <m:ctrlPr>
                            <a:rPr lang="en-US" b="0" i="1" smtClean="0">
                              <a:solidFill>
                                <a:schemeClr val="tx1">
                                  <a:lumMod val="75000"/>
                                  <a:lumOff val="25000"/>
                                </a:schemeClr>
                              </a:solidFill>
                              <a:latin typeface="Cambria Math" charset="0"/>
                            </a:rPr>
                          </m:ctrlPr>
                        </m:sSupPr>
                        <m:e>
                          <m:r>
                            <a:rPr lang="en-US" b="0" i="1" smtClean="0">
                              <a:solidFill>
                                <a:schemeClr val="tx1">
                                  <a:lumMod val="75000"/>
                                  <a:lumOff val="25000"/>
                                </a:schemeClr>
                              </a:solidFill>
                              <a:latin typeface="Cambria Math" charset="0"/>
                            </a:rPr>
                            <m:t>1+</m:t>
                          </m:r>
                          <m:r>
                            <a:rPr lang="en-US" b="0" i="1" smtClean="0">
                              <a:solidFill>
                                <a:schemeClr val="tx1">
                                  <a:lumMod val="75000"/>
                                  <a:lumOff val="25000"/>
                                </a:schemeClr>
                              </a:solidFill>
                              <a:latin typeface="Cambria Math" charset="0"/>
                            </a:rPr>
                            <m:t>𝑒</m:t>
                          </m:r>
                        </m:e>
                        <m:sup>
                          <m:r>
                            <a:rPr lang="en-US" b="0" i="1" smtClean="0">
                              <a:solidFill>
                                <a:schemeClr val="tx1">
                                  <a:lumMod val="75000"/>
                                  <a:lumOff val="25000"/>
                                </a:schemeClr>
                              </a:solidFill>
                              <a:latin typeface="Cambria Math" charset="0"/>
                            </a:rPr>
                            <m:t>−</m:t>
                          </m:r>
                          <m:sSup>
                            <m:sSupPr>
                              <m:ctrlPr>
                                <a:rPr lang="en-US" b="0" i="1" smtClean="0">
                                  <a:solidFill>
                                    <a:schemeClr val="tx1">
                                      <a:lumMod val="75000"/>
                                      <a:lumOff val="25000"/>
                                    </a:schemeClr>
                                  </a:solidFill>
                                  <a:latin typeface="Cambria Math" charset="0"/>
                                </a:rPr>
                              </m:ctrlPr>
                            </m:sSupPr>
                            <m:e>
                              <m:r>
                                <a:rPr lang="en-US" b="0" i="1" smtClean="0">
                                  <a:solidFill>
                                    <a:schemeClr val="tx1">
                                      <a:lumMod val="75000"/>
                                      <a:lumOff val="25000"/>
                                    </a:schemeClr>
                                  </a:solidFill>
                                  <a:latin typeface="Cambria Math" charset="0"/>
                                </a:rPr>
                                <m:t>𝑊</m:t>
                              </m:r>
                            </m:e>
                            <m:sup>
                              <m:r>
                                <a:rPr lang="en-US" b="0" i="1" smtClean="0">
                                  <a:solidFill>
                                    <a:schemeClr val="tx1">
                                      <a:lumMod val="75000"/>
                                      <a:lumOff val="25000"/>
                                    </a:schemeClr>
                                  </a:solidFill>
                                  <a:latin typeface="Cambria Math" charset="0"/>
                                </a:rPr>
                                <m:t>𝑇</m:t>
                              </m:r>
                            </m:sup>
                          </m:sSup>
                          <m:r>
                            <a:rPr lang="en-US" b="0" i="1" smtClean="0">
                              <a:solidFill>
                                <a:schemeClr val="tx1">
                                  <a:lumMod val="75000"/>
                                  <a:lumOff val="25000"/>
                                </a:schemeClr>
                              </a:solidFill>
                              <a:latin typeface="Cambria Math" charset="0"/>
                            </a:rPr>
                            <m:t>𝑋</m:t>
                          </m:r>
                        </m:sup>
                      </m:sSup>
                    </m:oMath>
                  </m:oMathPara>
                </a14:m>
                <a:endParaRPr lang="en-US" dirty="0">
                  <a:solidFill>
                    <a:schemeClr val="tx1">
                      <a:lumMod val="75000"/>
                      <a:lumOff val="25000"/>
                    </a:schemeClr>
                  </a:solidFill>
                </a:endParaRPr>
              </a:p>
            </p:txBody>
          </p:sp>
        </mc:Choice>
        <mc:Fallback xmlns="">
          <p:sp>
            <p:nvSpPr>
              <p:cNvPr id="14" name="Rectangle 13"/>
              <p:cNvSpPr>
                <a:spLocks noRot="1" noChangeAspect="1" noMove="1" noResize="1" noEditPoints="1" noAdjustHandles="1" noChangeArrowheads="1" noChangeShapeType="1" noTextEdit="1"/>
              </p:cNvSpPr>
              <p:nvPr/>
            </p:nvSpPr>
            <p:spPr>
              <a:xfrm>
                <a:off x="2386022" y="1608909"/>
                <a:ext cx="1870127" cy="415755"/>
              </a:xfrm>
              <a:prstGeom prst="rect">
                <a:avLst/>
              </a:prstGeom>
              <a:blipFill rotWithShape="0">
                <a:blip r:embed="rId8"/>
                <a:stretch>
                  <a:fillRect b="-10294"/>
                </a:stretch>
              </a:blipFill>
            </p:spPr>
            <p:txBody>
              <a:bodyPr/>
              <a:lstStyle/>
              <a:p>
                <a:r>
                  <a:rPr lang="en-US">
                    <a:noFill/>
                  </a:rPr>
                  <a:t> </a:t>
                </a:r>
              </a:p>
            </p:txBody>
          </p:sp>
        </mc:Fallback>
      </mc:AlternateContent>
      <p:cxnSp>
        <p:nvCxnSpPr>
          <p:cNvPr id="21" name="Straight Arrow Connector 20"/>
          <p:cNvCxnSpPr>
            <a:stCxn id="3" idx="0"/>
            <a:endCxn id="7" idx="3"/>
          </p:cNvCxnSpPr>
          <p:nvPr/>
        </p:nvCxnSpPr>
        <p:spPr>
          <a:xfrm flipV="1">
            <a:off x="3720140" y="4214046"/>
            <a:ext cx="481159" cy="76293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a:stCxn id="7" idx="0"/>
            <a:endCxn id="9" idx="4"/>
          </p:cNvCxnSpPr>
          <p:nvPr/>
        </p:nvCxnSpPr>
        <p:spPr>
          <a:xfrm flipV="1">
            <a:off x="4428475" y="3404286"/>
            <a:ext cx="57028" cy="29295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a:stCxn id="13" idx="7"/>
            <a:endCxn id="36" idx="3"/>
          </p:cNvCxnSpPr>
          <p:nvPr/>
        </p:nvCxnSpPr>
        <p:spPr>
          <a:xfrm flipV="1">
            <a:off x="4749751" y="1281214"/>
            <a:ext cx="635423" cy="32150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a:stCxn id="8" idx="0"/>
            <a:endCxn id="7" idx="5"/>
          </p:cNvCxnSpPr>
          <p:nvPr/>
        </p:nvCxnSpPr>
        <p:spPr>
          <a:xfrm flipH="1" flipV="1">
            <a:off x="4655651" y="4214046"/>
            <a:ext cx="1164387" cy="74101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0" name="Straight Arrow Connector 39"/>
          <p:cNvCxnSpPr>
            <a:stCxn id="9" idx="0"/>
            <a:endCxn id="13" idx="4"/>
          </p:cNvCxnSpPr>
          <p:nvPr/>
        </p:nvCxnSpPr>
        <p:spPr>
          <a:xfrm flipV="1">
            <a:off x="4485503" y="2119528"/>
            <a:ext cx="37072" cy="67927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16" name="Group 15"/>
          <p:cNvGrpSpPr/>
          <p:nvPr/>
        </p:nvGrpSpPr>
        <p:grpSpPr>
          <a:xfrm>
            <a:off x="3146035" y="523808"/>
            <a:ext cx="2787591" cy="846077"/>
            <a:chOff x="3146035" y="523808"/>
            <a:chExt cx="2787591" cy="846077"/>
          </a:xfrm>
        </p:grpSpPr>
        <mc:AlternateContent xmlns:mc="http://schemas.openxmlformats.org/markup-compatibility/2006" xmlns:a14="http://schemas.microsoft.com/office/drawing/2010/main">
          <mc:Choice Requires="a14">
            <p:sp>
              <p:nvSpPr>
                <p:cNvPr id="36" name="Oval 35"/>
                <p:cNvSpPr/>
                <p:nvPr/>
              </p:nvSpPr>
              <p:spPr>
                <a:xfrm>
                  <a:off x="5291074" y="764404"/>
                  <a:ext cx="642552" cy="605481"/>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lumMod val="75000"/>
                                <a:lumOff val="25000"/>
                              </a:schemeClr>
                            </a:solidFill>
                            <a:latin typeface="Cambria Math" charset="0"/>
                          </a:rPr>
                          <m:t>÷</m:t>
                        </m:r>
                      </m:oMath>
                    </m:oMathPara>
                  </a14:m>
                  <a:endParaRPr lang="en-US" dirty="0">
                    <a:solidFill>
                      <a:schemeClr val="tx1">
                        <a:lumMod val="75000"/>
                        <a:lumOff val="25000"/>
                      </a:schemeClr>
                    </a:solidFill>
                  </a:endParaRPr>
                </a:p>
              </p:txBody>
            </p:sp>
          </mc:Choice>
          <mc:Fallback xmlns="">
            <p:sp>
              <p:nvSpPr>
                <p:cNvPr id="36" name="Oval 35"/>
                <p:cNvSpPr>
                  <a:spLocks noRot="1" noChangeAspect="1" noMove="1" noResize="1" noEditPoints="1" noAdjustHandles="1" noChangeArrowheads="1" noChangeShapeType="1" noTextEdit="1"/>
                </p:cNvSpPr>
                <p:nvPr/>
              </p:nvSpPr>
              <p:spPr>
                <a:xfrm>
                  <a:off x="5291074" y="764404"/>
                  <a:ext cx="642552" cy="605481"/>
                </a:xfrm>
                <a:prstGeom prst="ellipse">
                  <a:avLst/>
                </a:prstGeom>
                <a:blipFill rotWithShape="0">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Rectangle 42"/>
                <p:cNvSpPr/>
                <p:nvPr/>
              </p:nvSpPr>
              <p:spPr>
                <a:xfrm>
                  <a:off x="3146035" y="523808"/>
                  <a:ext cx="2239139" cy="41575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chemeClr val="tx1">
                                    <a:lumMod val="75000"/>
                                    <a:lumOff val="25000"/>
                                  </a:schemeClr>
                                </a:solidFill>
                                <a:latin typeface="Cambria Math" charset="0"/>
                              </a:rPr>
                            </m:ctrlPr>
                          </m:sSubPr>
                          <m:e>
                            <m:r>
                              <a:rPr lang="en-US" b="0" i="1" smtClean="0">
                                <a:solidFill>
                                  <a:schemeClr val="tx1">
                                    <a:lumMod val="75000"/>
                                    <a:lumOff val="25000"/>
                                  </a:schemeClr>
                                </a:solidFill>
                                <a:latin typeface="Cambria Math" charset="0"/>
                              </a:rPr>
                              <m:t>𝜉</m:t>
                            </m:r>
                          </m:e>
                          <m:sub>
                            <m:r>
                              <a:rPr lang="en-US" b="0" i="1" smtClean="0">
                                <a:solidFill>
                                  <a:schemeClr val="tx1">
                                    <a:lumMod val="75000"/>
                                    <a:lumOff val="25000"/>
                                  </a:schemeClr>
                                </a:solidFill>
                                <a:latin typeface="Cambria Math" charset="0"/>
                              </a:rPr>
                              <m:t>4</m:t>
                            </m:r>
                          </m:sub>
                        </m:sSub>
                        <m:r>
                          <a:rPr lang="en-US" b="0" i="1" smtClean="0">
                            <a:solidFill>
                              <a:schemeClr val="tx1">
                                <a:lumMod val="75000"/>
                                <a:lumOff val="25000"/>
                              </a:schemeClr>
                            </a:solidFill>
                            <a:latin typeface="Cambria Math" charset="0"/>
                          </a:rPr>
                          <m:t>=</m:t>
                        </m:r>
                        <m:sSup>
                          <m:sSupPr>
                            <m:ctrlPr>
                              <a:rPr lang="en-US" b="0" i="1" smtClean="0">
                                <a:solidFill>
                                  <a:schemeClr val="tx1">
                                    <a:lumMod val="75000"/>
                                    <a:lumOff val="25000"/>
                                  </a:schemeClr>
                                </a:solidFill>
                                <a:latin typeface="Cambria Math" charset="0"/>
                              </a:rPr>
                            </m:ctrlPr>
                          </m:sSupPr>
                          <m:e>
                            <m:r>
                              <a:rPr lang="en-US" b="0" i="1" smtClean="0">
                                <a:solidFill>
                                  <a:schemeClr val="tx1">
                                    <a:lumMod val="75000"/>
                                    <a:lumOff val="25000"/>
                                  </a:schemeClr>
                                </a:solidFill>
                                <a:latin typeface="Cambria Math" charset="0"/>
                              </a:rPr>
                              <m:t>1/(1+</m:t>
                            </m:r>
                            <m:r>
                              <a:rPr lang="en-US" b="0" i="1" smtClean="0">
                                <a:solidFill>
                                  <a:schemeClr val="tx1">
                                    <a:lumMod val="75000"/>
                                    <a:lumOff val="25000"/>
                                  </a:schemeClr>
                                </a:solidFill>
                                <a:latin typeface="Cambria Math" charset="0"/>
                              </a:rPr>
                              <m:t>𝑒</m:t>
                            </m:r>
                          </m:e>
                          <m:sup>
                            <m:r>
                              <a:rPr lang="en-US" b="0" i="1" smtClean="0">
                                <a:solidFill>
                                  <a:schemeClr val="tx1">
                                    <a:lumMod val="75000"/>
                                    <a:lumOff val="25000"/>
                                  </a:schemeClr>
                                </a:solidFill>
                                <a:latin typeface="Cambria Math" charset="0"/>
                              </a:rPr>
                              <m:t>−</m:t>
                            </m:r>
                            <m:sSup>
                              <m:sSupPr>
                                <m:ctrlPr>
                                  <a:rPr lang="en-US" b="0" i="1" smtClean="0">
                                    <a:solidFill>
                                      <a:schemeClr val="tx1">
                                        <a:lumMod val="75000"/>
                                        <a:lumOff val="25000"/>
                                      </a:schemeClr>
                                    </a:solidFill>
                                    <a:latin typeface="Cambria Math" charset="0"/>
                                  </a:rPr>
                                </m:ctrlPr>
                              </m:sSupPr>
                              <m:e>
                                <m:r>
                                  <a:rPr lang="en-US" b="0" i="1" smtClean="0">
                                    <a:solidFill>
                                      <a:schemeClr val="tx1">
                                        <a:lumMod val="75000"/>
                                        <a:lumOff val="25000"/>
                                      </a:schemeClr>
                                    </a:solidFill>
                                    <a:latin typeface="Cambria Math" charset="0"/>
                                  </a:rPr>
                                  <m:t>𝑊</m:t>
                                </m:r>
                              </m:e>
                              <m:sup>
                                <m:r>
                                  <a:rPr lang="en-US" b="0" i="1" smtClean="0">
                                    <a:solidFill>
                                      <a:schemeClr val="tx1">
                                        <a:lumMod val="75000"/>
                                        <a:lumOff val="25000"/>
                                      </a:schemeClr>
                                    </a:solidFill>
                                    <a:latin typeface="Cambria Math" charset="0"/>
                                  </a:rPr>
                                  <m:t>𝑇</m:t>
                                </m:r>
                              </m:sup>
                            </m:sSup>
                            <m:r>
                              <a:rPr lang="en-US" b="0" i="1" smtClean="0">
                                <a:solidFill>
                                  <a:schemeClr val="tx1">
                                    <a:lumMod val="75000"/>
                                    <a:lumOff val="25000"/>
                                  </a:schemeClr>
                                </a:solidFill>
                                <a:latin typeface="Cambria Math" charset="0"/>
                              </a:rPr>
                              <m:t>𝑋</m:t>
                            </m:r>
                          </m:sup>
                        </m:sSup>
                        <m:r>
                          <a:rPr lang="en-US" b="0" i="1" smtClean="0">
                            <a:solidFill>
                              <a:schemeClr val="tx1">
                                <a:lumMod val="75000"/>
                                <a:lumOff val="25000"/>
                              </a:schemeClr>
                            </a:solidFill>
                            <a:latin typeface="Cambria Math" charset="0"/>
                          </a:rPr>
                          <m:t>)</m:t>
                        </m:r>
                      </m:oMath>
                    </m:oMathPara>
                  </a14:m>
                  <a:endParaRPr lang="en-US" dirty="0">
                    <a:solidFill>
                      <a:schemeClr val="tx1">
                        <a:lumMod val="75000"/>
                        <a:lumOff val="25000"/>
                      </a:schemeClr>
                    </a:solidFill>
                  </a:endParaRPr>
                </a:p>
              </p:txBody>
            </p:sp>
          </mc:Choice>
          <mc:Fallback xmlns="">
            <p:sp>
              <p:nvSpPr>
                <p:cNvPr id="43" name="Rectangle 42"/>
                <p:cNvSpPr>
                  <a:spLocks noRot="1" noChangeAspect="1" noMove="1" noResize="1" noEditPoints="1" noAdjustHandles="1" noChangeArrowheads="1" noChangeShapeType="1" noTextEdit="1"/>
                </p:cNvSpPr>
                <p:nvPr/>
              </p:nvSpPr>
              <p:spPr>
                <a:xfrm>
                  <a:off x="3146035" y="523808"/>
                  <a:ext cx="2239139" cy="415755"/>
                </a:xfrm>
                <a:prstGeom prst="rect">
                  <a:avLst/>
                </a:prstGeom>
                <a:blipFill rotWithShape="0">
                  <a:blip r:embed="rId10"/>
                  <a:stretch>
                    <a:fillRect l="-272" b="-11765"/>
                  </a:stretch>
                </a:blipFill>
              </p:spPr>
              <p:txBody>
                <a:bodyPr/>
                <a:lstStyle/>
                <a:p>
                  <a:r>
                    <a:rPr lang="en-US">
                      <a:noFill/>
                    </a:rPr>
                    <a:t> </a:t>
                  </a:r>
                </a:p>
              </p:txBody>
            </p:sp>
          </mc:Fallback>
        </mc:AlternateContent>
      </p:grpSp>
      <p:cxnSp>
        <p:nvCxnSpPr>
          <p:cNvPr id="45" name="Straight Arrow Connector 44"/>
          <p:cNvCxnSpPr>
            <a:stCxn id="36" idx="6"/>
            <a:endCxn id="44" idx="2"/>
          </p:cNvCxnSpPr>
          <p:nvPr/>
        </p:nvCxnSpPr>
        <p:spPr>
          <a:xfrm flipV="1">
            <a:off x="5933626" y="978474"/>
            <a:ext cx="992659" cy="886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17" name="Group 16"/>
          <p:cNvGrpSpPr/>
          <p:nvPr/>
        </p:nvGrpSpPr>
        <p:grpSpPr>
          <a:xfrm>
            <a:off x="6662897" y="140161"/>
            <a:ext cx="2141355" cy="1141053"/>
            <a:chOff x="6662897" y="140161"/>
            <a:chExt cx="2141355" cy="1141053"/>
          </a:xfrm>
        </p:grpSpPr>
        <p:sp>
          <p:nvSpPr>
            <p:cNvPr id="44" name="Oval 43"/>
            <p:cNvSpPr/>
            <p:nvPr/>
          </p:nvSpPr>
          <p:spPr>
            <a:xfrm>
              <a:off x="6926285" y="675733"/>
              <a:ext cx="642552" cy="605481"/>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chemeClr val="tx1">
                      <a:lumMod val="75000"/>
                      <a:lumOff val="25000"/>
                    </a:schemeClr>
                  </a:solidFill>
                </a:rPr>
                <a:t>Log</a:t>
              </a:r>
              <a:r>
                <a:rPr lang="en-US" dirty="0" smtClean="0">
                  <a:solidFill>
                    <a:schemeClr val="tx1">
                      <a:lumMod val="75000"/>
                      <a:lumOff val="25000"/>
                    </a:schemeClr>
                  </a:solidFill>
                </a:rPr>
                <a:t> </a:t>
              </a:r>
              <a:endParaRPr lang="en-US"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50" name="Rectangle 49"/>
                <p:cNvSpPr/>
                <p:nvPr/>
              </p:nvSpPr>
              <p:spPr>
                <a:xfrm>
                  <a:off x="6662897" y="140161"/>
                  <a:ext cx="2141355" cy="6459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i="1" smtClean="0">
                                <a:latin typeface="Cambria Math" charset="0"/>
                              </a:rPr>
                            </m:ctrlPr>
                          </m:funcPr>
                          <m:fName>
                            <m:sSub>
                              <m:sSubPr>
                                <m:ctrlPr>
                                  <a:rPr lang="en-US" b="0" i="1" smtClean="0">
                                    <a:latin typeface="Cambria Math" charset="0"/>
                                  </a:rPr>
                                </m:ctrlPr>
                              </m:sSubPr>
                              <m:e>
                                <m:r>
                                  <a:rPr lang="en-US" b="0" i="1" smtClean="0">
                                    <a:latin typeface="Cambria Math" charset="0"/>
                                  </a:rPr>
                                  <m:t>𝜉</m:t>
                                </m:r>
                              </m:e>
                              <m:sub>
                                <m:r>
                                  <a:rPr lang="en-US" b="0" i="1" smtClean="0">
                                    <a:latin typeface="Cambria Math" charset="0"/>
                                  </a:rPr>
                                  <m:t>5</m:t>
                                </m:r>
                              </m:sub>
                            </m:sSub>
                            <m:r>
                              <a:rPr lang="en-US" b="0" i="1" smtClean="0">
                                <a:latin typeface="Cambria Math" charset="0"/>
                              </a:rPr>
                              <m:t>=</m:t>
                            </m:r>
                            <m:r>
                              <m:rPr>
                                <m:sty m:val="p"/>
                              </m:rPr>
                              <a:rPr lang="en-US">
                                <a:latin typeface="Cambria Math" charset="0"/>
                              </a:rPr>
                              <m:t>log</m:t>
                            </m:r>
                          </m:fName>
                          <m:e>
                            <m:f>
                              <m:fPr>
                                <m:ctrlPr>
                                  <a:rPr lang="mr-IN" i="1" smtClean="0">
                                    <a:latin typeface="Cambria Math" charset="0"/>
                                  </a:rPr>
                                </m:ctrlPr>
                              </m:fPr>
                              <m:num>
                                <m:r>
                                  <a:rPr lang="en-US" b="0" i="1" smtClean="0">
                                    <a:latin typeface="Cambria Math" charset="0"/>
                                  </a:rPr>
                                  <m:t>1</m:t>
                                </m:r>
                              </m:num>
                              <m:den>
                                <m:r>
                                  <a:rPr lang="en-US" b="0" i="1" smtClean="0">
                                    <a:latin typeface="Cambria Math" charset="0"/>
                                  </a:rPr>
                                  <m:t>1+</m:t>
                                </m:r>
                                <m:sSup>
                                  <m:sSupPr>
                                    <m:ctrlPr>
                                      <a:rPr lang="en-US" b="0" i="1" smtClean="0">
                                        <a:latin typeface="Cambria Math" charset="0"/>
                                      </a:rPr>
                                    </m:ctrlPr>
                                  </m:sSupPr>
                                  <m:e>
                                    <m:r>
                                      <a:rPr lang="en-US" b="0" i="1" smtClean="0">
                                        <a:latin typeface="Cambria Math" charset="0"/>
                                      </a:rPr>
                                      <m:t>𝑒</m:t>
                                    </m:r>
                                  </m:e>
                                  <m:sup>
                                    <m:r>
                                      <a:rPr lang="en-US" b="0" i="1" smtClean="0">
                                        <a:latin typeface="Cambria Math" charset="0"/>
                                      </a:rPr>
                                      <m:t>−</m:t>
                                    </m:r>
                                    <m:sSup>
                                      <m:sSupPr>
                                        <m:ctrlPr>
                                          <a:rPr lang="en-US" b="0" i="1" smtClean="0">
                                            <a:latin typeface="Cambria Math" charset="0"/>
                                          </a:rPr>
                                        </m:ctrlPr>
                                      </m:sSupPr>
                                      <m:e>
                                        <m:r>
                                          <a:rPr lang="en-US" b="0" i="1" smtClean="0">
                                            <a:latin typeface="Cambria Math" charset="0"/>
                                          </a:rPr>
                                          <m:t>𝑊</m:t>
                                        </m:r>
                                      </m:e>
                                      <m:sup>
                                        <m:r>
                                          <a:rPr lang="en-US" b="0" i="1" smtClean="0">
                                            <a:latin typeface="Cambria Math" charset="0"/>
                                          </a:rPr>
                                          <m:t>𝑇</m:t>
                                        </m:r>
                                      </m:sup>
                                    </m:sSup>
                                    <m:r>
                                      <a:rPr lang="en-US" b="0" i="1" smtClean="0">
                                        <a:latin typeface="Cambria Math" charset="0"/>
                                      </a:rPr>
                                      <m:t>𝑋</m:t>
                                    </m:r>
                                  </m:sup>
                                </m:sSup>
                              </m:den>
                            </m:f>
                          </m:e>
                        </m:func>
                      </m:oMath>
                    </m:oMathPara>
                  </a14:m>
                  <a:endParaRPr lang="en-US" dirty="0"/>
                </a:p>
              </p:txBody>
            </p:sp>
          </mc:Choice>
          <mc:Fallback xmlns="">
            <p:sp>
              <p:nvSpPr>
                <p:cNvPr id="50" name="Rectangle 49"/>
                <p:cNvSpPr>
                  <a:spLocks noRot="1" noChangeAspect="1" noMove="1" noResize="1" noEditPoints="1" noAdjustHandles="1" noChangeArrowheads="1" noChangeShapeType="1" noTextEdit="1"/>
                </p:cNvSpPr>
                <p:nvPr/>
              </p:nvSpPr>
              <p:spPr>
                <a:xfrm>
                  <a:off x="6662897" y="140161"/>
                  <a:ext cx="2141355" cy="645946"/>
                </a:xfrm>
                <a:prstGeom prst="rect">
                  <a:avLst/>
                </a:prstGeom>
                <a:blipFill rotWithShape="0">
                  <a:blip r:embed="rId11"/>
                  <a:stretch>
                    <a:fillRect/>
                  </a:stretch>
                </a:blipFill>
              </p:spPr>
              <p:txBody>
                <a:bodyPr/>
                <a:lstStyle/>
                <a:p>
                  <a:r>
                    <a:rPr lang="en-US">
                      <a:noFill/>
                    </a:rPr>
                    <a:t> </a:t>
                  </a:r>
                </a:p>
              </p:txBody>
            </p:sp>
          </mc:Fallback>
        </mc:AlternateContent>
      </p:grpSp>
      <p:cxnSp>
        <p:nvCxnSpPr>
          <p:cNvPr id="52" name="Straight Arrow Connector 51"/>
          <p:cNvCxnSpPr>
            <a:stCxn id="36" idx="5"/>
            <a:endCxn id="51" idx="1"/>
          </p:cNvCxnSpPr>
          <p:nvPr/>
        </p:nvCxnSpPr>
        <p:spPr>
          <a:xfrm>
            <a:off x="5839526" y="1281214"/>
            <a:ext cx="804301" cy="62424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5" name="Oval 54"/>
          <p:cNvSpPr/>
          <p:nvPr/>
        </p:nvSpPr>
        <p:spPr>
          <a:xfrm>
            <a:off x="5483116" y="2168981"/>
            <a:ext cx="642552" cy="605481"/>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lumMod val="75000"/>
                    <a:lumOff val="25000"/>
                  </a:schemeClr>
                </a:solidFill>
              </a:rPr>
              <a:t>1</a:t>
            </a:r>
          </a:p>
        </p:txBody>
      </p:sp>
      <p:cxnSp>
        <p:nvCxnSpPr>
          <p:cNvPr id="56" name="Straight Arrow Connector 55"/>
          <p:cNvCxnSpPr>
            <a:stCxn id="55" idx="6"/>
            <a:endCxn id="51" idx="3"/>
          </p:cNvCxnSpPr>
          <p:nvPr/>
        </p:nvCxnSpPr>
        <p:spPr>
          <a:xfrm flipV="1">
            <a:off x="6125668" y="2333596"/>
            <a:ext cx="518159" cy="13812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9" name="Straight Arrow Connector 58"/>
          <p:cNvCxnSpPr>
            <a:stCxn id="55" idx="2"/>
            <a:endCxn id="13" idx="5"/>
          </p:cNvCxnSpPr>
          <p:nvPr/>
        </p:nvCxnSpPr>
        <p:spPr>
          <a:xfrm flipH="1" flipV="1">
            <a:off x="4749751" y="2030857"/>
            <a:ext cx="733365" cy="44086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18" name="Group 17"/>
          <p:cNvGrpSpPr/>
          <p:nvPr/>
        </p:nvGrpSpPr>
        <p:grpSpPr>
          <a:xfrm>
            <a:off x="6549727" y="1816786"/>
            <a:ext cx="2195858" cy="1162756"/>
            <a:chOff x="6549727" y="1816786"/>
            <a:chExt cx="2195858" cy="1162756"/>
          </a:xfrm>
        </p:grpSpPr>
        <p:sp>
          <p:nvSpPr>
            <p:cNvPr id="51" name="Oval 50"/>
            <p:cNvSpPr/>
            <p:nvPr/>
          </p:nvSpPr>
          <p:spPr>
            <a:xfrm>
              <a:off x="6549727" y="1816786"/>
              <a:ext cx="642552" cy="605481"/>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chemeClr val="tx1">
                      <a:lumMod val="75000"/>
                      <a:lumOff val="25000"/>
                    </a:schemeClr>
                  </a:solidFill>
                </a:rPr>
                <a:t>-</a:t>
              </a:r>
              <a:endParaRPr lang="en-US"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62" name="Rectangle 61"/>
                <p:cNvSpPr/>
                <p:nvPr/>
              </p:nvSpPr>
              <p:spPr>
                <a:xfrm>
                  <a:off x="6549727" y="2333596"/>
                  <a:ext cx="2195858" cy="6459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i="1" smtClean="0">
                                <a:latin typeface="Cambria Math" charset="0"/>
                              </a:rPr>
                            </m:ctrlPr>
                          </m:funcPr>
                          <m:fName>
                            <m:sSub>
                              <m:sSubPr>
                                <m:ctrlPr>
                                  <a:rPr lang="en-US" i="1">
                                    <a:latin typeface="Cambria Math" charset="0"/>
                                  </a:rPr>
                                </m:ctrlPr>
                              </m:sSubPr>
                              <m:e>
                                <m:r>
                                  <a:rPr lang="en-US" i="1">
                                    <a:latin typeface="Cambria Math" charset="0"/>
                                  </a:rPr>
                                  <m:t>𝜉</m:t>
                                </m:r>
                              </m:e>
                              <m:sub>
                                <m:r>
                                  <a:rPr lang="en-US" i="1">
                                    <a:latin typeface="Cambria Math" charset="0"/>
                                  </a:rPr>
                                  <m:t>5</m:t>
                                </m:r>
                              </m:sub>
                            </m:sSub>
                            <m:r>
                              <a:rPr lang="en-US" i="1">
                                <a:latin typeface="Cambria Math" charset="0"/>
                              </a:rPr>
                              <m:t>=</m:t>
                            </m:r>
                            <m:r>
                              <a:rPr lang="en-US" b="0" i="1" smtClean="0">
                                <a:latin typeface="Cambria Math" charset="0"/>
                              </a:rPr>
                              <m:t>1−</m:t>
                            </m:r>
                          </m:fName>
                          <m:e>
                            <m:f>
                              <m:fPr>
                                <m:ctrlPr>
                                  <a:rPr lang="mr-IN" i="1">
                                    <a:latin typeface="Cambria Math" charset="0"/>
                                  </a:rPr>
                                </m:ctrlPr>
                              </m:fPr>
                              <m:num>
                                <m:r>
                                  <a:rPr lang="en-US" i="1">
                                    <a:latin typeface="Cambria Math" charset="0"/>
                                  </a:rPr>
                                  <m:t>1</m:t>
                                </m:r>
                              </m:num>
                              <m:den>
                                <m:r>
                                  <a:rPr lang="en-US" i="1">
                                    <a:latin typeface="Cambria Math" charset="0"/>
                                  </a:rPr>
                                  <m:t>1+</m:t>
                                </m:r>
                                <m:sSup>
                                  <m:sSupPr>
                                    <m:ctrlPr>
                                      <a:rPr lang="en-US" i="1">
                                        <a:latin typeface="Cambria Math" charset="0"/>
                                      </a:rPr>
                                    </m:ctrlPr>
                                  </m:sSupPr>
                                  <m:e>
                                    <m:r>
                                      <a:rPr lang="en-US" i="1">
                                        <a:latin typeface="Cambria Math" charset="0"/>
                                      </a:rPr>
                                      <m:t>𝑒</m:t>
                                    </m:r>
                                  </m:e>
                                  <m:sup>
                                    <m:r>
                                      <a:rPr lang="en-US" i="1">
                                        <a:latin typeface="Cambria Math" charset="0"/>
                                      </a:rPr>
                                      <m:t>−</m:t>
                                    </m:r>
                                    <m:sSup>
                                      <m:sSupPr>
                                        <m:ctrlPr>
                                          <a:rPr lang="en-US" i="1">
                                            <a:latin typeface="Cambria Math" charset="0"/>
                                          </a:rPr>
                                        </m:ctrlPr>
                                      </m:sSupPr>
                                      <m:e>
                                        <m:r>
                                          <a:rPr lang="en-US" i="1">
                                            <a:latin typeface="Cambria Math" charset="0"/>
                                          </a:rPr>
                                          <m:t>𝑊</m:t>
                                        </m:r>
                                      </m:e>
                                      <m:sup>
                                        <m:r>
                                          <a:rPr lang="en-US" i="1">
                                            <a:latin typeface="Cambria Math" charset="0"/>
                                          </a:rPr>
                                          <m:t>𝑇</m:t>
                                        </m:r>
                                      </m:sup>
                                    </m:sSup>
                                    <m:r>
                                      <a:rPr lang="en-US" i="1">
                                        <a:latin typeface="Cambria Math" charset="0"/>
                                      </a:rPr>
                                      <m:t>𝑋</m:t>
                                    </m:r>
                                  </m:sup>
                                </m:sSup>
                              </m:den>
                            </m:f>
                          </m:e>
                        </m:func>
                      </m:oMath>
                    </m:oMathPara>
                  </a14:m>
                  <a:endParaRPr lang="en-US" dirty="0"/>
                </a:p>
              </p:txBody>
            </p:sp>
          </mc:Choice>
          <mc:Fallback xmlns="">
            <p:sp>
              <p:nvSpPr>
                <p:cNvPr id="62" name="Rectangle 61"/>
                <p:cNvSpPr>
                  <a:spLocks noRot="1" noChangeAspect="1" noMove="1" noResize="1" noEditPoints="1" noAdjustHandles="1" noChangeArrowheads="1" noChangeShapeType="1" noTextEdit="1"/>
                </p:cNvSpPr>
                <p:nvPr/>
              </p:nvSpPr>
              <p:spPr>
                <a:xfrm>
                  <a:off x="6549727" y="2333596"/>
                  <a:ext cx="2195858" cy="645946"/>
                </a:xfrm>
                <a:prstGeom prst="rect">
                  <a:avLst/>
                </a:prstGeom>
                <a:blipFill rotWithShape="0">
                  <a:blip r:embed="rId12"/>
                  <a:stretch>
                    <a:fillRect/>
                  </a:stretch>
                </a:blipFill>
              </p:spPr>
              <p:txBody>
                <a:bodyPr/>
                <a:lstStyle/>
                <a:p>
                  <a:r>
                    <a:rPr lang="en-US">
                      <a:noFill/>
                    </a:rPr>
                    <a:t> </a:t>
                  </a:r>
                </a:p>
              </p:txBody>
            </p:sp>
          </mc:Fallback>
        </mc:AlternateContent>
      </p:grpSp>
      <p:sp>
        <p:nvSpPr>
          <p:cNvPr id="37" name="Oval 36"/>
          <p:cNvSpPr/>
          <p:nvPr/>
        </p:nvSpPr>
        <p:spPr>
          <a:xfrm>
            <a:off x="8095048" y="1312433"/>
            <a:ext cx="642552" cy="605481"/>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chemeClr val="tx1">
                    <a:lumMod val="75000"/>
                    <a:lumOff val="25000"/>
                  </a:schemeClr>
                </a:solidFill>
              </a:rPr>
              <a:t>log</a:t>
            </a:r>
            <a:endParaRPr lang="en-US" dirty="0">
              <a:solidFill>
                <a:schemeClr val="tx1">
                  <a:lumMod val="75000"/>
                  <a:lumOff val="25000"/>
                </a:schemeClr>
              </a:solidFill>
            </a:endParaRPr>
          </a:p>
        </p:txBody>
      </p:sp>
    </p:spTree>
    <p:extLst>
      <p:ext uri="{BB962C8B-B14F-4D97-AF65-F5344CB8AC3E}">
        <p14:creationId xmlns:p14="http://schemas.microsoft.com/office/powerpoint/2010/main" val="322177949"/>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Evaluation of derivatives (forward mode) ex. X={1,2,3}, Y={2,3,4)  </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84</a:t>
            </a:fld>
            <a:endParaRPr lang="en-US"/>
          </a:p>
        </p:txBody>
      </p:sp>
      <mc:AlternateContent xmlns:mc="http://schemas.openxmlformats.org/markup-compatibility/2006" xmlns:a14="http://schemas.microsoft.com/office/drawing/2010/main">
        <mc:Choice Requires="a14">
          <p:graphicFrame>
            <p:nvGraphicFramePr>
              <p:cNvPr id="5" name="Table 4"/>
              <p:cNvGraphicFramePr>
                <a:graphicFrameLocks noGrp="1"/>
              </p:cNvGraphicFramePr>
              <p:nvPr>
                <p:extLst/>
              </p:nvPr>
            </p:nvGraphicFramePr>
            <p:xfrm>
              <a:off x="1103025" y="983807"/>
              <a:ext cx="9356087" cy="4634166"/>
            </p:xfrm>
            <a:graphic>
              <a:graphicData uri="http://schemas.openxmlformats.org/drawingml/2006/table">
                <a:tbl>
                  <a:tblPr firstRow="1" bandRow="1">
                    <a:tableStyleId>{073A0DAA-6AF3-43AB-8588-CEC1D06C72B9}</a:tableStyleId>
                  </a:tblPr>
                  <a:tblGrid>
                    <a:gridCol w="2935542"/>
                    <a:gridCol w="1946751"/>
                    <a:gridCol w="2236897"/>
                    <a:gridCol w="2236897"/>
                  </a:tblGrid>
                  <a:tr h="502122">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smtClean="0"/>
                            <a:t>Variables</a:t>
                          </a:r>
                          <a:endParaRPr lang="en-US" sz="1400" b="0" dirty="0" smtClean="0">
                            <a:latin typeface="Karla" charset="0"/>
                            <a:ea typeface="Karla" charset="0"/>
                            <a:cs typeface="Karla" charset="0"/>
                          </a:endParaRPr>
                        </a:p>
                      </a:txBody>
                      <a:tcPr anchor="ctr"/>
                    </a:tc>
                    <a:tc>
                      <a:txBody>
                        <a:bodyPr/>
                        <a:lstStyle/>
                        <a:p>
                          <a:pPr algn="ctr"/>
                          <a:r>
                            <a:rPr lang="en-US" sz="1400" dirty="0" smtClean="0"/>
                            <a:t>derivatives</a:t>
                          </a:r>
                          <a:endParaRPr lang="en-US" sz="1400" dirty="0">
                            <a:latin typeface="Karla" charset="0"/>
                            <a:ea typeface="Karla" charset="0"/>
                            <a:cs typeface="Karla" charset="0"/>
                          </a:endParaRPr>
                        </a:p>
                      </a:txBody>
                      <a:tcPr anchor="ctr"/>
                    </a:tc>
                    <a:tc>
                      <a:txBody>
                        <a:bodyPr/>
                        <a:lstStyle/>
                        <a:p>
                          <a:pPr algn="ctr"/>
                          <a:endParaRPr lang="en-US" sz="1400" dirty="0">
                            <a:latin typeface="Karla" charset="0"/>
                            <a:ea typeface="Karla" charset="0"/>
                            <a:cs typeface="Karla" charset="0"/>
                          </a:endParaRPr>
                        </a:p>
                      </a:txBody>
                      <a:tcPr anchor="ctr"/>
                    </a:tc>
                    <a:tc>
                      <a:txBody>
                        <a:bodyPr/>
                        <a:lstStyle/>
                        <a:p>
                          <a:pPr algn="ctr"/>
                          <a:endParaRPr lang="en-US" sz="1400" dirty="0">
                            <a:latin typeface="Karla" charset="0"/>
                            <a:ea typeface="Karla" charset="0"/>
                            <a:cs typeface="Karla" charset="0"/>
                          </a:endParaRPr>
                        </a:p>
                      </a:txBody>
                      <a:tcPr anchor="ctr"/>
                    </a:tc>
                  </a:tr>
                  <a:tr h="514712">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r>
                                  <a:rPr lang="en-US" sz="1400" smtClean="0">
                                    <a:latin typeface="Cambria Math" charset="0"/>
                                  </a:rPr>
                                  <m:t>=−</m:t>
                                </m:r>
                                <m:sSup>
                                  <m:sSupPr>
                                    <m:ctrlPr>
                                      <a:rPr lang="en-US" sz="1400" i="1" smtClean="0">
                                        <a:latin typeface="Cambria Math" charset="0"/>
                                      </a:rPr>
                                    </m:ctrlPr>
                                  </m:sSupPr>
                                  <m:e>
                                    <m:r>
                                      <a:rPr lang="en-US" sz="1400" smtClean="0">
                                        <a:latin typeface="Cambria Math" charset="0"/>
                                      </a:rPr>
                                      <m:t>𝑊</m:t>
                                    </m:r>
                                  </m:e>
                                  <m:sup>
                                    <m:r>
                                      <a:rPr lang="en-US" sz="1400" smtClean="0">
                                        <a:latin typeface="Cambria Math" charset="0"/>
                                      </a:rPr>
                                      <m:t>𝑇</m:t>
                                    </m:r>
                                  </m:sup>
                                </m:sSup>
                                <m:r>
                                  <a:rPr lang="en-US" sz="1400" smtClean="0">
                                    <a:latin typeface="Cambria Math" charset="0"/>
                                  </a:rPr>
                                  <m:t>𝑋</m:t>
                                </m:r>
                              </m:oMath>
                            </m:oMathPara>
                          </a14:m>
                          <a:endParaRPr lang="en-US" sz="1400" b="0" dirty="0" smtClean="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num>
                                  <m:den>
                                    <m:r>
                                      <a:rPr lang="en-US" sz="1400" smtClean="0">
                                        <a:latin typeface="Cambria Math" charset="0"/>
                                      </a:rPr>
                                      <m:t>𝑑𝑊</m:t>
                                    </m:r>
                                  </m:den>
                                </m:f>
                                <m:r>
                                  <a:rPr lang="en-US" sz="1400" smtClean="0">
                                    <a:latin typeface="Cambria Math" charset="0"/>
                                  </a:rPr>
                                  <m:t>=−</m:t>
                                </m:r>
                                <m:r>
                                  <a:rPr lang="en-US" sz="1400" smtClean="0">
                                    <a:latin typeface="Cambria Math" charset="0"/>
                                  </a:rPr>
                                  <m:t>𝑋</m:t>
                                </m:r>
                              </m:oMath>
                            </m:oMathPara>
                          </a14:m>
                          <a:endParaRPr lang="en-US" sz="1400" b="0" dirty="0" smtClean="0"/>
                        </a:p>
                      </a:txBody>
                      <a:tcP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smtClean="0">
                                    <a:latin typeface="Cambria Math" charset="0"/>
                                  </a:rPr>
                                  <m:t>−</m:t>
                                </m:r>
                                <m:r>
                                  <a:rPr lang="en-US" sz="1400" smtClean="0">
                                    <a:latin typeface="Cambria Math" charset="0"/>
                                  </a:rPr>
                                  <m:t>𝑋</m:t>
                                </m:r>
                              </m:oMath>
                            </m:oMathPara>
                          </a14:m>
                          <a:endParaRPr lang="en-US" sz="1400" b="0" dirty="0" smtClean="0"/>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endParaRPr lang="en-US" sz="1400" b="0" dirty="0" smtClean="0"/>
                        </a:p>
                      </a:txBody>
                      <a:tcPr anchor="ctr"/>
                    </a:tc>
                  </a:tr>
                  <a:tr h="551246">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r>
                                  <a:rPr lang="en-US" sz="1400" smtClean="0">
                                    <a:latin typeface="Cambria Math" charset="0"/>
                                  </a:rPr>
                                  <m:t>=</m:t>
                                </m:r>
                                <m:sSup>
                                  <m:sSupPr>
                                    <m:ctrlPr>
                                      <a:rPr lang="en-US" sz="1400" i="1" smtClean="0">
                                        <a:latin typeface="Cambria Math" charset="0"/>
                                      </a:rPr>
                                    </m:ctrlPr>
                                  </m:sSupPr>
                                  <m:e>
                                    <m:sSup>
                                      <m:sSupPr>
                                        <m:ctrlPr>
                                          <a:rPr lang="en-US" sz="1400" i="1">
                                            <a:latin typeface="Cambria Math" charset="0"/>
                                          </a:rPr>
                                        </m:ctrlPr>
                                      </m:sSupPr>
                                      <m:e>
                                        <m:r>
                                          <a:rPr lang="en-US" sz="1400">
                                            <a:latin typeface="Cambria Math" charset="0"/>
                                          </a:rPr>
                                          <m:t>𝑒</m:t>
                                        </m:r>
                                      </m:e>
                                      <m:sup>
                                        <m:sSub>
                                          <m:sSubPr>
                                            <m:ctrlPr>
                                              <a:rPr lang="en-US" sz="1400" i="1">
                                                <a:latin typeface="Cambria Math" charset="0"/>
                                              </a:rPr>
                                            </m:ctrlPr>
                                          </m:sSubPr>
                                          <m:e>
                                            <m:r>
                                              <a:rPr lang="en-US" sz="1400">
                                                <a:latin typeface="Cambria Math" charset="0"/>
                                              </a:rPr>
                                              <m:t>𝜉</m:t>
                                            </m:r>
                                          </m:e>
                                          <m:sub>
                                            <m:r>
                                              <a:rPr lang="en-US" sz="1400">
                                                <a:latin typeface="Cambria Math" charset="0"/>
                                              </a:rPr>
                                              <m:t>1</m:t>
                                            </m:r>
                                          </m:sub>
                                        </m:sSub>
                                      </m:sup>
                                    </m:sSup>
                                    <m:r>
                                      <a:rPr lang="en-US" sz="1400" smtClean="0">
                                        <a:latin typeface="Cambria Math" charset="0"/>
                                      </a:rPr>
                                      <m:t>=</m:t>
                                    </m:r>
                                    <m:r>
                                      <a:rPr lang="en-US" sz="1400" smtClean="0">
                                        <a:latin typeface="Cambria Math" charset="0"/>
                                      </a:rPr>
                                      <m:t>𝑒</m:t>
                                    </m:r>
                                  </m:e>
                                  <m:sup>
                                    <m:r>
                                      <a:rPr lang="en-US" sz="1400" smtClean="0">
                                        <a:latin typeface="Cambria Math" charset="0"/>
                                      </a:rPr>
                                      <m:t>−</m:t>
                                    </m:r>
                                    <m:sSup>
                                      <m:sSupPr>
                                        <m:ctrlPr>
                                          <a:rPr lang="en-US" sz="1400" i="1" smtClean="0">
                                            <a:latin typeface="Cambria Math" charset="0"/>
                                          </a:rPr>
                                        </m:ctrlPr>
                                      </m:sSupPr>
                                      <m:e>
                                        <m:r>
                                          <a:rPr lang="en-US" sz="1400" smtClean="0">
                                            <a:latin typeface="Cambria Math" charset="0"/>
                                          </a:rPr>
                                          <m:t>𝑊</m:t>
                                        </m:r>
                                      </m:e>
                                      <m:sup>
                                        <m:r>
                                          <a:rPr lang="en-US" sz="1400" smtClean="0">
                                            <a:latin typeface="Cambria Math" charset="0"/>
                                          </a:rPr>
                                          <m:t>𝑇</m:t>
                                        </m:r>
                                      </m:sup>
                                    </m:sSup>
                                    <m:r>
                                      <a:rPr lang="en-US" sz="1400" smtClean="0">
                                        <a:latin typeface="Cambria Math" charset="0"/>
                                      </a:rPr>
                                      <m:t>𝑋</m:t>
                                    </m:r>
                                  </m:sup>
                                </m:sSup>
                              </m:oMath>
                            </m:oMathPara>
                          </a14:m>
                          <a:endParaRPr lang="en-US" sz="1400" dirty="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num>
                                  <m:den>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den>
                                </m:f>
                                <m:r>
                                  <a:rPr lang="en-US" sz="1400" smtClean="0">
                                    <a:latin typeface="Cambria Math" charset="0"/>
                                  </a:rPr>
                                  <m:t>=</m:t>
                                </m:r>
                                <m:sSup>
                                  <m:sSupPr>
                                    <m:ctrlPr>
                                      <a:rPr lang="en-US" sz="1400" i="1" smtClean="0">
                                        <a:latin typeface="Cambria Math" charset="0"/>
                                      </a:rPr>
                                    </m:ctrlPr>
                                  </m:sSupPr>
                                  <m:e>
                                    <m:r>
                                      <a:rPr lang="en-US" sz="1400" smtClean="0">
                                        <a:latin typeface="Cambria Math" charset="0"/>
                                      </a:rPr>
                                      <m:t>𝑒</m:t>
                                    </m:r>
                                  </m:e>
                                  <m:sup>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sup>
                                </m:sSup>
                              </m:oMath>
                            </m:oMathPara>
                          </a14:m>
                          <a:endParaRPr lang="en-US" sz="1400" b="0" dirty="0" smtClean="0"/>
                        </a:p>
                      </a:txBody>
                      <a:tcPr/>
                    </a:tc>
                    <a:tc>
                      <a:txBody>
                        <a:bodyPr/>
                        <a:lstStyle/>
                        <a:p>
                          <a:pPr algn="ctr"/>
                          <a14:m>
                            <m:oMathPara xmlns:m="http://schemas.openxmlformats.org/officeDocument/2006/math">
                              <m:oMathParaPr>
                                <m:jc m:val="centerGroup"/>
                              </m:oMathParaPr>
                              <m:oMath xmlns:m="http://schemas.openxmlformats.org/officeDocument/2006/math">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oMath>
                            </m:oMathPara>
                          </a14:m>
                          <a:endParaRPr lang="en-US" sz="1400" dirty="0"/>
                        </a:p>
                      </a:txBody>
                      <a:tcPr anchor="ctr"/>
                    </a:tc>
                    <a:tc>
                      <a:txBody>
                        <a:bodyPr/>
                        <a:lstStyle/>
                        <a:p>
                          <a:pPr algn="ctr"/>
                          <a:endParaRPr lang="en-US" sz="1400" dirty="0"/>
                        </a:p>
                      </a:txBody>
                      <a:tcPr anchor="ctr"/>
                    </a:tc>
                  </a:tr>
                  <a:tr h="551246">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r>
                                  <a:rPr lang="en-US" sz="1400" smtClean="0">
                                    <a:latin typeface="Cambria Math" charset="0"/>
                                  </a:rPr>
                                  <m:t>=</m:t>
                                </m:r>
                                <m:r>
                                  <a:rPr lang="en-US" sz="1400">
                                    <a:latin typeface="Cambria Math" charset="0"/>
                                  </a:rPr>
                                  <m:t>1+</m:t>
                                </m:r>
                                <m:sSub>
                                  <m:sSubPr>
                                    <m:ctrlPr>
                                      <a:rPr lang="en-US" sz="1400" i="1">
                                        <a:latin typeface="Cambria Math" charset="0"/>
                                      </a:rPr>
                                    </m:ctrlPr>
                                  </m:sSubPr>
                                  <m:e>
                                    <m:r>
                                      <a:rPr lang="en-US" sz="1400">
                                        <a:latin typeface="Cambria Math" charset="0"/>
                                      </a:rPr>
                                      <m:t>𝜉</m:t>
                                    </m:r>
                                  </m:e>
                                  <m:sub>
                                    <m:r>
                                      <a:rPr lang="en-US" sz="1400">
                                        <a:latin typeface="Cambria Math" charset="0"/>
                                      </a:rPr>
                                      <m:t>2</m:t>
                                    </m:r>
                                  </m:sub>
                                </m:sSub>
                                <m:r>
                                  <a:rPr lang="en-US" sz="1400" smtClean="0">
                                    <a:latin typeface="Cambria Math" charset="0"/>
                                  </a:rPr>
                                  <m:t>=1+</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oMath>
                            </m:oMathPara>
                          </a14:m>
                          <a:endParaRPr lang="en-US" sz="1400" b="0" dirty="0" smtClean="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num>
                                  <m:den>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den>
                                </m:f>
                                <m:r>
                                  <a:rPr lang="en-US" sz="1400" smtClean="0">
                                    <a:latin typeface="Cambria Math" charset="0"/>
                                  </a:rPr>
                                  <m:t>=1</m:t>
                                </m:r>
                              </m:oMath>
                            </m:oMathPara>
                          </a14:m>
                          <a:endParaRPr lang="en-US" sz="1400" b="0" dirty="0" smtClean="0"/>
                        </a:p>
                      </a:txBody>
                      <a:tcPr/>
                    </a:tc>
                    <a:tc>
                      <a:txBody>
                        <a:bodyPr/>
                        <a:lstStyle/>
                        <a:p>
                          <a:pPr algn="ctr"/>
                          <a:r>
                            <a:rPr lang="en-US" sz="1400" dirty="0" smtClean="0"/>
                            <a:t>1</a:t>
                          </a:r>
                          <a:endParaRPr lang="en-US" sz="1400" dirty="0"/>
                        </a:p>
                      </a:txBody>
                      <a:tcPr anchor="ctr"/>
                    </a:tc>
                    <a:tc>
                      <a:txBody>
                        <a:bodyPr/>
                        <a:lstStyle/>
                        <a:p>
                          <a:pPr algn="ctr"/>
                          <a:endParaRPr lang="en-US" sz="1400" dirty="0"/>
                        </a:p>
                      </a:txBody>
                      <a:tcPr anchor="ctr"/>
                    </a:tc>
                  </a:tr>
                  <a:tr h="633993">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r>
                                  <a:rPr lang="en-US" sz="1400">
                                    <a:latin typeface="Cambria Math" charset="0"/>
                                  </a:rPr>
                                  <m:t>=</m:t>
                                </m:r>
                                <m:f>
                                  <m:fPr>
                                    <m:ctrlPr>
                                      <a:rPr lang="mr-IN" sz="1400" i="1">
                                        <a:latin typeface="Cambria Math" charset="0"/>
                                      </a:rPr>
                                    </m:ctrlPr>
                                  </m:fPr>
                                  <m:num>
                                    <m:r>
                                      <a:rPr lang="en-US" sz="1400">
                                        <a:latin typeface="Cambria Math" charset="0"/>
                                      </a:rPr>
                                      <m:t>1</m:t>
                                    </m:r>
                                  </m:num>
                                  <m:den>
                                    <m:sSub>
                                      <m:sSubPr>
                                        <m:ctrlPr>
                                          <a:rPr lang="en-US" sz="1400" i="1">
                                            <a:latin typeface="Cambria Math" charset="0"/>
                                          </a:rPr>
                                        </m:ctrlPr>
                                      </m:sSubPr>
                                      <m:e>
                                        <m:r>
                                          <a:rPr lang="en-US" sz="1400">
                                            <a:latin typeface="Cambria Math" charset="0"/>
                                          </a:rPr>
                                          <m:t>𝜉</m:t>
                                        </m:r>
                                      </m:e>
                                      <m:sub>
                                        <m:r>
                                          <a:rPr lang="en-US" sz="1400">
                                            <a:latin typeface="Cambria Math" charset="0"/>
                                          </a:rPr>
                                          <m:t>3</m:t>
                                        </m:r>
                                      </m:sub>
                                    </m:sSub>
                                  </m:den>
                                </m:f>
                                <m:r>
                                  <a:rPr lang="en-US" sz="1400" smtClean="0">
                                    <a:latin typeface="Cambria Math" charset="0"/>
                                  </a:rPr>
                                  <m:t>=</m:t>
                                </m:r>
                                <m:f>
                                  <m:fPr>
                                    <m:ctrlPr>
                                      <a:rPr lang="mr-IN" sz="1400" i="1" smtClean="0">
                                        <a:latin typeface="Cambria Math" charset="0"/>
                                      </a:rPr>
                                    </m:ctrlPr>
                                  </m:fPr>
                                  <m:num>
                                    <m:r>
                                      <a:rPr lang="en-US" sz="1400" smtClean="0">
                                        <a:latin typeface="Cambria Math" charset="0"/>
                                      </a:rPr>
                                      <m:t>1</m:t>
                                    </m:r>
                                  </m:num>
                                  <m:den>
                                    <m:r>
                                      <a:rPr lang="en-US" sz="1400">
                                        <a:latin typeface="Cambria Math" charset="0"/>
                                      </a:rPr>
                                      <m:t>1+</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den>
                                </m:f>
                                <m:r>
                                  <a:rPr lang="en-US" sz="1400" smtClean="0">
                                    <a:latin typeface="Cambria Math" charset="0"/>
                                  </a:rPr>
                                  <m:t>=</m:t>
                                </m:r>
                                <m:r>
                                  <a:rPr lang="en-US" sz="1400" smtClean="0">
                                    <a:latin typeface="Cambria Math" charset="0"/>
                                  </a:rPr>
                                  <m:t>𝑝</m:t>
                                </m:r>
                              </m:oMath>
                            </m:oMathPara>
                          </a14:m>
                          <a:endParaRPr lang="en-US" sz="1400" b="0" dirty="0" smtClean="0">
                            <a:solidFill>
                              <a:srgbClr val="FF0000"/>
                            </a:solidFill>
                          </a:endParaRPr>
                        </a:p>
                      </a:txBody>
                      <a:tcPr anchor="ctr"/>
                    </a:tc>
                    <a:tc>
                      <a:txBody>
                        <a:bodyPr/>
                        <a:lstStyle/>
                        <a:p>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num>
                                  <m:den>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den>
                                </m:f>
                                <m:r>
                                  <a:rPr lang="en-US" sz="1400" smtClean="0">
                                    <a:latin typeface="Cambria Math" charset="0"/>
                                  </a:rPr>
                                  <m:t>=−</m:t>
                                </m:r>
                                <m:f>
                                  <m:fPr>
                                    <m:ctrlPr>
                                      <a:rPr lang="mr-IN" sz="1400" i="1" smtClean="0">
                                        <a:latin typeface="Cambria Math" charset="0"/>
                                      </a:rPr>
                                    </m:ctrlPr>
                                  </m:fPr>
                                  <m:num>
                                    <m:r>
                                      <a:rPr lang="en-US" sz="1400" smtClean="0">
                                        <a:latin typeface="Cambria Math" charset="0"/>
                                      </a:rPr>
                                      <m:t>1</m:t>
                                    </m:r>
                                  </m:num>
                                  <m:den>
                                    <m:sSubSup>
                                      <m:sSubSupPr>
                                        <m:ctrlPr>
                                          <a:rPr lang="en-US" sz="1400" i="1" smtClean="0">
                                            <a:latin typeface="Cambria Math" charset="0"/>
                                          </a:rPr>
                                        </m:ctrlPr>
                                      </m:sSubSupPr>
                                      <m:e>
                                        <m:r>
                                          <a:rPr lang="en-US" sz="1400" smtClean="0">
                                            <a:latin typeface="Cambria Math" charset="0"/>
                                          </a:rPr>
                                          <m:t>𝜉</m:t>
                                        </m:r>
                                      </m:e>
                                      <m:sub>
                                        <m:r>
                                          <a:rPr lang="en-US" sz="1400" smtClean="0">
                                            <a:latin typeface="Cambria Math" charset="0"/>
                                          </a:rPr>
                                          <m:t>3</m:t>
                                        </m:r>
                                      </m:sub>
                                      <m:sup>
                                        <m:r>
                                          <a:rPr lang="en-US" sz="1400" smtClean="0">
                                            <a:latin typeface="Cambria Math" charset="0"/>
                                          </a:rPr>
                                          <m:t>2</m:t>
                                        </m:r>
                                      </m:sup>
                                    </m:sSubSup>
                                  </m:den>
                                </m:f>
                              </m:oMath>
                            </m:oMathPara>
                          </a14:m>
                          <a:endParaRPr lang="en-US" sz="14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400" smtClean="0">
                                    <a:latin typeface="Cambria Math" charset="0"/>
                                  </a:rPr>
                                  <m:t>−</m:t>
                                </m:r>
                                <m:f>
                                  <m:fPr>
                                    <m:ctrlPr>
                                      <a:rPr lang="mr-IN" sz="1400" i="1" smtClean="0">
                                        <a:latin typeface="Cambria Math" charset="0"/>
                                      </a:rPr>
                                    </m:ctrlPr>
                                  </m:fPr>
                                  <m:num>
                                    <m:r>
                                      <a:rPr lang="en-US" sz="1400" smtClean="0">
                                        <a:latin typeface="Cambria Math" charset="0"/>
                                      </a:rPr>
                                      <m:t>1</m:t>
                                    </m:r>
                                  </m:num>
                                  <m:den>
                                    <m:sSup>
                                      <m:sSupPr>
                                        <m:ctrlPr>
                                          <a:rPr lang="en-US" sz="1400" i="1" smtClean="0">
                                            <a:latin typeface="Cambria Math" charset="0"/>
                                          </a:rPr>
                                        </m:ctrlPr>
                                      </m:sSupPr>
                                      <m:e>
                                        <m:d>
                                          <m:dPr>
                                            <m:ctrlPr>
                                              <a:rPr lang="en-US" sz="1400" i="1" smtClean="0">
                                                <a:latin typeface="Cambria Math" charset="0"/>
                                              </a:rPr>
                                            </m:ctrlPr>
                                          </m:dPr>
                                          <m:e>
                                            <m:r>
                                              <a:rPr lang="en-US" sz="1400">
                                                <a:latin typeface="Cambria Math" charset="0"/>
                                              </a:rPr>
                                              <m:t>1+</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e>
                                        </m:d>
                                      </m:e>
                                      <m:sup>
                                        <m:r>
                                          <a:rPr lang="en-US" sz="1400" smtClean="0">
                                            <a:latin typeface="Cambria Math" charset="0"/>
                                          </a:rPr>
                                          <m:t>2</m:t>
                                        </m:r>
                                      </m:sup>
                                    </m:sSup>
                                  </m:den>
                                </m:f>
                              </m:oMath>
                            </m:oMathPara>
                          </a14:m>
                          <a:endParaRPr lang="en-US" sz="1400" dirty="0"/>
                        </a:p>
                      </a:txBody>
                      <a:tcPr anchor="ctr"/>
                    </a:tc>
                    <a:tc>
                      <a:txBody>
                        <a:bodyPr/>
                        <a:lstStyle/>
                        <a:p>
                          <a:pPr algn="ctr"/>
                          <a:endParaRPr lang="en-US" sz="1400" dirty="0"/>
                        </a:p>
                      </a:txBody>
                      <a:tcPr anchor="ctr"/>
                    </a:tc>
                  </a:tr>
                  <a:tr h="551246">
                    <a:tc>
                      <a:txBody>
                        <a:bodyPr/>
                        <a:lstStyle/>
                        <a:p>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r>
                                  <a:rPr lang="en-US" sz="1400" smtClean="0">
                                    <a:latin typeface="Cambria Math" charset="0"/>
                                  </a:rPr>
                                  <m:t>=</m:t>
                                </m:r>
                                <m:func>
                                  <m:funcPr>
                                    <m:ctrlPr>
                                      <a:rPr lang="en-US" sz="1400" i="1" smtClean="0">
                                        <a:latin typeface="Cambria Math" charset="0"/>
                                      </a:rPr>
                                    </m:ctrlPr>
                                  </m:funcPr>
                                  <m:fName>
                                    <m:r>
                                      <m:rPr>
                                        <m:sty m:val="p"/>
                                      </m:rPr>
                                      <a:rPr lang="en-US" sz="1400" smtClean="0">
                                        <a:latin typeface="Cambria Math" charset="0"/>
                                      </a:rPr>
                                      <m:t>log</m:t>
                                    </m:r>
                                  </m:fName>
                                  <m:e>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r>
                                      <a:rPr lang="en-US" sz="1400" smtClean="0">
                                        <a:latin typeface="Cambria Math" charset="0"/>
                                      </a:rPr>
                                      <m:t>=</m:t>
                                    </m:r>
                                    <m:func>
                                      <m:funcPr>
                                        <m:ctrlPr>
                                          <a:rPr lang="en-US" sz="1400" i="1" smtClean="0">
                                            <a:latin typeface="Cambria Math" charset="0"/>
                                          </a:rPr>
                                        </m:ctrlPr>
                                      </m:funcPr>
                                      <m:fName>
                                        <m:r>
                                          <m:rPr>
                                            <m:sty m:val="p"/>
                                          </m:rPr>
                                          <a:rPr lang="en-US" sz="1400" smtClean="0">
                                            <a:latin typeface="Cambria Math" charset="0"/>
                                          </a:rPr>
                                          <m:t>log</m:t>
                                        </m:r>
                                      </m:fName>
                                      <m:e>
                                        <m:r>
                                          <a:rPr lang="en-US" sz="1400" smtClean="0">
                                            <a:latin typeface="Cambria Math" charset="0"/>
                                          </a:rPr>
                                          <m:t>𝑝</m:t>
                                        </m:r>
                                        <m:r>
                                          <a:rPr lang="en-US" sz="1400" smtClean="0">
                                            <a:latin typeface="Cambria Math" charset="0"/>
                                          </a:rPr>
                                          <m:t> =</m:t>
                                        </m:r>
                                      </m:e>
                                    </m:func>
                                    <m:func>
                                      <m:funcPr>
                                        <m:ctrlPr>
                                          <a:rPr lang="en-US" sz="1400" i="1" smtClean="0">
                                            <a:latin typeface="Cambria Math" charset="0"/>
                                          </a:rPr>
                                        </m:ctrlPr>
                                      </m:funcPr>
                                      <m:fName>
                                        <m:r>
                                          <m:rPr>
                                            <m:sty m:val="p"/>
                                          </m:rPr>
                                          <a:rPr lang="en-US" sz="1400" smtClean="0">
                                            <a:latin typeface="Cambria Math" charset="0"/>
                                          </a:rPr>
                                          <m:t>log</m:t>
                                        </m:r>
                                      </m:fName>
                                      <m:e>
                                        <m:f>
                                          <m:fPr>
                                            <m:ctrlPr>
                                              <a:rPr lang="mr-IN" sz="1400" i="1">
                                                <a:latin typeface="Cambria Math" charset="0"/>
                                              </a:rPr>
                                            </m:ctrlPr>
                                          </m:fPr>
                                          <m:num>
                                            <m:r>
                                              <a:rPr lang="en-US" sz="1400">
                                                <a:latin typeface="Cambria Math" charset="0"/>
                                              </a:rPr>
                                              <m:t>1</m:t>
                                            </m:r>
                                          </m:num>
                                          <m:den>
                                            <m:r>
                                              <a:rPr lang="en-US" sz="1400">
                                                <a:latin typeface="Cambria Math" charset="0"/>
                                              </a:rPr>
                                              <m:t>1+</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den>
                                        </m:f>
                                      </m:e>
                                    </m:func>
                                  </m:e>
                                </m:func>
                              </m:oMath>
                            </m:oMathPara>
                          </a14:m>
                          <a:endParaRPr lang="en-US" sz="1400" dirty="0"/>
                        </a:p>
                      </a:txBody>
                      <a:tcPr anchor="ctr"/>
                    </a:tc>
                    <a:tc>
                      <a:txBody>
                        <a:bodyPr/>
                        <a:lstStyle/>
                        <a:p>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num>
                                  <m:den>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den>
                                </m:f>
                                <m:r>
                                  <a:rPr lang="en-US" sz="1400" smtClean="0">
                                    <a:latin typeface="Cambria Math" charset="0"/>
                                  </a:rPr>
                                  <m:t>=</m:t>
                                </m:r>
                                <m:f>
                                  <m:fPr>
                                    <m:ctrlPr>
                                      <a:rPr lang="mr-IN" sz="1400" i="1" smtClean="0">
                                        <a:latin typeface="Cambria Math" charset="0"/>
                                      </a:rPr>
                                    </m:ctrlPr>
                                  </m:fPr>
                                  <m:num>
                                    <m:r>
                                      <a:rPr lang="en-US" sz="1400" smtClean="0">
                                        <a:latin typeface="Cambria Math" charset="0"/>
                                      </a:rPr>
                                      <m:t>1</m:t>
                                    </m:r>
                                  </m:num>
                                  <m:den>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den>
                                </m:f>
                              </m:oMath>
                            </m:oMathPara>
                          </a14:m>
                          <a:endParaRPr lang="en-US" sz="1400" b="0" dirty="0" smtClean="0"/>
                        </a:p>
                      </a:txBody>
                      <a:tcPr/>
                    </a:tc>
                    <a:tc>
                      <a:txBody>
                        <a:bodyPr/>
                        <a:lstStyle/>
                        <a:p>
                          <a:pPr algn="ctr"/>
                          <a14:m>
                            <m:oMathPara xmlns:m="http://schemas.openxmlformats.org/officeDocument/2006/math">
                              <m:oMathParaPr>
                                <m:jc m:val="centerGroup"/>
                              </m:oMathParaPr>
                              <m:oMath xmlns:m="http://schemas.openxmlformats.org/officeDocument/2006/math">
                                <m:r>
                                  <a:rPr lang="en-US" sz="1400" smtClean="0">
                                    <a:latin typeface="Cambria Math" charset="0"/>
                                  </a:rPr>
                                  <m:t>1+</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oMath>
                            </m:oMathPara>
                          </a14:m>
                          <a:endParaRPr lang="en-US" sz="1400" dirty="0"/>
                        </a:p>
                      </a:txBody>
                      <a:tcPr anchor="ctr"/>
                    </a:tc>
                    <a:tc>
                      <a:txBody>
                        <a:bodyPr/>
                        <a:lstStyle/>
                        <a:p>
                          <a:pPr algn="ctr"/>
                          <a:endParaRPr lang="en-US" sz="1400" dirty="0"/>
                        </a:p>
                      </a:txBody>
                      <a:tcPr anchor="ctr"/>
                    </a:tc>
                  </a:tr>
                  <a:tr h="552234">
                    <a:tc>
                      <a:txBody>
                        <a:bodyPr/>
                        <a:lstStyle/>
                        <a:p>
                          <a:pPr/>
                          <a14:m>
                            <m:oMathPara xmlns:m="http://schemas.openxmlformats.org/officeDocument/2006/math">
                              <m:oMathParaPr>
                                <m:jc m:val="centerGroup"/>
                              </m:oMathParaPr>
                              <m:oMath xmlns:m="http://schemas.openxmlformats.org/officeDocument/2006/math">
                                <m:sSubSup>
                                  <m:sSubSupPr>
                                    <m:ctrlPr>
                                      <a:rPr lang="en-US" sz="1400" i="1" smtClean="0">
                                        <a:latin typeface="Cambria Math" charset="0"/>
                                      </a:rPr>
                                    </m:ctrlPr>
                                  </m:sSubSupPr>
                                  <m:e>
                                    <m:r>
                                      <a:rPr lang="en-US" sz="1400" smtClean="0">
                                        <a:latin typeface="Cambria Math" charset="0"/>
                                      </a:rPr>
                                      <m:t>ℒ</m:t>
                                    </m:r>
                                  </m:e>
                                  <m:sub>
                                    <m:r>
                                      <a:rPr lang="en-US" sz="1400" smtClean="0">
                                        <a:latin typeface="Cambria Math" charset="0"/>
                                      </a:rPr>
                                      <m:t>𝑖</m:t>
                                    </m:r>
                                  </m:sub>
                                  <m:sup>
                                    <m:r>
                                      <a:rPr lang="en-US" sz="1400" smtClean="0">
                                        <a:latin typeface="Cambria Math" charset="0"/>
                                      </a:rPr>
                                      <m:t>𝐴</m:t>
                                    </m:r>
                                  </m:sup>
                                </m:sSubSup>
                                <m:r>
                                  <a:rPr lang="en-US" sz="1400" smtClean="0">
                                    <a:latin typeface="Cambria Math" charset="0"/>
                                  </a:rPr>
                                  <m:t>=−</m:t>
                                </m:r>
                                <m:r>
                                  <a:rPr lang="en-US" sz="1400" smtClean="0">
                                    <a:latin typeface="Cambria Math" charset="0"/>
                                  </a:rPr>
                                  <m:t>𝑦</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oMath>
                            </m:oMathPara>
                          </a14:m>
                          <a:endParaRPr lang="en-US" sz="1400" b="0" dirty="0" smtClean="0"/>
                        </a:p>
                      </a:txBody>
                      <a:tcPr anchor="ctr"/>
                    </a:tc>
                    <a:tc>
                      <a:txBody>
                        <a:bodyPr/>
                        <a:lstStyle/>
                        <a:p>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smtClean="0">
                                        <a:latin typeface="Cambria Math" charset="0"/>
                                      </a:rPr>
                                      <m:t>𝑑</m:t>
                                    </m:r>
                                    <m:r>
                                      <a:rPr lang="en-US" sz="1400" smtClean="0">
                                        <a:latin typeface="Cambria Math" charset="0"/>
                                      </a:rPr>
                                      <m:t>ℒ</m:t>
                                    </m:r>
                                  </m:num>
                                  <m:den>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den>
                                </m:f>
                                <m:r>
                                  <a:rPr lang="en-US" sz="1400" smtClean="0">
                                    <a:latin typeface="Cambria Math" charset="0"/>
                                  </a:rPr>
                                  <m:t>=−</m:t>
                                </m:r>
                                <m:r>
                                  <a:rPr lang="en-US" sz="1400" smtClean="0">
                                    <a:latin typeface="Cambria Math" charset="0"/>
                                  </a:rPr>
                                  <m:t>𝑦</m:t>
                                </m:r>
                              </m:oMath>
                            </m:oMathPara>
                          </a14:m>
                          <a:endParaRPr lang="en-US" sz="1400" b="0" dirty="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smtClean="0">
                                    <a:latin typeface="Cambria Math" charset="0"/>
                                  </a:rPr>
                                  <m:t>−</m:t>
                                </m:r>
                                <m:r>
                                  <a:rPr lang="en-US" sz="1400" smtClean="0">
                                    <a:latin typeface="Cambria Math" charset="0"/>
                                  </a:rPr>
                                  <m:t>𝑦</m:t>
                                </m:r>
                              </m:oMath>
                            </m:oMathPara>
                          </a14:m>
                          <a:endParaRPr lang="en-US" sz="1400" dirty="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endParaRPr lang="en-US" sz="1400" dirty="0"/>
                        </a:p>
                      </a:txBody>
                      <a:tcPr anchor="ctr"/>
                    </a:tc>
                  </a:tr>
                  <a:tr h="552234">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smtClean="0">
                                        <a:latin typeface="Cambria Math" charset="0"/>
                                      </a:rPr>
                                      <m:t>𝑑</m:t>
                                    </m:r>
                                    <m:sSubSup>
                                      <m:sSubSupPr>
                                        <m:ctrlPr>
                                          <a:rPr lang="en-US" sz="1400" i="1" smtClean="0">
                                            <a:latin typeface="Cambria Math" charset="0"/>
                                          </a:rPr>
                                        </m:ctrlPr>
                                      </m:sSubSupPr>
                                      <m:e>
                                        <m:r>
                                          <a:rPr lang="en-US" sz="1400" smtClean="0">
                                            <a:latin typeface="Cambria Math" charset="0"/>
                                          </a:rPr>
                                          <m:t>ℒ</m:t>
                                        </m:r>
                                      </m:e>
                                      <m:sub>
                                        <m:r>
                                          <a:rPr lang="en-US" sz="1400" smtClean="0">
                                            <a:latin typeface="Cambria Math" charset="0"/>
                                          </a:rPr>
                                          <m:t>𝑖</m:t>
                                        </m:r>
                                      </m:sub>
                                      <m:sup>
                                        <m:r>
                                          <a:rPr lang="en-US" sz="1400" smtClean="0">
                                            <a:latin typeface="Cambria Math" charset="0"/>
                                          </a:rPr>
                                          <m:t>𝐴</m:t>
                                        </m:r>
                                      </m:sup>
                                    </m:sSubSup>
                                  </m:num>
                                  <m:den>
                                    <m:r>
                                      <a:rPr lang="en-US" sz="1400" smtClean="0">
                                        <a:latin typeface="Cambria Math" charset="0"/>
                                      </a:rPr>
                                      <m:t>𝑑𝑊</m:t>
                                    </m:r>
                                  </m:den>
                                </m:f>
                                <m:r>
                                  <a:rPr lang="en-US" sz="1400" smtClean="0">
                                    <a:latin typeface="Cambria Math" charset="0"/>
                                  </a:rPr>
                                  <m:t>=</m:t>
                                </m:r>
                                <m:f>
                                  <m:fPr>
                                    <m:ctrlPr>
                                      <a:rPr lang="mr-IN" sz="1400" i="1" smtClean="0">
                                        <a:latin typeface="Cambria Math" charset="0"/>
                                      </a:rPr>
                                    </m:ctrlPr>
                                  </m:fPr>
                                  <m:num>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ℒ</m:t>
                                        </m:r>
                                      </m:e>
                                      <m:sub>
                                        <m:r>
                                          <a:rPr lang="en-US" sz="1400" smtClean="0">
                                            <a:latin typeface="Cambria Math" charset="0"/>
                                          </a:rPr>
                                          <m:t>𝑖</m:t>
                                        </m:r>
                                      </m:sub>
                                    </m:sSub>
                                  </m:num>
                                  <m:den>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den>
                                </m:f>
                                <m:f>
                                  <m:fPr>
                                    <m:ctrlPr>
                                      <a:rPr lang="mr-IN" sz="1400" i="1" smtClean="0">
                                        <a:latin typeface="Cambria Math" charset="0"/>
                                      </a:rPr>
                                    </m:ctrlPr>
                                  </m:fPr>
                                  <m:num>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num>
                                  <m:den>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den>
                                </m:f>
                                <m:f>
                                  <m:fPr>
                                    <m:ctrlPr>
                                      <a:rPr lang="mr-IN" sz="1400" i="1" smtClean="0">
                                        <a:latin typeface="Cambria Math" charset="0"/>
                                      </a:rPr>
                                    </m:ctrlPr>
                                  </m:fPr>
                                  <m:num>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num>
                                  <m:den>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den>
                                </m:f>
                                <m:f>
                                  <m:fPr>
                                    <m:ctrlPr>
                                      <a:rPr lang="mr-IN" sz="1400" i="1" smtClean="0">
                                        <a:latin typeface="Cambria Math" charset="0"/>
                                      </a:rPr>
                                    </m:ctrlPr>
                                  </m:fPr>
                                  <m:num>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num>
                                  <m:den>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den>
                                </m:f>
                                <m:f>
                                  <m:fPr>
                                    <m:ctrlPr>
                                      <a:rPr lang="mr-IN" sz="1400" i="1" smtClean="0">
                                        <a:latin typeface="Cambria Math" charset="0"/>
                                      </a:rPr>
                                    </m:ctrlPr>
                                  </m:fPr>
                                  <m:num>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num>
                                  <m:den>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den>
                                </m:f>
                                <m:f>
                                  <m:fPr>
                                    <m:ctrlPr>
                                      <a:rPr lang="mr-IN" sz="1400" i="1" smtClean="0">
                                        <a:latin typeface="Cambria Math" charset="0"/>
                                      </a:rPr>
                                    </m:ctrlPr>
                                  </m:fPr>
                                  <m:num>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num>
                                  <m:den>
                                    <m:r>
                                      <a:rPr lang="en-US" sz="1400" smtClean="0">
                                        <a:latin typeface="Cambria Math" charset="0"/>
                                      </a:rPr>
                                      <m:t>𝑑𝑊</m:t>
                                    </m:r>
                                  </m:den>
                                </m:f>
                              </m:oMath>
                            </m:oMathPara>
                          </a14:m>
                          <a:endParaRPr lang="en-US" sz="1400" dirty="0"/>
                        </a:p>
                        <a:p>
                          <a:endParaRPr lang="en-US" sz="1400" b="0" dirty="0" smtClean="0"/>
                        </a:p>
                      </a:txBody>
                      <a:tcPr anchor="ctr"/>
                    </a:tc>
                    <a:tc>
                      <a:txBody>
                        <a:bodyPr/>
                        <a:lstStyle/>
                        <a:p>
                          <a:endParaRPr lang="en-US" sz="1400" b="0" dirty="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lang="en-US" sz="1400" i="1" smtClean="0">
                                        <a:latin typeface="Cambria Math" charset="0"/>
                                      </a:rPr>
                                    </m:ctrlPr>
                                  </m:sSupPr>
                                  <m:e>
                                    <m:r>
                                      <a:rPr lang="en-US" sz="1400" smtClean="0">
                                        <a:latin typeface="Cambria Math" charset="0"/>
                                      </a:rPr>
                                      <m:t>−</m:t>
                                    </m:r>
                                    <m:r>
                                      <a:rPr lang="en-US" sz="1400" smtClean="0">
                                        <a:latin typeface="Cambria Math" charset="0"/>
                                      </a:rPr>
                                      <m:t>𝑦𝑋𝑒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f>
                                  <m:fPr>
                                    <m:ctrlPr>
                                      <a:rPr lang="mr-IN" sz="1400" i="1" smtClean="0">
                                        <a:latin typeface="Cambria Math" charset="0"/>
                                      </a:rPr>
                                    </m:ctrlPr>
                                  </m:fPr>
                                  <m:num>
                                    <m:r>
                                      <a:rPr lang="en-US" sz="1400" smtClean="0">
                                        <a:latin typeface="Cambria Math" charset="0"/>
                                      </a:rPr>
                                      <m:t>1</m:t>
                                    </m:r>
                                  </m:num>
                                  <m:den>
                                    <m:sSup>
                                      <m:sSupPr>
                                        <m:ctrlPr>
                                          <a:rPr lang="en-US" sz="1400" i="1" smtClean="0">
                                            <a:latin typeface="Cambria Math" charset="0"/>
                                          </a:rPr>
                                        </m:ctrlPr>
                                      </m:sSupPr>
                                      <m:e>
                                        <m:d>
                                          <m:dPr>
                                            <m:ctrlPr>
                                              <a:rPr lang="en-US" sz="1400" i="1" smtClean="0">
                                                <a:latin typeface="Cambria Math" charset="0"/>
                                              </a:rPr>
                                            </m:ctrlPr>
                                          </m:dPr>
                                          <m:e>
                                            <m:r>
                                              <a:rPr lang="en-US" sz="1400">
                                                <a:latin typeface="Cambria Math" charset="0"/>
                                              </a:rPr>
                                              <m:t>1+</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e>
                                        </m:d>
                                      </m:e>
                                      <m:sup/>
                                    </m:sSup>
                                  </m:den>
                                </m:f>
                              </m:oMath>
                            </m:oMathPara>
                          </a14:m>
                          <a:endParaRPr lang="en-US" sz="1400" dirty="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endParaRPr lang="en-US" sz="1400" dirty="0"/>
                        </a:p>
                      </a:txBody>
                      <a:tcPr anchor="ctr"/>
                    </a:tc>
                  </a:tr>
                </a:tbl>
              </a:graphicData>
            </a:graphic>
          </p:graphicFrame>
        </mc:Choice>
        <mc:Fallback xmlns="">
          <p:graphicFrame>
            <p:nvGraphicFramePr>
              <p:cNvPr id="5" name="Table 4"/>
              <p:cNvGraphicFramePr>
                <a:graphicFrameLocks noGrp="1"/>
              </p:cNvGraphicFramePr>
              <p:nvPr>
                <p:extLst>
                  <p:ext uri="{D42A27DB-BD31-4B8C-83A1-F6EECF244321}">
                    <p14:modId xmlns:p14="http://schemas.microsoft.com/office/powerpoint/2010/main" val="7521793"/>
                  </p:ext>
                </p:extLst>
              </p:nvPr>
            </p:nvGraphicFramePr>
            <p:xfrm>
              <a:off x="1103025" y="983807"/>
              <a:ext cx="9356087" cy="4636008"/>
            </p:xfrm>
            <a:graphic>
              <a:graphicData uri="http://schemas.openxmlformats.org/drawingml/2006/table">
                <a:tbl>
                  <a:tblPr firstRow="1" bandRow="1">
                    <a:tableStyleId>{073A0DAA-6AF3-43AB-8588-CEC1D06C72B9}</a:tableStyleId>
                  </a:tblPr>
                  <a:tblGrid>
                    <a:gridCol w="2935542"/>
                    <a:gridCol w="1946751"/>
                    <a:gridCol w="2236897"/>
                    <a:gridCol w="2236897"/>
                  </a:tblGrid>
                  <a:tr h="502122">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smtClean="0"/>
                            <a:t>Variables</a:t>
                          </a:r>
                          <a:endParaRPr lang="en-US" sz="1400" b="0" dirty="0" smtClean="0">
                            <a:latin typeface="Karla" charset="0"/>
                            <a:ea typeface="Karla" charset="0"/>
                            <a:cs typeface="Karla" charset="0"/>
                          </a:endParaRPr>
                        </a:p>
                      </a:txBody>
                      <a:tcPr anchor="ctr"/>
                    </a:tc>
                    <a:tc>
                      <a:txBody>
                        <a:bodyPr/>
                        <a:lstStyle/>
                        <a:p>
                          <a:pPr algn="ctr"/>
                          <a:r>
                            <a:rPr lang="en-US" sz="1400" dirty="0" smtClean="0"/>
                            <a:t>derivatives</a:t>
                          </a:r>
                          <a:endParaRPr lang="en-US" sz="1400" dirty="0">
                            <a:latin typeface="Karla" charset="0"/>
                            <a:ea typeface="Karla" charset="0"/>
                            <a:cs typeface="Karla" charset="0"/>
                          </a:endParaRPr>
                        </a:p>
                      </a:txBody>
                      <a:tcPr anchor="ctr"/>
                    </a:tc>
                    <a:tc>
                      <a:txBody>
                        <a:bodyPr/>
                        <a:lstStyle/>
                        <a:p>
                          <a:pPr algn="ctr"/>
                          <a:endParaRPr lang="en-US" sz="1400" dirty="0">
                            <a:latin typeface="Karla" charset="0"/>
                            <a:ea typeface="Karla" charset="0"/>
                            <a:cs typeface="Karla" charset="0"/>
                          </a:endParaRPr>
                        </a:p>
                      </a:txBody>
                      <a:tcPr anchor="ctr"/>
                    </a:tc>
                    <a:tc>
                      <a:txBody>
                        <a:bodyPr/>
                        <a:lstStyle/>
                        <a:p>
                          <a:pPr algn="ctr"/>
                          <a:endParaRPr lang="en-US" sz="1400" dirty="0">
                            <a:latin typeface="Karla" charset="0"/>
                            <a:ea typeface="Karla" charset="0"/>
                            <a:cs typeface="Karla" charset="0"/>
                          </a:endParaRPr>
                        </a:p>
                      </a:txBody>
                      <a:tcPr anchor="ctr"/>
                    </a:tc>
                  </a:tr>
                  <a:tr h="514712">
                    <a:tc>
                      <a:txBody>
                        <a:bodyPr/>
                        <a:lstStyle/>
                        <a:p>
                          <a:endParaRPr lang="en-US"/>
                        </a:p>
                      </a:txBody>
                      <a:tcPr anchor="ctr">
                        <a:blipFill rotWithShape="0">
                          <a:blip r:embed="rId2"/>
                          <a:stretch>
                            <a:fillRect l="-207" t="-97647" r="-219502" b="-701176"/>
                          </a:stretch>
                        </a:blipFill>
                      </a:tcPr>
                    </a:tc>
                    <a:tc>
                      <a:txBody>
                        <a:bodyPr/>
                        <a:lstStyle/>
                        <a:p>
                          <a:endParaRPr lang="en-US"/>
                        </a:p>
                      </a:txBody>
                      <a:tcPr>
                        <a:blipFill rotWithShape="0">
                          <a:blip r:embed="rId2"/>
                          <a:stretch>
                            <a:fillRect l="-150938" t="-97647" r="-230625" b="-701176"/>
                          </a:stretch>
                        </a:blipFill>
                      </a:tcPr>
                    </a:tc>
                    <a:tc>
                      <a:txBody>
                        <a:bodyPr/>
                        <a:lstStyle/>
                        <a:p>
                          <a:endParaRPr lang="en-US"/>
                        </a:p>
                      </a:txBody>
                      <a:tcPr anchor="ctr">
                        <a:blipFill rotWithShape="0">
                          <a:blip r:embed="rId2"/>
                          <a:stretch>
                            <a:fillRect l="-218801" t="-97647" r="-101090" b="-701176"/>
                          </a:stretch>
                        </a:blipFill>
                      </a:tcP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endParaRPr lang="en-US" sz="1400" b="0" dirty="0" smtClean="0"/>
                        </a:p>
                      </a:txBody>
                      <a:tcPr anchor="ctr"/>
                    </a:tc>
                  </a:tr>
                  <a:tr h="551246">
                    <a:tc>
                      <a:txBody>
                        <a:bodyPr/>
                        <a:lstStyle/>
                        <a:p>
                          <a:endParaRPr lang="en-US"/>
                        </a:p>
                      </a:txBody>
                      <a:tcPr anchor="ctr">
                        <a:blipFill rotWithShape="0">
                          <a:blip r:embed="rId2"/>
                          <a:stretch>
                            <a:fillRect l="-207" t="-186667" r="-219502" b="-562222"/>
                          </a:stretch>
                        </a:blipFill>
                      </a:tcPr>
                    </a:tc>
                    <a:tc>
                      <a:txBody>
                        <a:bodyPr/>
                        <a:lstStyle/>
                        <a:p>
                          <a:endParaRPr lang="en-US"/>
                        </a:p>
                      </a:txBody>
                      <a:tcPr>
                        <a:blipFill rotWithShape="0">
                          <a:blip r:embed="rId2"/>
                          <a:stretch>
                            <a:fillRect l="-150938" t="-186667" r="-230625" b="-562222"/>
                          </a:stretch>
                        </a:blipFill>
                      </a:tcPr>
                    </a:tc>
                    <a:tc>
                      <a:txBody>
                        <a:bodyPr/>
                        <a:lstStyle/>
                        <a:p>
                          <a:endParaRPr lang="en-US"/>
                        </a:p>
                      </a:txBody>
                      <a:tcPr anchor="ctr">
                        <a:blipFill rotWithShape="0">
                          <a:blip r:embed="rId2"/>
                          <a:stretch>
                            <a:fillRect l="-218801" t="-186667" r="-101090" b="-562222"/>
                          </a:stretch>
                        </a:blipFill>
                      </a:tcPr>
                    </a:tc>
                    <a:tc>
                      <a:txBody>
                        <a:bodyPr/>
                        <a:lstStyle/>
                        <a:p>
                          <a:pPr algn="ctr"/>
                          <a:endParaRPr lang="en-US" sz="1400" dirty="0"/>
                        </a:p>
                      </a:txBody>
                      <a:tcPr anchor="ctr"/>
                    </a:tc>
                  </a:tr>
                  <a:tr h="551246">
                    <a:tc>
                      <a:txBody>
                        <a:bodyPr/>
                        <a:lstStyle/>
                        <a:p>
                          <a:endParaRPr lang="en-US"/>
                        </a:p>
                      </a:txBody>
                      <a:tcPr anchor="ctr">
                        <a:blipFill rotWithShape="0">
                          <a:blip r:embed="rId2"/>
                          <a:stretch>
                            <a:fillRect l="-207" t="-283516" r="-219502" b="-456044"/>
                          </a:stretch>
                        </a:blipFill>
                      </a:tcPr>
                    </a:tc>
                    <a:tc>
                      <a:txBody>
                        <a:bodyPr/>
                        <a:lstStyle/>
                        <a:p>
                          <a:endParaRPr lang="en-US"/>
                        </a:p>
                      </a:txBody>
                      <a:tcPr>
                        <a:blipFill rotWithShape="0">
                          <a:blip r:embed="rId2"/>
                          <a:stretch>
                            <a:fillRect l="-150938" t="-283516" r="-230625" b="-456044"/>
                          </a:stretch>
                        </a:blipFill>
                      </a:tcPr>
                    </a:tc>
                    <a:tc>
                      <a:txBody>
                        <a:bodyPr/>
                        <a:lstStyle/>
                        <a:p>
                          <a:pPr algn="ctr"/>
                          <a:r>
                            <a:rPr lang="en-US" sz="1400" dirty="0" smtClean="0"/>
                            <a:t>1</a:t>
                          </a:r>
                          <a:endParaRPr lang="en-US" sz="1400" dirty="0"/>
                        </a:p>
                      </a:txBody>
                      <a:tcPr anchor="ctr"/>
                    </a:tc>
                    <a:tc>
                      <a:txBody>
                        <a:bodyPr/>
                        <a:lstStyle/>
                        <a:p>
                          <a:pPr algn="ctr"/>
                          <a:endParaRPr lang="en-US" sz="1400" dirty="0"/>
                        </a:p>
                      </a:txBody>
                      <a:tcPr anchor="ctr"/>
                    </a:tc>
                  </a:tr>
                  <a:tr h="633993">
                    <a:tc>
                      <a:txBody>
                        <a:bodyPr/>
                        <a:lstStyle/>
                        <a:p>
                          <a:endParaRPr lang="en-US"/>
                        </a:p>
                      </a:txBody>
                      <a:tcPr anchor="ctr">
                        <a:blipFill rotWithShape="0">
                          <a:blip r:embed="rId2"/>
                          <a:stretch>
                            <a:fillRect l="-207" t="-335577" r="-219502" b="-299038"/>
                          </a:stretch>
                        </a:blipFill>
                      </a:tcPr>
                    </a:tc>
                    <a:tc>
                      <a:txBody>
                        <a:bodyPr/>
                        <a:lstStyle/>
                        <a:p>
                          <a:endParaRPr lang="en-US"/>
                        </a:p>
                      </a:txBody>
                      <a:tcPr>
                        <a:blipFill rotWithShape="0">
                          <a:blip r:embed="rId2"/>
                          <a:stretch>
                            <a:fillRect l="-150938" t="-335577" r="-230625" b="-299038"/>
                          </a:stretch>
                        </a:blipFill>
                      </a:tcPr>
                    </a:tc>
                    <a:tc>
                      <a:txBody>
                        <a:bodyPr/>
                        <a:lstStyle/>
                        <a:p>
                          <a:endParaRPr lang="en-US"/>
                        </a:p>
                      </a:txBody>
                      <a:tcPr anchor="ctr">
                        <a:blipFill rotWithShape="0">
                          <a:blip r:embed="rId2"/>
                          <a:stretch>
                            <a:fillRect l="-218801" t="-335577" r="-101090" b="-299038"/>
                          </a:stretch>
                        </a:blipFill>
                      </a:tcPr>
                    </a:tc>
                    <a:tc>
                      <a:txBody>
                        <a:bodyPr/>
                        <a:lstStyle/>
                        <a:p>
                          <a:pPr algn="ctr"/>
                          <a:endParaRPr lang="en-US" sz="1400" dirty="0"/>
                        </a:p>
                      </a:txBody>
                      <a:tcPr anchor="ctr"/>
                    </a:tc>
                  </a:tr>
                  <a:tr h="551246">
                    <a:tc>
                      <a:txBody>
                        <a:bodyPr/>
                        <a:lstStyle/>
                        <a:p>
                          <a:endParaRPr lang="en-US"/>
                        </a:p>
                      </a:txBody>
                      <a:tcPr anchor="ctr">
                        <a:blipFill rotWithShape="0">
                          <a:blip r:embed="rId2"/>
                          <a:stretch>
                            <a:fillRect l="-207" t="-503333" r="-219502" b="-245556"/>
                          </a:stretch>
                        </a:blipFill>
                      </a:tcPr>
                    </a:tc>
                    <a:tc>
                      <a:txBody>
                        <a:bodyPr/>
                        <a:lstStyle/>
                        <a:p>
                          <a:endParaRPr lang="en-US"/>
                        </a:p>
                      </a:txBody>
                      <a:tcPr>
                        <a:blipFill rotWithShape="0">
                          <a:blip r:embed="rId2"/>
                          <a:stretch>
                            <a:fillRect l="-150938" t="-503333" r="-230625" b="-245556"/>
                          </a:stretch>
                        </a:blipFill>
                      </a:tcPr>
                    </a:tc>
                    <a:tc>
                      <a:txBody>
                        <a:bodyPr/>
                        <a:lstStyle/>
                        <a:p>
                          <a:endParaRPr lang="en-US"/>
                        </a:p>
                      </a:txBody>
                      <a:tcPr anchor="ctr">
                        <a:blipFill rotWithShape="0">
                          <a:blip r:embed="rId2"/>
                          <a:stretch>
                            <a:fillRect l="-218801" t="-503333" r="-101090" b="-245556"/>
                          </a:stretch>
                        </a:blipFill>
                      </a:tcPr>
                    </a:tc>
                    <a:tc>
                      <a:txBody>
                        <a:bodyPr/>
                        <a:lstStyle/>
                        <a:p>
                          <a:pPr algn="ctr"/>
                          <a:endParaRPr lang="en-US" sz="1400" dirty="0"/>
                        </a:p>
                      </a:txBody>
                      <a:tcPr anchor="ctr"/>
                    </a:tc>
                  </a:tr>
                  <a:tr h="552234">
                    <a:tc>
                      <a:txBody>
                        <a:bodyPr/>
                        <a:lstStyle/>
                        <a:p>
                          <a:endParaRPr lang="en-US"/>
                        </a:p>
                      </a:txBody>
                      <a:tcPr anchor="ctr">
                        <a:blipFill rotWithShape="0">
                          <a:blip r:embed="rId2"/>
                          <a:stretch>
                            <a:fillRect l="-207" t="-596703" r="-219502" b="-142857"/>
                          </a:stretch>
                        </a:blipFill>
                      </a:tcPr>
                    </a:tc>
                    <a:tc>
                      <a:txBody>
                        <a:bodyPr/>
                        <a:lstStyle/>
                        <a:p>
                          <a:endParaRPr lang="en-US"/>
                        </a:p>
                      </a:txBody>
                      <a:tcPr>
                        <a:blipFill rotWithShape="0">
                          <a:blip r:embed="rId2"/>
                          <a:stretch>
                            <a:fillRect l="-150938" t="-596703" r="-230625" b="-142857"/>
                          </a:stretch>
                        </a:blipFill>
                      </a:tcPr>
                    </a:tc>
                    <a:tc>
                      <a:txBody>
                        <a:bodyPr/>
                        <a:lstStyle/>
                        <a:p>
                          <a:endParaRPr lang="en-US"/>
                        </a:p>
                      </a:txBody>
                      <a:tcPr anchor="ctr">
                        <a:blipFill rotWithShape="0">
                          <a:blip r:embed="rId2"/>
                          <a:stretch>
                            <a:fillRect l="-218801" t="-596703" r="-101090" b="-142857"/>
                          </a:stretch>
                        </a:blipFill>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endParaRPr lang="en-US" sz="1400" dirty="0"/>
                        </a:p>
                      </a:txBody>
                      <a:tcPr anchor="ctr"/>
                    </a:tc>
                  </a:tr>
                  <a:tr h="779209">
                    <a:tc>
                      <a:txBody>
                        <a:bodyPr/>
                        <a:lstStyle/>
                        <a:p>
                          <a:endParaRPr lang="en-US"/>
                        </a:p>
                      </a:txBody>
                      <a:tcPr anchor="ctr">
                        <a:blipFill rotWithShape="0">
                          <a:blip r:embed="rId2"/>
                          <a:stretch>
                            <a:fillRect l="-207" t="-495313" r="-219502" b="-1563"/>
                          </a:stretch>
                        </a:blipFill>
                      </a:tcPr>
                    </a:tc>
                    <a:tc>
                      <a:txBody>
                        <a:bodyPr/>
                        <a:lstStyle/>
                        <a:p>
                          <a:endParaRPr lang="en-US" sz="1400" b="0" dirty="0"/>
                        </a:p>
                      </a:txBody>
                      <a:tcPr/>
                    </a:tc>
                    <a:tc>
                      <a:txBody>
                        <a:bodyPr/>
                        <a:lstStyle/>
                        <a:p>
                          <a:endParaRPr lang="en-US"/>
                        </a:p>
                      </a:txBody>
                      <a:tcPr anchor="ctr">
                        <a:blipFill rotWithShape="0">
                          <a:blip r:embed="rId2"/>
                          <a:stretch>
                            <a:fillRect l="-218801" t="-495313" r="-101090" b="-1563"/>
                          </a:stretch>
                        </a:blipFill>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endParaRPr lang="en-US" sz="1400" dirty="0"/>
                        </a:p>
                      </a:txBody>
                      <a:tcPr anchor="ctr"/>
                    </a:tc>
                  </a:tr>
                </a:tbl>
              </a:graphicData>
            </a:graphic>
          </p:graphicFrame>
        </mc:Fallback>
      </mc:AlternateContent>
    </p:spTree>
    <p:extLst>
      <p:ext uri="{BB962C8B-B14F-4D97-AF65-F5344CB8AC3E}">
        <p14:creationId xmlns:p14="http://schemas.microsoft.com/office/powerpoint/2010/main" val="784232903"/>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Artificial Neural Networks</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85</a:t>
            </a:fld>
            <a:endParaRPr lang="en-US"/>
          </a:p>
        </p:txBody>
      </p:sp>
      <p:sp>
        <p:nvSpPr>
          <p:cNvPr id="6" name="Google Shape;273;p29"/>
          <p:cNvSpPr txBox="1">
            <a:spLocks/>
          </p:cNvSpPr>
          <p:nvPr/>
        </p:nvSpPr>
        <p:spPr>
          <a:xfrm>
            <a:off x="311700" y="593367"/>
            <a:ext cx="8520600" cy="763500"/>
          </a:xfrm>
          <a:prstGeom prst="rect">
            <a:avLst/>
          </a:prstGeom>
          <a:ln>
            <a:noFill/>
          </a:ln>
        </p:spPr>
        <p:txBody>
          <a:bodyPr spcFirstLastPara="1" wrap="square" lIns="91425" tIns="91425" rIns="91425" bIns="91425" anchor="t" anchorCtr="0">
            <a:noAutofit/>
          </a:bodyPr>
          <a:lstStyle>
            <a:lvl1pPr algn="l" defTabSz="457182" rtl="0" eaLnBrk="1" latinLnBrk="0" hangingPunct="1">
              <a:spcBef>
                <a:spcPct val="0"/>
              </a:spcBef>
              <a:buNone/>
              <a:defRPr sz="3200" kern="1200" baseline="0">
                <a:solidFill>
                  <a:srgbClr val="464646"/>
                </a:solidFill>
                <a:latin typeface="Karla"/>
                <a:ea typeface="+mj-ea"/>
                <a:cs typeface="Karla"/>
              </a:defRPr>
            </a:lvl1pPr>
          </a:lstStyle>
          <a:p>
            <a:pPr>
              <a:spcBef>
                <a:spcPts val="0"/>
              </a:spcBef>
            </a:pPr>
            <a:endParaRPr lang="en" dirty="0"/>
          </a:p>
        </p:txBody>
      </p:sp>
      <p:sp>
        <p:nvSpPr>
          <p:cNvPr id="7" name="Google Shape;274;p29"/>
          <p:cNvSpPr txBox="1">
            <a:spLocks/>
          </p:cNvSpPr>
          <p:nvPr/>
        </p:nvSpPr>
        <p:spPr>
          <a:xfrm>
            <a:off x="349291" y="1323950"/>
            <a:ext cx="7225234" cy="4555200"/>
          </a:xfrm>
          <a:prstGeom prst="rect">
            <a:avLst/>
          </a:prstGeom>
          <a:ln>
            <a:noFill/>
          </a:ln>
        </p:spPr>
        <p:txBody>
          <a:bodyPr spcFirstLastPara="1" wrap="square" lIns="91425" tIns="91425" rIns="91425" bIns="91425" anchor="t" anchorCtr="0">
            <a:noAutofit/>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marL="457200" indent="-342900">
              <a:spcBef>
                <a:spcPts val="1000"/>
              </a:spcBef>
              <a:buSzPts val="1800"/>
              <a:buFont typeface="Arial"/>
              <a:buAutoNum type="arabicPeriod"/>
            </a:pPr>
            <a:r>
              <a:rPr lang="en-US" sz="2400" dirty="0" smtClean="0"/>
              <a:t>Machine Learning Algorithm</a:t>
            </a:r>
          </a:p>
          <a:p>
            <a:pPr marL="457200" indent="-342900">
              <a:spcBef>
                <a:spcPts val="1000"/>
              </a:spcBef>
              <a:buSzPts val="1800"/>
              <a:buFont typeface="Arial"/>
              <a:buAutoNum type="arabicPeriod"/>
            </a:pPr>
            <a:r>
              <a:rPr lang="en-US" sz="2400" dirty="0"/>
              <a:t>Very simplified parametric models of our </a:t>
            </a:r>
            <a:r>
              <a:rPr lang="en-US" sz="2400" dirty="0" smtClean="0"/>
              <a:t>brain</a:t>
            </a:r>
          </a:p>
          <a:p>
            <a:pPr marL="457200" indent="-342900">
              <a:spcBef>
                <a:spcPts val="1000"/>
              </a:spcBef>
              <a:buSzPts val="1800"/>
              <a:buFont typeface="Arial"/>
              <a:buAutoNum type="arabicPeriod"/>
            </a:pPr>
            <a:r>
              <a:rPr lang="en-US" sz="2400" dirty="0"/>
              <a:t>Networks </a:t>
            </a:r>
            <a:r>
              <a:rPr lang="en-US" sz="2400" dirty="0" smtClean="0"/>
              <a:t>of basic </a:t>
            </a:r>
            <a:r>
              <a:rPr lang="en-US" sz="2400" dirty="0"/>
              <a:t>processing units: </a:t>
            </a:r>
            <a:r>
              <a:rPr lang="en-US" sz="2400" dirty="0" smtClean="0"/>
              <a:t>neurons</a:t>
            </a:r>
          </a:p>
          <a:p>
            <a:pPr marL="457200" indent="-342900">
              <a:spcBef>
                <a:spcPts val="1000"/>
              </a:spcBef>
              <a:buSzPts val="1800"/>
              <a:buFont typeface="Arial"/>
              <a:buAutoNum type="arabicPeriod"/>
            </a:pPr>
            <a:r>
              <a:rPr lang="en-US" sz="2400" dirty="0" smtClean="0"/>
              <a:t>Neurons </a:t>
            </a:r>
            <a:r>
              <a:rPr lang="en-US" sz="2400" dirty="0"/>
              <a:t>store </a:t>
            </a:r>
            <a:r>
              <a:rPr lang="en-US" sz="2400" dirty="0" smtClean="0"/>
              <a:t>information which has to be learned </a:t>
            </a:r>
          </a:p>
          <a:p>
            <a:pPr marL="457200" indent="-342900">
              <a:spcBef>
                <a:spcPts val="1000"/>
              </a:spcBef>
              <a:buSzPts val="1800"/>
              <a:buFont typeface="Arial"/>
              <a:buAutoNum type="arabicPeriod"/>
            </a:pPr>
            <a:r>
              <a:rPr lang="en-US" sz="2400" dirty="0" smtClean="0"/>
              <a:t>Many </a:t>
            </a:r>
            <a:r>
              <a:rPr lang="en-US" sz="2400" dirty="0"/>
              <a:t>types of architectures to solve different tasks </a:t>
            </a:r>
            <a:endParaRPr lang="en-US" sz="2400" dirty="0" smtClean="0"/>
          </a:p>
          <a:p>
            <a:pPr marL="457200" indent="-342900">
              <a:spcBef>
                <a:spcPts val="1000"/>
              </a:spcBef>
              <a:buSzPts val="1800"/>
              <a:buFont typeface="Arial"/>
              <a:buAutoNum type="arabicPeriod"/>
            </a:pPr>
            <a:r>
              <a:rPr lang="en-US" sz="2400" dirty="0" smtClean="0"/>
              <a:t>They </a:t>
            </a:r>
            <a:r>
              <a:rPr lang="en-US" sz="2400" dirty="0"/>
              <a:t>can scale to massive </a:t>
            </a:r>
            <a:r>
              <a:rPr lang="en-US" sz="2400" dirty="0" smtClean="0"/>
              <a:t>data</a:t>
            </a:r>
          </a:p>
          <a:p>
            <a:pPr marL="457200" indent="-342900">
              <a:spcBef>
                <a:spcPts val="1000"/>
              </a:spcBef>
              <a:buSzPts val="1800"/>
              <a:buFont typeface="Arial"/>
              <a:buAutoNum type="arabicPeriod"/>
            </a:pPr>
            <a:r>
              <a:rPr lang="en-US" sz="2400" dirty="0" smtClean="0"/>
              <a:t>They </a:t>
            </a:r>
            <a:r>
              <a:rPr lang="en-US" sz="2400" dirty="0"/>
              <a:t>can train in parallel</a:t>
            </a:r>
            <a:endParaRPr lang="en" sz="2400" dirty="0"/>
          </a:p>
        </p:txBody>
      </p:sp>
      <p:grpSp>
        <p:nvGrpSpPr>
          <p:cNvPr id="39" name="Group 38"/>
          <p:cNvGrpSpPr/>
          <p:nvPr/>
        </p:nvGrpSpPr>
        <p:grpSpPr>
          <a:xfrm>
            <a:off x="7832950" y="1095800"/>
            <a:ext cx="2733450" cy="5305000"/>
            <a:chOff x="6092475" y="1279575"/>
            <a:chExt cx="2733450" cy="5305000"/>
          </a:xfrm>
        </p:grpSpPr>
        <p:sp>
          <p:nvSpPr>
            <p:cNvPr id="5" name="Google Shape;272;p29"/>
            <p:cNvSpPr/>
            <p:nvPr/>
          </p:nvSpPr>
          <p:spPr>
            <a:xfrm>
              <a:off x="6468900" y="1279575"/>
              <a:ext cx="2028000" cy="4249500"/>
            </a:xfrm>
            <a:prstGeom prst="downArrow">
              <a:avLst>
                <a:gd name="adj1" fmla="val 50000"/>
                <a:gd name="adj2" fmla="val 50000"/>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 name="Google Shape;275;p29"/>
            <p:cNvSpPr/>
            <p:nvPr/>
          </p:nvSpPr>
          <p:spPr>
            <a:xfrm rot="5400000">
              <a:off x="8537925" y="2763375"/>
              <a:ext cx="288000" cy="288000"/>
            </a:xfrm>
            <a:prstGeom prst="ellipse">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 name="Google Shape;276;p29"/>
            <p:cNvSpPr/>
            <p:nvPr/>
          </p:nvSpPr>
          <p:spPr>
            <a:xfrm rot="5400000">
              <a:off x="7722775" y="2763375"/>
              <a:ext cx="288000" cy="288000"/>
            </a:xfrm>
            <a:prstGeom prst="ellipse">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 name="Google Shape;277;p29"/>
            <p:cNvSpPr/>
            <p:nvPr/>
          </p:nvSpPr>
          <p:spPr>
            <a:xfrm rot="5400000">
              <a:off x="6907625" y="2763375"/>
              <a:ext cx="288000" cy="288000"/>
            </a:xfrm>
            <a:prstGeom prst="ellipse">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 name="Google Shape;278;p29"/>
            <p:cNvSpPr/>
            <p:nvPr/>
          </p:nvSpPr>
          <p:spPr>
            <a:xfrm rot="5400000">
              <a:off x="6092475" y="2763375"/>
              <a:ext cx="288000" cy="288000"/>
            </a:xfrm>
            <a:prstGeom prst="ellipse">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 name="Google Shape;279;p29"/>
            <p:cNvSpPr/>
            <p:nvPr/>
          </p:nvSpPr>
          <p:spPr>
            <a:xfrm rot="5400000">
              <a:off x="8120425" y="3909575"/>
              <a:ext cx="288000" cy="288000"/>
            </a:xfrm>
            <a:prstGeom prst="ellipse">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 name="Google Shape;280;p29"/>
            <p:cNvSpPr/>
            <p:nvPr/>
          </p:nvSpPr>
          <p:spPr>
            <a:xfrm rot="5400000">
              <a:off x="7338888" y="3909575"/>
              <a:ext cx="288000" cy="288000"/>
            </a:xfrm>
            <a:prstGeom prst="ellipse">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 name="Google Shape;281;p29"/>
            <p:cNvSpPr/>
            <p:nvPr/>
          </p:nvSpPr>
          <p:spPr>
            <a:xfrm rot="5400000">
              <a:off x="6557350" y="3909575"/>
              <a:ext cx="288000" cy="288000"/>
            </a:xfrm>
            <a:prstGeom prst="ellipse">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 name="Google Shape;282;p29"/>
            <p:cNvSpPr/>
            <p:nvPr/>
          </p:nvSpPr>
          <p:spPr>
            <a:xfrm rot="5400000">
              <a:off x="7335075" y="4925450"/>
              <a:ext cx="288000" cy="288000"/>
            </a:xfrm>
            <a:prstGeom prst="ellipse">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16" name="Google Shape;283;p29"/>
            <p:cNvCxnSpPr/>
            <p:nvPr/>
          </p:nvCxnSpPr>
          <p:spPr>
            <a:xfrm flipH="1">
              <a:off x="8264325" y="3051375"/>
              <a:ext cx="417600" cy="858300"/>
            </a:xfrm>
            <a:prstGeom prst="straightConnector1">
              <a:avLst/>
            </a:prstGeom>
            <a:noFill/>
            <a:ln w="19050" cap="flat" cmpd="sng">
              <a:solidFill>
                <a:schemeClr val="dk2"/>
              </a:solidFill>
              <a:prstDash val="solid"/>
              <a:round/>
              <a:headEnd type="none" w="med" len="med"/>
              <a:tailEnd type="none" w="med" len="med"/>
            </a:ln>
          </p:spPr>
        </p:cxnSp>
        <p:cxnSp>
          <p:nvCxnSpPr>
            <p:cNvPr id="17" name="Google Shape;284;p29"/>
            <p:cNvCxnSpPr/>
            <p:nvPr/>
          </p:nvCxnSpPr>
          <p:spPr>
            <a:xfrm>
              <a:off x="7866775" y="3051375"/>
              <a:ext cx="397800" cy="858300"/>
            </a:xfrm>
            <a:prstGeom prst="straightConnector1">
              <a:avLst/>
            </a:prstGeom>
            <a:noFill/>
            <a:ln w="19050" cap="flat" cmpd="sng">
              <a:solidFill>
                <a:schemeClr val="dk2"/>
              </a:solidFill>
              <a:prstDash val="solid"/>
              <a:round/>
              <a:headEnd type="none" w="med" len="med"/>
              <a:tailEnd type="none" w="med" len="med"/>
            </a:ln>
          </p:spPr>
        </p:cxnSp>
        <p:cxnSp>
          <p:nvCxnSpPr>
            <p:cNvPr id="18" name="Google Shape;285;p29"/>
            <p:cNvCxnSpPr/>
            <p:nvPr/>
          </p:nvCxnSpPr>
          <p:spPr>
            <a:xfrm>
              <a:off x="7051625" y="3051375"/>
              <a:ext cx="1212900" cy="858300"/>
            </a:xfrm>
            <a:prstGeom prst="straightConnector1">
              <a:avLst/>
            </a:prstGeom>
            <a:noFill/>
            <a:ln w="19050" cap="flat" cmpd="sng">
              <a:solidFill>
                <a:schemeClr val="dk2"/>
              </a:solidFill>
              <a:prstDash val="solid"/>
              <a:round/>
              <a:headEnd type="none" w="med" len="med"/>
              <a:tailEnd type="none" w="med" len="med"/>
            </a:ln>
          </p:spPr>
        </p:cxnSp>
        <p:cxnSp>
          <p:nvCxnSpPr>
            <p:cNvPr id="19" name="Google Shape;286;p29"/>
            <p:cNvCxnSpPr/>
            <p:nvPr/>
          </p:nvCxnSpPr>
          <p:spPr>
            <a:xfrm>
              <a:off x="6236475" y="3051375"/>
              <a:ext cx="2028000" cy="858300"/>
            </a:xfrm>
            <a:prstGeom prst="straightConnector1">
              <a:avLst/>
            </a:prstGeom>
            <a:noFill/>
            <a:ln w="19050" cap="flat" cmpd="sng">
              <a:solidFill>
                <a:schemeClr val="dk2"/>
              </a:solidFill>
              <a:prstDash val="solid"/>
              <a:round/>
              <a:headEnd type="none" w="med" len="med"/>
              <a:tailEnd type="none" w="med" len="med"/>
            </a:ln>
          </p:spPr>
        </p:cxnSp>
        <p:cxnSp>
          <p:nvCxnSpPr>
            <p:cNvPr id="20" name="Google Shape;287;p29"/>
            <p:cNvCxnSpPr/>
            <p:nvPr/>
          </p:nvCxnSpPr>
          <p:spPr>
            <a:xfrm flipH="1">
              <a:off x="7482775" y="3051375"/>
              <a:ext cx="384000" cy="858300"/>
            </a:xfrm>
            <a:prstGeom prst="straightConnector1">
              <a:avLst/>
            </a:prstGeom>
            <a:noFill/>
            <a:ln w="19050" cap="flat" cmpd="sng">
              <a:solidFill>
                <a:schemeClr val="dk2"/>
              </a:solidFill>
              <a:prstDash val="solid"/>
              <a:round/>
              <a:headEnd type="none" w="med" len="med"/>
              <a:tailEnd type="none" w="med" len="med"/>
            </a:ln>
          </p:spPr>
        </p:cxnSp>
        <p:cxnSp>
          <p:nvCxnSpPr>
            <p:cNvPr id="21" name="Google Shape;288;p29"/>
            <p:cNvCxnSpPr/>
            <p:nvPr/>
          </p:nvCxnSpPr>
          <p:spPr>
            <a:xfrm>
              <a:off x="7051625" y="3051375"/>
              <a:ext cx="431400" cy="858300"/>
            </a:xfrm>
            <a:prstGeom prst="straightConnector1">
              <a:avLst/>
            </a:prstGeom>
            <a:noFill/>
            <a:ln w="19050" cap="flat" cmpd="sng">
              <a:solidFill>
                <a:schemeClr val="dk2"/>
              </a:solidFill>
              <a:prstDash val="solid"/>
              <a:round/>
              <a:headEnd type="none" w="med" len="med"/>
              <a:tailEnd type="none" w="med" len="med"/>
            </a:ln>
          </p:spPr>
        </p:cxnSp>
        <p:cxnSp>
          <p:nvCxnSpPr>
            <p:cNvPr id="22" name="Google Shape;289;p29"/>
            <p:cNvCxnSpPr/>
            <p:nvPr/>
          </p:nvCxnSpPr>
          <p:spPr>
            <a:xfrm>
              <a:off x="6236475" y="3051375"/>
              <a:ext cx="1246500" cy="858300"/>
            </a:xfrm>
            <a:prstGeom prst="straightConnector1">
              <a:avLst/>
            </a:prstGeom>
            <a:noFill/>
            <a:ln w="19050" cap="flat" cmpd="sng">
              <a:solidFill>
                <a:schemeClr val="dk2"/>
              </a:solidFill>
              <a:prstDash val="solid"/>
              <a:round/>
              <a:headEnd type="none" w="med" len="med"/>
              <a:tailEnd type="none" w="med" len="med"/>
            </a:ln>
          </p:spPr>
        </p:cxnSp>
        <p:cxnSp>
          <p:nvCxnSpPr>
            <p:cNvPr id="23" name="Google Shape;290;p29"/>
            <p:cNvCxnSpPr/>
            <p:nvPr/>
          </p:nvCxnSpPr>
          <p:spPr>
            <a:xfrm>
              <a:off x="6236475" y="3051375"/>
              <a:ext cx="465000" cy="858300"/>
            </a:xfrm>
            <a:prstGeom prst="straightConnector1">
              <a:avLst/>
            </a:prstGeom>
            <a:noFill/>
            <a:ln w="19050" cap="flat" cmpd="sng">
              <a:solidFill>
                <a:schemeClr val="dk2"/>
              </a:solidFill>
              <a:prstDash val="solid"/>
              <a:round/>
              <a:headEnd type="none" w="med" len="med"/>
              <a:tailEnd type="none" w="med" len="med"/>
            </a:ln>
          </p:spPr>
        </p:cxnSp>
        <p:cxnSp>
          <p:nvCxnSpPr>
            <p:cNvPr id="24" name="Google Shape;291;p29"/>
            <p:cNvCxnSpPr/>
            <p:nvPr/>
          </p:nvCxnSpPr>
          <p:spPr>
            <a:xfrm flipH="1">
              <a:off x="7479025" y="4197575"/>
              <a:ext cx="785400" cy="727800"/>
            </a:xfrm>
            <a:prstGeom prst="straightConnector1">
              <a:avLst/>
            </a:prstGeom>
            <a:noFill/>
            <a:ln w="19050" cap="flat" cmpd="sng">
              <a:solidFill>
                <a:schemeClr val="dk2"/>
              </a:solidFill>
              <a:prstDash val="solid"/>
              <a:round/>
              <a:headEnd type="none" w="med" len="med"/>
              <a:tailEnd type="none" w="med" len="med"/>
            </a:ln>
          </p:spPr>
        </p:cxnSp>
        <p:cxnSp>
          <p:nvCxnSpPr>
            <p:cNvPr id="25" name="Google Shape;292;p29"/>
            <p:cNvCxnSpPr/>
            <p:nvPr/>
          </p:nvCxnSpPr>
          <p:spPr>
            <a:xfrm flipH="1">
              <a:off x="7478988" y="4197575"/>
              <a:ext cx="3900" cy="727800"/>
            </a:xfrm>
            <a:prstGeom prst="straightConnector1">
              <a:avLst/>
            </a:prstGeom>
            <a:noFill/>
            <a:ln w="19050" cap="flat" cmpd="sng">
              <a:solidFill>
                <a:schemeClr val="dk2"/>
              </a:solidFill>
              <a:prstDash val="solid"/>
              <a:round/>
              <a:headEnd type="none" w="med" len="med"/>
              <a:tailEnd type="none" w="med" len="med"/>
            </a:ln>
          </p:spPr>
        </p:cxnSp>
        <p:cxnSp>
          <p:nvCxnSpPr>
            <p:cNvPr id="26" name="Google Shape;293;p29"/>
            <p:cNvCxnSpPr/>
            <p:nvPr/>
          </p:nvCxnSpPr>
          <p:spPr>
            <a:xfrm>
              <a:off x="6701350" y="4197575"/>
              <a:ext cx="777600" cy="727800"/>
            </a:xfrm>
            <a:prstGeom prst="straightConnector1">
              <a:avLst/>
            </a:prstGeom>
            <a:noFill/>
            <a:ln w="19050" cap="flat" cmpd="sng">
              <a:solidFill>
                <a:schemeClr val="dk2"/>
              </a:solidFill>
              <a:prstDash val="solid"/>
              <a:round/>
              <a:headEnd type="none" w="med" len="med"/>
              <a:tailEnd type="none" w="med" len="med"/>
            </a:ln>
          </p:spPr>
        </p:cxnSp>
        <p:cxnSp>
          <p:nvCxnSpPr>
            <p:cNvPr id="27" name="Google Shape;294;p29"/>
            <p:cNvCxnSpPr/>
            <p:nvPr/>
          </p:nvCxnSpPr>
          <p:spPr>
            <a:xfrm flipH="1">
              <a:off x="6701225" y="3051375"/>
              <a:ext cx="350400" cy="858300"/>
            </a:xfrm>
            <a:prstGeom prst="straightConnector1">
              <a:avLst/>
            </a:prstGeom>
            <a:noFill/>
            <a:ln w="19050" cap="flat" cmpd="sng">
              <a:solidFill>
                <a:schemeClr val="dk2"/>
              </a:solidFill>
              <a:prstDash val="solid"/>
              <a:round/>
              <a:headEnd type="none" w="med" len="med"/>
              <a:tailEnd type="none" w="med" len="med"/>
            </a:ln>
          </p:spPr>
        </p:cxnSp>
        <p:cxnSp>
          <p:nvCxnSpPr>
            <p:cNvPr id="28" name="Google Shape;295;p29"/>
            <p:cNvCxnSpPr/>
            <p:nvPr/>
          </p:nvCxnSpPr>
          <p:spPr>
            <a:xfrm flipH="1">
              <a:off x="6701275" y="3051375"/>
              <a:ext cx="1165500" cy="858300"/>
            </a:xfrm>
            <a:prstGeom prst="straightConnector1">
              <a:avLst/>
            </a:prstGeom>
            <a:noFill/>
            <a:ln w="19050" cap="flat" cmpd="sng">
              <a:solidFill>
                <a:schemeClr val="dk2"/>
              </a:solidFill>
              <a:prstDash val="solid"/>
              <a:round/>
              <a:headEnd type="none" w="med" len="med"/>
              <a:tailEnd type="none" w="med" len="med"/>
            </a:ln>
          </p:spPr>
        </p:cxnSp>
        <p:cxnSp>
          <p:nvCxnSpPr>
            <p:cNvPr id="29" name="Google Shape;296;p29"/>
            <p:cNvCxnSpPr/>
            <p:nvPr/>
          </p:nvCxnSpPr>
          <p:spPr>
            <a:xfrm flipH="1">
              <a:off x="6701325" y="3051375"/>
              <a:ext cx="1980600" cy="858300"/>
            </a:xfrm>
            <a:prstGeom prst="straightConnector1">
              <a:avLst/>
            </a:prstGeom>
            <a:noFill/>
            <a:ln w="19050" cap="flat" cmpd="sng">
              <a:solidFill>
                <a:schemeClr val="dk2"/>
              </a:solidFill>
              <a:prstDash val="solid"/>
              <a:round/>
              <a:headEnd type="none" w="med" len="med"/>
              <a:tailEnd type="none" w="med" len="med"/>
            </a:ln>
          </p:spPr>
        </p:cxnSp>
        <p:cxnSp>
          <p:nvCxnSpPr>
            <p:cNvPr id="30" name="Google Shape;297;p29"/>
            <p:cNvCxnSpPr/>
            <p:nvPr/>
          </p:nvCxnSpPr>
          <p:spPr>
            <a:xfrm flipH="1">
              <a:off x="7482825" y="3051375"/>
              <a:ext cx="1199100" cy="858300"/>
            </a:xfrm>
            <a:prstGeom prst="straightConnector1">
              <a:avLst/>
            </a:prstGeom>
            <a:noFill/>
            <a:ln w="19050" cap="flat" cmpd="sng">
              <a:solidFill>
                <a:schemeClr val="dk2"/>
              </a:solidFill>
              <a:prstDash val="solid"/>
              <a:round/>
              <a:headEnd type="none" w="med" len="med"/>
              <a:tailEnd type="none" w="med" len="med"/>
            </a:ln>
          </p:spPr>
        </p:cxnSp>
        <p:pic>
          <p:nvPicPr>
            <p:cNvPr id="31" name="Google Shape;298;p29"/>
            <p:cNvPicPr preferRelativeResize="0"/>
            <p:nvPr/>
          </p:nvPicPr>
          <p:blipFill>
            <a:blip r:embed="rId3">
              <a:alphaModFix/>
            </a:blip>
            <a:stretch>
              <a:fillRect/>
            </a:stretch>
          </p:blipFill>
          <p:spPr>
            <a:xfrm>
              <a:off x="7096725" y="1585463"/>
              <a:ext cx="764700" cy="764700"/>
            </a:xfrm>
            <a:prstGeom prst="rect">
              <a:avLst/>
            </a:prstGeom>
            <a:noFill/>
            <a:ln>
              <a:noFill/>
            </a:ln>
          </p:spPr>
        </p:pic>
        <p:sp>
          <p:nvSpPr>
            <p:cNvPr id="32" name="Google Shape;299;p29"/>
            <p:cNvSpPr txBox="1"/>
            <p:nvPr/>
          </p:nvSpPr>
          <p:spPr>
            <a:xfrm>
              <a:off x="7250400" y="2718525"/>
              <a:ext cx="417600" cy="146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a:t>
              </a:r>
              <a:endParaRPr/>
            </a:p>
          </p:txBody>
        </p:sp>
        <p:sp>
          <p:nvSpPr>
            <p:cNvPr id="33" name="Google Shape;300;p29"/>
            <p:cNvSpPr txBox="1"/>
            <p:nvPr/>
          </p:nvSpPr>
          <p:spPr>
            <a:xfrm>
              <a:off x="8088600" y="2718525"/>
              <a:ext cx="417600" cy="146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a:t>
              </a:r>
              <a:endParaRPr/>
            </a:p>
          </p:txBody>
        </p:sp>
        <p:sp>
          <p:nvSpPr>
            <p:cNvPr id="34" name="Google Shape;301;p29"/>
            <p:cNvSpPr txBox="1"/>
            <p:nvPr/>
          </p:nvSpPr>
          <p:spPr>
            <a:xfrm>
              <a:off x="6412200" y="2718525"/>
              <a:ext cx="417600" cy="146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a:t>
              </a:r>
              <a:endParaRPr/>
            </a:p>
          </p:txBody>
        </p:sp>
        <p:sp>
          <p:nvSpPr>
            <p:cNvPr id="35" name="Google Shape;302;p29"/>
            <p:cNvSpPr txBox="1"/>
            <p:nvPr/>
          </p:nvSpPr>
          <p:spPr>
            <a:xfrm>
              <a:off x="7707600" y="3785325"/>
              <a:ext cx="417600" cy="146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a:t>
              </a:r>
              <a:endParaRPr/>
            </a:p>
          </p:txBody>
        </p:sp>
        <p:sp>
          <p:nvSpPr>
            <p:cNvPr id="36" name="Google Shape;303;p29"/>
            <p:cNvSpPr txBox="1"/>
            <p:nvPr/>
          </p:nvSpPr>
          <p:spPr>
            <a:xfrm>
              <a:off x="6869400" y="3785325"/>
              <a:ext cx="417600" cy="146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a:t>
              </a:r>
              <a:endParaRPr/>
            </a:p>
          </p:txBody>
        </p:sp>
        <p:sp>
          <p:nvSpPr>
            <p:cNvPr id="37" name="Google Shape;304;p29"/>
            <p:cNvSpPr/>
            <p:nvPr/>
          </p:nvSpPr>
          <p:spPr>
            <a:xfrm>
              <a:off x="6992700" y="5604175"/>
              <a:ext cx="980400" cy="980400"/>
            </a:xfrm>
            <a:prstGeom prst="ellipse">
              <a:avLst/>
            </a:prstGeom>
            <a:noFill/>
            <a:ln w="19050"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Open Sans"/>
                  <a:ea typeface="Open Sans"/>
                  <a:cs typeface="Open Sans"/>
                  <a:sym typeface="Open Sans"/>
                </a:rPr>
                <a:t>99.9%</a:t>
              </a:r>
              <a:endParaRPr dirty="0">
                <a:latin typeface="Open Sans"/>
                <a:ea typeface="Open Sans"/>
                <a:cs typeface="Open Sans"/>
                <a:sym typeface="Open Sans"/>
              </a:endParaRPr>
            </a:p>
            <a:p>
              <a:pPr marL="0" lvl="0" indent="0" algn="ctr" rtl="0">
                <a:spcBef>
                  <a:spcPts val="0"/>
                </a:spcBef>
                <a:spcAft>
                  <a:spcPts val="0"/>
                </a:spcAft>
                <a:buNone/>
              </a:pPr>
              <a:r>
                <a:rPr lang="en-US" dirty="0" smtClean="0">
                  <a:latin typeface="Open Sans"/>
                  <a:ea typeface="Open Sans"/>
                  <a:cs typeface="Open Sans"/>
                  <a:sym typeface="Open Sans"/>
                </a:rPr>
                <a:t>dog</a:t>
              </a:r>
              <a:endParaRPr dirty="0">
                <a:latin typeface="Open Sans"/>
                <a:ea typeface="Open Sans"/>
                <a:cs typeface="Open Sans"/>
                <a:sym typeface="Open Sans"/>
              </a:endParaRPr>
            </a:p>
          </p:txBody>
        </p:sp>
      </p:grpSp>
    </p:spTree>
    <p:extLst>
      <p:ext uri="{BB962C8B-B14F-4D97-AF65-F5344CB8AC3E}">
        <p14:creationId xmlns:p14="http://schemas.microsoft.com/office/powerpoint/2010/main" val="8365886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Policies	</a:t>
            </a:r>
            <a:endParaRPr lang="en-US" dirty="0"/>
          </a:p>
        </p:txBody>
      </p:sp>
      <p:sp>
        <p:nvSpPr>
          <p:cNvPr id="3" name="Content Placeholder 2"/>
          <p:cNvSpPr>
            <a:spLocks noGrp="1"/>
          </p:cNvSpPr>
          <p:nvPr>
            <p:ph idx="1"/>
          </p:nvPr>
        </p:nvSpPr>
        <p:spPr/>
        <p:txBody>
          <a:bodyPr/>
          <a:lstStyle/>
          <a:p>
            <a:r>
              <a:rPr lang="en-US" dirty="0"/>
              <a:t>ACCEPTABLE​: </a:t>
            </a:r>
            <a:endParaRPr lang="en-US" dirty="0" smtClean="0"/>
          </a:p>
          <a:p>
            <a:r>
              <a:rPr lang="en-US" dirty="0" smtClean="0"/>
              <a:t>➔ </a:t>
            </a:r>
            <a:r>
              <a:rPr lang="en-US" dirty="0"/>
              <a:t>Discussing materials and engaging in OH. </a:t>
            </a:r>
            <a:endParaRPr lang="en-US" dirty="0" smtClean="0"/>
          </a:p>
          <a:p>
            <a:r>
              <a:rPr lang="en-US" dirty="0" smtClean="0"/>
              <a:t>➔ </a:t>
            </a:r>
            <a:r>
              <a:rPr lang="en-US" dirty="0"/>
              <a:t>Helping debug. </a:t>
            </a:r>
            <a:endParaRPr lang="en-US" dirty="0" smtClean="0"/>
          </a:p>
          <a:p>
            <a:r>
              <a:rPr lang="en-US" dirty="0" smtClean="0"/>
              <a:t>➔ </a:t>
            </a:r>
            <a:r>
              <a:rPr lang="en-US" dirty="0"/>
              <a:t>Using a </a:t>
            </a:r>
            <a:r>
              <a:rPr lang="en-US" dirty="0" smtClean="0"/>
              <a:t>few lines </a:t>
            </a:r>
            <a:r>
              <a:rPr lang="en-US" dirty="0"/>
              <a:t>of code found online or other forum as long as </a:t>
            </a:r>
            <a:r>
              <a:rPr lang="en-US" dirty="0" smtClean="0"/>
              <a:t>you </a:t>
            </a:r>
            <a:r>
              <a:rPr lang="en-US" dirty="0"/>
              <a:t>cite the origin and attribute authorship of code</a:t>
            </a:r>
            <a:r>
              <a:rPr lang="en-US" dirty="0" smtClean="0"/>
              <a:t>.</a:t>
            </a:r>
          </a:p>
          <a:p>
            <a:r>
              <a:rPr lang="en-US" dirty="0" smtClean="0"/>
              <a:t> </a:t>
            </a:r>
            <a:r>
              <a:rPr lang="en-US" dirty="0"/>
              <a:t>➔ Searching online to expand your knowledge and for debugging, but not for outright solutions </a:t>
            </a:r>
            <a:r>
              <a:rPr lang="en-US" dirty="0" smtClean="0"/>
              <a:t>to HWs. </a:t>
            </a:r>
          </a:p>
          <a:p>
            <a:r>
              <a:rPr lang="en-US" dirty="0" smtClean="0"/>
              <a:t>➔ </a:t>
            </a:r>
            <a:r>
              <a:rPr lang="en-US" dirty="0"/>
              <a:t>Using a tutor, provided the tutor does not do your work for you. </a:t>
            </a:r>
            <a:endParaRPr lang="en-US" dirty="0" smtClean="0"/>
          </a:p>
          <a:p>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9</a:t>
            </a:fld>
            <a:endParaRPr lang="en-US" dirty="0"/>
          </a:p>
        </p:txBody>
      </p:sp>
    </p:spTree>
    <p:extLst>
      <p:ext uri="{BB962C8B-B14F-4D97-AF65-F5344CB8AC3E}">
        <p14:creationId xmlns:p14="http://schemas.microsoft.com/office/powerpoint/2010/main" val="44133121"/>
      </p:ext>
    </p:extLst>
  </p:cSld>
  <p:clrMapOvr>
    <a:masterClrMapping/>
  </p:clrMapOvr>
  <p:timing>
    <p:tnLst>
      <p:par>
        <p:cTn id="1" dur="indefinite" restart="never" nodeType="tmRoot"/>
      </p:par>
    </p:tnLst>
  </p:timing>
</p:sld>
</file>

<file path=ppt/theme/theme1.xml><?xml version="1.0" encoding="utf-8"?>
<a:theme xmlns:a="http://schemas.openxmlformats.org/drawingml/2006/main" name="GEC_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1" id="{E99DB181-9E97-8B4F-BEDB-E81A7653B87A}" vid="{9EBCF11D-E927-DF4D-A96A-B65D3BA1943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GEC_template</Template>
  <TotalTime>9049</TotalTime>
  <Words>5080</Words>
  <Application>Microsoft Macintosh PowerPoint</Application>
  <PresentationFormat>Widescreen</PresentationFormat>
  <Paragraphs>818</Paragraphs>
  <Slides>85</Slides>
  <Notes>6</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85</vt:i4>
      </vt:variant>
    </vt:vector>
  </HeadingPairs>
  <TitlesOfParts>
    <vt:vector size="94" baseType="lpstr">
      <vt:lpstr>Calibri</vt:lpstr>
      <vt:lpstr>Cambria Math</vt:lpstr>
      <vt:lpstr>Courier</vt:lpstr>
      <vt:lpstr>Karla</vt:lpstr>
      <vt:lpstr>Mangal</vt:lpstr>
      <vt:lpstr>Open Sans</vt:lpstr>
      <vt:lpstr>Arial</vt:lpstr>
      <vt:lpstr>GEC_template</vt:lpstr>
      <vt:lpstr>Equation</vt:lpstr>
      <vt:lpstr>Lecture 1:  Perceptron and Back Propagation</vt:lpstr>
      <vt:lpstr>Outline</vt:lpstr>
      <vt:lpstr>Outline</vt:lpstr>
      <vt:lpstr>Schedule  </vt:lpstr>
      <vt:lpstr>Who</vt:lpstr>
      <vt:lpstr>Who</vt:lpstr>
      <vt:lpstr>Policies </vt:lpstr>
      <vt:lpstr>Policies </vt:lpstr>
      <vt:lpstr>Policies </vt:lpstr>
      <vt:lpstr>Policies </vt:lpstr>
      <vt:lpstr>Outline</vt:lpstr>
      <vt:lpstr>Watch this!</vt:lpstr>
      <vt:lpstr>Artificial Neural Networks</vt:lpstr>
      <vt:lpstr>Today’s news</vt:lpstr>
      <vt:lpstr>Today’s news</vt:lpstr>
      <vt:lpstr>AlphaGo (2015)</vt:lpstr>
      <vt:lpstr>AlphaZero (2017)</vt:lpstr>
      <vt:lpstr>iOS Speech Synthesis (2016-)</vt:lpstr>
      <vt:lpstr>Historical Trends</vt:lpstr>
      <vt:lpstr>Historical Trends</vt:lpstr>
      <vt:lpstr>Outline</vt:lpstr>
      <vt:lpstr>Machine Learning</vt:lpstr>
      <vt:lpstr>Classification and Logistic Regression</vt:lpstr>
      <vt:lpstr>Classification</vt:lpstr>
      <vt:lpstr>Typical Classification Examples</vt:lpstr>
      <vt:lpstr>Data: Response vs. Predictor Variables</vt:lpstr>
      <vt:lpstr>Response vs. Predictor Variables</vt:lpstr>
      <vt:lpstr>Heart Data</vt:lpstr>
      <vt:lpstr>Heart Data</vt:lpstr>
      <vt:lpstr>Heart Data: logistic estimation</vt:lpstr>
      <vt:lpstr>Logistic Regression</vt:lpstr>
      <vt:lpstr>Logistic Regression</vt:lpstr>
      <vt:lpstr>Logistic Regression</vt:lpstr>
      <vt:lpstr>Logistic Regression</vt:lpstr>
      <vt:lpstr>Estimating the coefficients for Logistic Regression </vt:lpstr>
      <vt:lpstr>Estimating the coefficients for Logistic Regression </vt:lpstr>
      <vt:lpstr>But what is the idea? </vt:lpstr>
      <vt:lpstr>But what is the idea? </vt:lpstr>
      <vt:lpstr>But what is the idea? </vt:lpstr>
      <vt:lpstr>But what is the idea? </vt:lpstr>
      <vt:lpstr>Minimizing the Loss function</vt:lpstr>
      <vt:lpstr>Minimizing the Loss function</vt:lpstr>
      <vt:lpstr>Minimization of the Loss Function </vt:lpstr>
      <vt:lpstr>Minimization of the Loss Function </vt:lpstr>
      <vt:lpstr>Let’s play the Pavlos game</vt:lpstr>
      <vt:lpstr>Gradient Descent </vt:lpstr>
      <vt:lpstr>Considerations </vt:lpstr>
      <vt:lpstr>Derivatives: Memories from middle school</vt:lpstr>
      <vt:lpstr>Linear Regression</vt:lpstr>
      <vt:lpstr>Logistic Regression</vt:lpstr>
      <vt:lpstr>Chain Rule</vt:lpstr>
      <vt:lpstr>Logistic Regression derivatives</vt:lpstr>
      <vt:lpstr>PowerPoint Presentation</vt:lpstr>
      <vt:lpstr>PowerPoint Presentation</vt:lpstr>
      <vt:lpstr>Learning Rate</vt:lpstr>
      <vt:lpstr>Learning Rate</vt:lpstr>
      <vt:lpstr>Local and Global minima</vt:lpstr>
      <vt:lpstr>Local vs Global Minima</vt:lpstr>
      <vt:lpstr>Local vs Global Minima</vt:lpstr>
      <vt:lpstr>Local vs Global Minima</vt:lpstr>
      <vt:lpstr>Large data</vt:lpstr>
      <vt:lpstr>Batch and Stochastic Gradient Descent</vt:lpstr>
      <vt:lpstr>Batch and Stochastic Gradient Descent</vt:lpstr>
      <vt:lpstr>Batch and Stochastic Gradient Descent</vt:lpstr>
      <vt:lpstr>Batch and Stochastic Gradient Descent</vt:lpstr>
      <vt:lpstr>Batch and Stochastic Gradient Descent</vt:lpstr>
      <vt:lpstr>Batch and Stochastic Gradient Descent</vt:lpstr>
      <vt:lpstr>Batch and Stochastic Gradient Descent</vt:lpstr>
      <vt:lpstr>Batch and Stochastic Gradient Descent</vt:lpstr>
      <vt:lpstr>Batch and Stochastic Gradient Descent</vt:lpstr>
      <vt:lpstr>Batch and Stochastic Gradient Descent</vt:lpstr>
      <vt:lpstr>Logistic Regression Revisited</vt:lpstr>
      <vt:lpstr>Build our first ANN</vt:lpstr>
      <vt:lpstr>Build our first ANN</vt:lpstr>
      <vt:lpstr>Example Using Heart Data</vt:lpstr>
      <vt:lpstr>Example Using Heart Data</vt:lpstr>
      <vt:lpstr>Example</vt:lpstr>
      <vt:lpstr>Pavlos game #232</vt:lpstr>
      <vt:lpstr>Pavlos game #232</vt:lpstr>
      <vt:lpstr>Backpropagation</vt:lpstr>
      <vt:lpstr>Backpropagation: Logistic Regression Revisited</vt:lpstr>
      <vt:lpstr>Backpropagation</vt:lpstr>
      <vt:lpstr>PowerPoint Presentation</vt:lpstr>
      <vt:lpstr>Evaluation of derivatives (forward mode) ex. X={1,2,3}, Y={2,3,4)  </vt:lpstr>
      <vt:lpstr>Artificial Neural Networks</vt:lpstr>
    </vt:vector>
  </TitlesOfParts>
  <Company/>
  <LinksUpToDate>false</LinksUpToDate>
  <SharedDoc>false</SharedDoc>
  <HyperlinksChanged>false</HyperlinksChanged>
  <AppVersion>15.0036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#7: Perceptron and Back Propagation</dc:title>
  <dc:creator>Microsoft Office User</dc:creator>
  <cp:lastModifiedBy>Microsoft Office User</cp:lastModifiedBy>
  <cp:revision>167</cp:revision>
  <dcterms:created xsi:type="dcterms:W3CDTF">2018-07-15T23:20:29Z</dcterms:created>
  <dcterms:modified xsi:type="dcterms:W3CDTF">2018-10-12T05:33:58Z</dcterms:modified>
</cp:coreProperties>
</file>